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70"/>
  </p:notesMasterIdLst>
  <p:handoutMasterIdLst>
    <p:handoutMasterId r:id="rId71"/>
  </p:handoutMasterIdLst>
  <p:sldIdLst>
    <p:sldId id="349" r:id="rId2"/>
    <p:sldId id="402" r:id="rId3"/>
    <p:sldId id="482" r:id="rId4"/>
    <p:sldId id="478" r:id="rId5"/>
    <p:sldId id="394" r:id="rId6"/>
    <p:sldId id="380" r:id="rId7"/>
    <p:sldId id="483" r:id="rId8"/>
    <p:sldId id="403" r:id="rId9"/>
    <p:sldId id="481" r:id="rId10"/>
    <p:sldId id="354" r:id="rId11"/>
    <p:sldId id="395" r:id="rId12"/>
    <p:sldId id="471" r:id="rId13"/>
    <p:sldId id="449" r:id="rId14"/>
    <p:sldId id="443" r:id="rId15"/>
    <p:sldId id="445" r:id="rId16"/>
    <p:sldId id="378" r:id="rId17"/>
    <p:sldId id="336" r:id="rId18"/>
    <p:sldId id="448" r:id="rId19"/>
    <p:sldId id="480" r:id="rId20"/>
    <p:sldId id="447" r:id="rId21"/>
    <p:sldId id="416" r:id="rId22"/>
    <p:sldId id="396" r:id="rId23"/>
    <p:sldId id="440" r:id="rId24"/>
    <p:sldId id="441" r:id="rId25"/>
    <p:sldId id="442" r:id="rId26"/>
    <p:sldId id="459" r:id="rId27"/>
    <p:sldId id="484" r:id="rId28"/>
    <p:sldId id="485" r:id="rId29"/>
    <p:sldId id="479" r:id="rId30"/>
    <p:sldId id="454" r:id="rId31"/>
    <p:sldId id="476" r:id="rId32"/>
    <p:sldId id="323" r:id="rId33"/>
    <p:sldId id="406" r:id="rId34"/>
    <p:sldId id="399" r:id="rId35"/>
    <p:sldId id="408" r:id="rId36"/>
    <p:sldId id="404" r:id="rId37"/>
    <p:sldId id="413" r:id="rId38"/>
    <p:sldId id="414" r:id="rId39"/>
    <p:sldId id="415" r:id="rId40"/>
    <p:sldId id="419" r:id="rId41"/>
    <p:sldId id="421" r:id="rId42"/>
    <p:sldId id="422" r:id="rId43"/>
    <p:sldId id="455" r:id="rId44"/>
    <p:sldId id="456" r:id="rId45"/>
    <p:sldId id="457" r:id="rId46"/>
    <p:sldId id="464" r:id="rId47"/>
    <p:sldId id="423" r:id="rId48"/>
    <p:sldId id="425" r:id="rId49"/>
    <p:sldId id="426" r:id="rId50"/>
    <p:sldId id="427" r:id="rId51"/>
    <p:sldId id="428" r:id="rId52"/>
    <p:sldId id="466" r:id="rId53"/>
    <p:sldId id="429" r:id="rId54"/>
    <p:sldId id="430" r:id="rId55"/>
    <p:sldId id="435" r:id="rId56"/>
    <p:sldId id="473" r:id="rId57"/>
    <p:sldId id="469" r:id="rId58"/>
    <p:sldId id="436" r:id="rId59"/>
    <p:sldId id="437" r:id="rId60"/>
    <p:sldId id="465" r:id="rId61"/>
    <p:sldId id="470" r:id="rId62"/>
    <p:sldId id="438" r:id="rId63"/>
    <p:sldId id="474" r:id="rId64"/>
    <p:sldId id="472" r:id="rId65"/>
    <p:sldId id="467" r:id="rId66"/>
    <p:sldId id="463" r:id="rId67"/>
    <p:sldId id="460" r:id="rId68"/>
    <p:sldId id="451" r:id="rId69"/>
  </p:sldIdLst>
  <p:sldSz cx="9144000" cy="6858000" type="screen4x3"/>
  <p:notesSz cx="6858000" cy="9144000"/>
  <p:defaultTextStyle>
    <a:defPPr>
      <a:defRPr lang="fa-IR"/>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ssoud mohebbi" initials="mm"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A968"/>
    <a:srgbClr val="0BB544"/>
    <a:srgbClr val="0DCD4D"/>
    <a:srgbClr val="993300"/>
    <a:srgbClr val="0000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7" autoAdjust="0"/>
    <p:restoredTop sz="94660"/>
  </p:normalViewPr>
  <p:slideViewPr>
    <p:cSldViewPr>
      <p:cViewPr varScale="1">
        <p:scale>
          <a:sx n="99" d="100"/>
          <a:sy n="99" d="100"/>
        </p:scale>
        <p:origin x="78" y="13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7" d="100"/>
          <a:sy n="67" d="100"/>
        </p:scale>
        <p:origin x="2748"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commentAuthors" Target="commentAuthor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9022917274229612E-2"/>
          <c:y val="2.603978596799544E-2"/>
          <c:w val="0.94598765432098764"/>
          <c:h val="0.78167473414016464"/>
        </c:manualLayout>
      </c:layout>
      <c:barChart>
        <c:barDir val="col"/>
        <c:grouping val="clustered"/>
        <c:varyColors val="0"/>
        <c:ser>
          <c:idx val="0"/>
          <c:order val="0"/>
          <c:tx>
            <c:strRef>
              <c:f>Sheet1!$B$1</c:f>
              <c:strCache>
                <c:ptCount val="1"/>
                <c:pt idx="0">
                  <c:v>تعداد طرح‌های کل</c:v>
                </c:pt>
              </c:strCache>
            </c:strRef>
          </c:tx>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0000" dir="5400000" rotWithShape="0">
                <a:srgbClr val="000000">
                  <a:alpha val="38000"/>
                </a:srgbClr>
              </a:outerShdw>
            </a:effectLst>
          </c:spPr>
          <c:invertIfNegative val="0"/>
          <c:dLbls>
            <c:dLbl>
              <c:idx val="0"/>
              <c:tx>
                <c:rich>
                  <a:bodyPr rot="0" spcFirstLastPara="1" vertOverflow="ellipsis" vert="horz" wrap="square" anchor="ctr" anchorCtr="1"/>
                  <a:lstStyle/>
                  <a:p>
                    <a:pPr algn="ctr">
                      <a:defRPr sz="1800" b="1" i="0" u="none" strike="noStrike" kern="1200" baseline="0">
                        <a:solidFill>
                          <a:schemeClr val="tx1"/>
                        </a:solidFill>
                        <a:latin typeface="+mn-lt"/>
                        <a:ea typeface="+mn-ea"/>
                        <a:cs typeface="B Nazanin" panose="00000400000000000000" pitchFamily="2" charset="-78"/>
                      </a:defRPr>
                    </a:pPr>
                    <a:r>
                      <a:rPr lang="en-US" dirty="0" smtClean="0">
                        <a:cs typeface="B Nazanin" panose="00000400000000000000" pitchFamily="2" charset="-78"/>
                      </a:rPr>
                      <a:t>11</a:t>
                    </a:r>
                    <a:endParaRPr lang="en-US" dirty="0">
                      <a:cs typeface="B Nazanin" panose="00000400000000000000" pitchFamily="2" charset="-78"/>
                    </a:endParaRPr>
                  </a:p>
                </c:rich>
              </c:tx>
              <c:spPr>
                <a:noFill/>
                <a:ln>
                  <a:noFill/>
                </a:ln>
                <a:effectLst/>
              </c:spPr>
              <c:txPr>
                <a:bodyPr rot="0" spcFirstLastPara="1" vertOverflow="ellipsis" vert="horz" wrap="square" anchor="ctr" anchorCtr="1"/>
                <a:lstStyle/>
                <a:p>
                  <a:pPr algn="ctr">
                    <a:defRPr sz="1800" b="1" i="0" u="none" strike="noStrike" kern="1200" baseline="0">
                      <a:solidFill>
                        <a:schemeClr val="tx1"/>
                      </a:solidFill>
                      <a:latin typeface="+mn-lt"/>
                      <a:ea typeface="+mn-ea"/>
                      <a:cs typeface="B Nazanin" panose="00000400000000000000" pitchFamily="2" charset="-78"/>
                    </a:defRPr>
                  </a:pPr>
                  <a:endParaRPr lang="fa-IR"/>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5D1-404C-BFBF-7A76061C2486}"/>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solidFill>
                    <a:latin typeface="+mn-lt"/>
                    <a:ea typeface="+mn-ea"/>
                    <a:cs typeface="B Nazanin" panose="00000400000000000000" pitchFamily="2" charset="-78"/>
                  </a:defRPr>
                </a:pPr>
                <a:endParaRPr lang="fa-I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Sheet1!$A$2:$A$20</c:f>
              <c:numCache>
                <c:formatCode>General</c:formatCode>
                <c:ptCount val="19"/>
                <c:pt idx="0">
                  <c:v>1387</c:v>
                </c:pt>
                <c:pt idx="1">
                  <c:v>1388</c:v>
                </c:pt>
                <c:pt idx="2">
                  <c:v>1389</c:v>
                </c:pt>
                <c:pt idx="3">
                  <c:v>1390</c:v>
                </c:pt>
                <c:pt idx="4">
                  <c:v>1391</c:v>
                </c:pt>
                <c:pt idx="5">
                  <c:v>1392</c:v>
                </c:pt>
                <c:pt idx="6">
                  <c:v>1393</c:v>
                </c:pt>
                <c:pt idx="7">
                  <c:v>1394</c:v>
                </c:pt>
                <c:pt idx="8">
                  <c:v>1395</c:v>
                </c:pt>
                <c:pt idx="9">
                  <c:v>1396</c:v>
                </c:pt>
                <c:pt idx="10">
                  <c:v>1397</c:v>
                </c:pt>
                <c:pt idx="11">
                  <c:v>1398</c:v>
                </c:pt>
                <c:pt idx="12">
                  <c:v>1399</c:v>
                </c:pt>
                <c:pt idx="13">
                  <c:v>1400</c:v>
                </c:pt>
                <c:pt idx="14">
                  <c:v>1401</c:v>
                </c:pt>
                <c:pt idx="15">
                  <c:v>1402</c:v>
                </c:pt>
                <c:pt idx="16">
                  <c:v>1403</c:v>
                </c:pt>
                <c:pt idx="17">
                  <c:v>1404</c:v>
                </c:pt>
                <c:pt idx="18">
                  <c:v>1405</c:v>
                </c:pt>
              </c:numCache>
            </c:numRef>
          </c:cat>
          <c:val>
            <c:numRef>
              <c:f>Sheet1!$B$2:$B$20</c:f>
              <c:numCache>
                <c:formatCode>General</c:formatCode>
                <c:ptCount val="19"/>
                <c:pt idx="0">
                  <c:v>11</c:v>
                </c:pt>
                <c:pt idx="1">
                  <c:v>13</c:v>
                </c:pt>
                <c:pt idx="2">
                  <c:v>21</c:v>
                </c:pt>
                <c:pt idx="3">
                  <c:v>23</c:v>
                </c:pt>
                <c:pt idx="4">
                  <c:v>32</c:v>
                </c:pt>
                <c:pt idx="5">
                  <c:v>32</c:v>
                </c:pt>
                <c:pt idx="6">
                  <c:v>33</c:v>
                </c:pt>
                <c:pt idx="7">
                  <c:v>34</c:v>
                </c:pt>
                <c:pt idx="8">
                  <c:v>30</c:v>
                </c:pt>
                <c:pt idx="9">
                  <c:v>30</c:v>
                </c:pt>
                <c:pt idx="10">
                  <c:v>32</c:v>
                </c:pt>
                <c:pt idx="11">
                  <c:v>31</c:v>
                </c:pt>
                <c:pt idx="12">
                  <c:v>36</c:v>
                </c:pt>
                <c:pt idx="13">
                  <c:v>36</c:v>
                </c:pt>
                <c:pt idx="14">
                  <c:v>36</c:v>
                </c:pt>
                <c:pt idx="15">
                  <c:v>37</c:v>
                </c:pt>
                <c:pt idx="16">
                  <c:v>34</c:v>
                </c:pt>
                <c:pt idx="17">
                  <c:v>35</c:v>
                </c:pt>
                <c:pt idx="18">
                  <c:v>24</c:v>
                </c:pt>
              </c:numCache>
            </c:numRef>
          </c:val>
          <c:extLst>
            <c:ext xmlns:c16="http://schemas.microsoft.com/office/drawing/2014/chart" uri="{C3380CC4-5D6E-409C-BE32-E72D297353CC}">
              <c16:uniqueId val="{00000001-35D1-404C-BFBF-7A76061C2486}"/>
            </c:ext>
          </c:extLst>
        </c:ser>
        <c:ser>
          <c:idx val="1"/>
          <c:order val="1"/>
          <c:tx>
            <c:strRef>
              <c:f>Sheet1!#REF!</c:f>
              <c:strCache>
                <c:ptCount val="1"/>
                <c:pt idx="0">
                  <c:v>#REF!</c:v>
                </c:pt>
              </c:strCache>
            </c:strRef>
          </c:tx>
          <c:spPr>
            <a:gradFill rotWithShape="1">
              <a:gsLst>
                <a:gs pos="0">
                  <a:schemeClr val="accent4">
                    <a:shade val="51000"/>
                    <a:satMod val="130000"/>
                  </a:schemeClr>
                </a:gs>
                <a:gs pos="80000">
                  <a:schemeClr val="accent4">
                    <a:shade val="93000"/>
                    <a:satMod val="130000"/>
                  </a:schemeClr>
                </a:gs>
                <a:gs pos="100000">
                  <a:schemeClr val="accent4">
                    <a:shade val="94000"/>
                    <a:satMod val="135000"/>
                  </a:schemeClr>
                </a:gs>
              </a:gsLst>
              <a:lin ang="16200000" scaled="0"/>
            </a:gradFill>
            <a:ln>
              <a:noFill/>
            </a:ln>
            <a:effectLst>
              <a:outerShdw blurRad="40000" dist="23000" dir="5400000" rotWithShape="0">
                <a:srgbClr val="000000">
                  <a:alpha val="35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solidFill>
                    <a:latin typeface="+mn-lt"/>
                    <a:ea typeface="+mn-ea"/>
                    <a:cs typeface="B Nazanin" panose="00000400000000000000" pitchFamily="2" charset="-78"/>
                  </a:defRPr>
                </a:pPr>
                <a:endParaRPr lang="fa-I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Sheet1!$A$2:$A$20</c:f>
              <c:numCache>
                <c:formatCode>General</c:formatCode>
                <c:ptCount val="19"/>
                <c:pt idx="0">
                  <c:v>1387</c:v>
                </c:pt>
                <c:pt idx="1">
                  <c:v>1388</c:v>
                </c:pt>
                <c:pt idx="2">
                  <c:v>1389</c:v>
                </c:pt>
                <c:pt idx="3">
                  <c:v>1390</c:v>
                </c:pt>
                <c:pt idx="4">
                  <c:v>1391</c:v>
                </c:pt>
                <c:pt idx="5">
                  <c:v>1392</c:v>
                </c:pt>
                <c:pt idx="6">
                  <c:v>1393</c:v>
                </c:pt>
                <c:pt idx="7">
                  <c:v>1394</c:v>
                </c:pt>
                <c:pt idx="8">
                  <c:v>1395</c:v>
                </c:pt>
                <c:pt idx="9">
                  <c:v>1396</c:v>
                </c:pt>
                <c:pt idx="10">
                  <c:v>1397</c:v>
                </c:pt>
                <c:pt idx="11">
                  <c:v>1398</c:v>
                </c:pt>
                <c:pt idx="12">
                  <c:v>1399</c:v>
                </c:pt>
                <c:pt idx="13">
                  <c:v>1400</c:v>
                </c:pt>
                <c:pt idx="14">
                  <c:v>1401</c:v>
                </c:pt>
                <c:pt idx="15">
                  <c:v>1402</c:v>
                </c:pt>
                <c:pt idx="16">
                  <c:v>1403</c:v>
                </c:pt>
                <c:pt idx="17">
                  <c:v>1404</c:v>
                </c:pt>
                <c:pt idx="18">
                  <c:v>1405</c:v>
                </c:pt>
              </c:numCache>
            </c:numRef>
          </c:cat>
          <c:val>
            <c:numRef>
              <c:f>Sheet1!$C$2:$C$12</c:f>
              <c:numCache>
                <c:formatCode>General</c:formatCode>
                <c:ptCount val="11"/>
              </c:numCache>
            </c:numRef>
          </c:val>
          <c:extLst>
            <c:ext xmlns:c16="http://schemas.microsoft.com/office/drawing/2014/chart" uri="{C3380CC4-5D6E-409C-BE32-E72D297353CC}">
              <c16:uniqueId val="{00000002-35D1-404C-BFBF-7A76061C2486}"/>
            </c:ext>
          </c:extLst>
        </c:ser>
        <c:ser>
          <c:idx val="2"/>
          <c:order val="2"/>
          <c:tx>
            <c:strRef>
              <c:f>Sheet1!$C$1</c:f>
              <c:strCache>
                <c:ptCount val="1"/>
                <c:pt idx="0">
                  <c:v>Column1</c:v>
                </c:pt>
              </c:strCache>
            </c:strRef>
          </c:tx>
          <c:spPr>
            <a:gradFill rotWithShape="1">
              <a:gsLst>
                <a:gs pos="0">
                  <a:schemeClr val="accent6">
                    <a:shade val="51000"/>
                    <a:satMod val="130000"/>
                  </a:schemeClr>
                </a:gs>
                <a:gs pos="80000">
                  <a:schemeClr val="accent6">
                    <a:shade val="93000"/>
                    <a:satMod val="130000"/>
                  </a:schemeClr>
                </a:gs>
                <a:gs pos="100000">
                  <a:schemeClr val="accent6">
                    <a:shade val="94000"/>
                    <a:satMod val="135000"/>
                  </a:schemeClr>
                </a:gs>
              </a:gsLst>
              <a:lin ang="16200000" scaled="0"/>
            </a:gradFill>
            <a:ln>
              <a:noFill/>
            </a:ln>
            <a:effectLst>
              <a:outerShdw blurRad="40000" dist="23000" dir="5400000" rotWithShape="0">
                <a:srgbClr val="000000">
                  <a:alpha val="35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solidFill>
                    <a:latin typeface="+mn-lt"/>
                    <a:ea typeface="+mn-ea"/>
                    <a:cs typeface="B Nazanin" panose="00000400000000000000" pitchFamily="2" charset="-78"/>
                  </a:defRPr>
                </a:pPr>
                <a:endParaRPr lang="fa-I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Sheet1!$A$2:$A$20</c:f>
              <c:numCache>
                <c:formatCode>General</c:formatCode>
                <c:ptCount val="19"/>
                <c:pt idx="0">
                  <c:v>1387</c:v>
                </c:pt>
                <c:pt idx="1">
                  <c:v>1388</c:v>
                </c:pt>
                <c:pt idx="2">
                  <c:v>1389</c:v>
                </c:pt>
                <c:pt idx="3">
                  <c:v>1390</c:v>
                </c:pt>
                <c:pt idx="4">
                  <c:v>1391</c:v>
                </c:pt>
                <c:pt idx="5">
                  <c:v>1392</c:v>
                </c:pt>
                <c:pt idx="6">
                  <c:v>1393</c:v>
                </c:pt>
                <c:pt idx="7">
                  <c:v>1394</c:v>
                </c:pt>
                <c:pt idx="8">
                  <c:v>1395</c:v>
                </c:pt>
                <c:pt idx="9">
                  <c:v>1396</c:v>
                </c:pt>
                <c:pt idx="10">
                  <c:v>1397</c:v>
                </c:pt>
                <c:pt idx="11">
                  <c:v>1398</c:v>
                </c:pt>
                <c:pt idx="12">
                  <c:v>1399</c:v>
                </c:pt>
                <c:pt idx="13">
                  <c:v>1400</c:v>
                </c:pt>
                <c:pt idx="14">
                  <c:v>1401</c:v>
                </c:pt>
                <c:pt idx="15">
                  <c:v>1402</c:v>
                </c:pt>
                <c:pt idx="16">
                  <c:v>1403</c:v>
                </c:pt>
                <c:pt idx="17">
                  <c:v>1404</c:v>
                </c:pt>
                <c:pt idx="18">
                  <c:v>1405</c:v>
                </c:pt>
              </c:numCache>
            </c:numRef>
          </c:cat>
          <c:val>
            <c:numRef>
              <c:f>Sheet1!$D$2:$D$12</c:f>
              <c:numCache>
                <c:formatCode>General</c:formatCode>
                <c:ptCount val="11"/>
              </c:numCache>
            </c:numRef>
          </c:val>
          <c:extLst>
            <c:ext xmlns:c16="http://schemas.microsoft.com/office/drawing/2014/chart" uri="{C3380CC4-5D6E-409C-BE32-E72D297353CC}">
              <c16:uniqueId val="{00000003-35D1-404C-BFBF-7A76061C2486}"/>
            </c:ext>
          </c:extLst>
        </c:ser>
        <c:ser>
          <c:idx val="3"/>
          <c:order val="3"/>
          <c:tx>
            <c:strRef>
              <c:f>Sheet1!$E$1</c:f>
              <c:strCache>
                <c:ptCount val="1"/>
                <c:pt idx="0">
                  <c:v>Column2</c:v>
                </c:pt>
              </c:strCache>
            </c:strRef>
          </c:tx>
          <c:spPr>
            <a:gradFill rotWithShape="1">
              <a:gsLst>
                <a:gs pos="0">
                  <a:schemeClr val="accent2">
                    <a:lumMod val="60000"/>
                    <a:shade val="51000"/>
                    <a:satMod val="130000"/>
                  </a:schemeClr>
                </a:gs>
                <a:gs pos="80000">
                  <a:schemeClr val="accent2">
                    <a:lumMod val="60000"/>
                    <a:shade val="93000"/>
                    <a:satMod val="130000"/>
                  </a:schemeClr>
                </a:gs>
                <a:gs pos="100000">
                  <a:schemeClr val="accent2">
                    <a:lumMod val="60000"/>
                    <a:shade val="94000"/>
                    <a:satMod val="135000"/>
                  </a:schemeClr>
                </a:gs>
              </a:gsLst>
              <a:lin ang="16200000" scaled="0"/>
            </a:gradFill>
            <a:ln>
              <a:noFill/>
            </a:ln>
            <a:effectLst>
              <a:outerShdw blurRad="40000" dist="23000" dir="5400000" rotWithShape="0">
                <a:srgbClr val="000000">
                  <a:alpha val="35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solidFill>
                    <a:latin typeface="+mn-lt"/>
                    <a:ea typeface="+mn-ea"/>
                    <a:cs typeface="B Nazanin" panose="00000400000000000000" pitchFamily="2" charset="-78"/>
                  </a:defRPr>
                </a:pPr>
                <a:endParaRPr lang="fa-I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Sheet1!$A$2:$A$20</c:f>
              <c:numCache>
                <c:formatCode>General</c:formatCode>
                <c:ptCount val="19"/>
                <c:pt idx="0">
                  <c:v>1387</c:v>
                </c:pt>
                <c:pt idx="1">
                  <c:v>1388</c:v>
                </c:pt>
                <c:pt idx="2">
                  <c:v>1389</c:v>
                </c:pt>
                <c:pt idx="3">
                  <c:v>1390</c:v>
                </c:pt>
                <c:pt idx="4">
                  <c:v>1391</c:v>
                </c:pt>
                <c:pt idx="5">
                  <c:v>1392</c:v>
                </c:pt>
                <c:pt idx="6">
                  <c:v>1393</c:v>
                </c:pt>
                <c:pt idx="7">
                  <c:v>1394</c:v>
                </c:pt>
                <c:pt idx="8">
                  <c:v>1395</c:v>
                </c:pt>
                <c:pt idx="9">
                  <c:v>1396</c:v>
                </c:pt>
                <c:pt idx="10">
                  <c:v>1397</c:v>
                </c:pt>
                <c:pt idx="11">
                  <c:v>1398</c:v>
                </c:pt>
                <c:pt idx="12">
                  <c:v>1399</c:v>
                </c:pt>
                <c:pt idx="13">
                  <c:v>1400</c:v>
                </c:pt>
                <c:pt idx="14">
                  <c:v>1401</c:v>
                </c:pt>
                <c:pt idx="15">
                  <c:v>1402</c:v>
                </c:pt>
                <c:pt idx="16">
                  <c:v>1403</c:v>
                </c:pt>
                <c:pt idx="17">
                  <c:v>1404</c:v>
                </c:pt>
                <c:pt idx="18">
                  <c:v>1405</c:v>
                </c:pt>
              </c:numCache>
            </c:numRef>
          </c:cat>
          <c:val>
            <c:numRef>
              <c:f>Sheet1!$E$2:$E$12</c:f>
              <c:numCache>
                <c:formatCode>General</c:formatCode>
                <c:ptCount val="11"/>
              </c:numCache>
            </c:numRef>
          </c:val>
          <c:extLst>
            <c:ext xmlns:c16="http://schemas.microsoft.com/office/drawing/2014/chart" uri="{C3380CC4-5D6E-409C-BE32-E72D297353CC}">
              <c16:uniqueId val="{00000004-35D1-404C-BFBF-7A76061C2486}"/>
            </c:ext>
          </c:extLst>
        </c:ser>
        <c:dLbls>
          <c:showLegendKey val="0"/>
          <c:showVal val="0"/>
          <c:showCatName val="0"/>
          <c:showSerName val="0"/>
          <c:showPercent val="0"/>
          <c:showBubbleSize val="0"/>
        </c:dLbls>
        <c:gapWidth val="91"/>
        <c:overlap val="90"/>
        <c:axId val="148930160"/>
        <c:axId val="182381216"/>
      </c:barChart>
      <c:catAx>
        <c:axId val="148930160"/>
        <c:scaling>
          <c:orientation val="minMax"/>
        </c:scaling>
        <c:delete val="0"/>
        <c:axPos val="b"/>
        <c:numFmt formatCode="General" sourceLinked="0"/>
        <c:majorTickMark val="none"/>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B Nazanin" panose="00000400000000000000" pitchFamily="2" charset="-78"/>
              </a:defRPr>
            </a:pPr>
            <a:endParaRPr lang="fa-IR"/>
          </a:p>
        </c:txPr>
        <c:crossAx val="182381216"/>
        <c:crosses val="autoZero"/>
        <c:auto val="1"/>
        <c:lblAlgn val="ctr"/>
        <c:lblOffset val="100"/>
        <c:noMultiLvlLbl val="0"/>
      </c:catAx>
      <c:valAx>
        <c:axId val="182381216"/>
        <c:scaling>
          <c:orientation val="minMax"/>
        </c:scaling>
        <c:delete val="1"/>
        <c:axPos val="l"/>
        <c:numFmt formatCode="General" sourceLinked="1"/>
        <c:majorTickMark val="out"/>
        <c:minorTickMark val="none"/>
        <c:tickLblPos val="none"/>
        <c:crossAx val="148930160"/>
        <c:crosses val="autoZero"/>
        <c:crossBetween val="between"/>
      </c:valAx>
      <c:spPr>
        <a:noFill/>
        <a:ln>
          <a:noFill/>
        </a:ln>
        <a:effectLst/>
      </c:spPr>
    </c:plotArea>
    <c:plotVisOnly val="1"/>
    <c:dispBlanksAs val="gap"/>
    <c:showDLblsOverMax val="0"/>
  </c:chart>
  <c:spPr>
    <a:solidFill>
      <a:schemeClr val="accent6">
        <a:lumMod val="20000"/>
        <a:lumOff val="80000"/>
      </a:schemeClr>
    </a:solidFill>
    <a:ln w="9525" cap="flat" cmpd="sng" algn="ctr">
      <a:noFill/>
      <a:prstDash val="solid"/>
    </a:ln>
    <a:effectLst/>
  </c:spPr>
  <c:txPr>
    <a:bodyPr/>
    <a:lstStyle/>
    <a:p>
      <a:pPr>
        <a:defRPr sz="1800" b="1">
          <a:cs typeface="B Nazanin" panose="00000400000000000000" pitchFamily="2" charset="-78"/>
        </a:defRPr>
      </a:pPr>
      <a:endParaRPr lang="fa-IR"/>
    </a:p>
  </c:txPr>
  <c:externalData r:id="rId3">
    <c:autoUpdate val="0"/>
  </c:externalData>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2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3">
      <cs:styleClr val="auto"/>
    </cs:fillRef>
    <cs:effectRef idx="2">
      <a:schemeClr val="dk1"/>
    </cs:effectRef>
    <cs:fontRef idx="minor">
      <a:schemeClr val="tx1"/>
    </cs:fontRef>
  </cs:dataPoint>
  <cs:dataPoint3D>
    <cs:lnRef idx="0"/>
    <cs:fillRef idx="1">
      <cs:styleClr val="auto"/>
    </cs:fillRef>
    <cs:effectRef idx="2">
      <a:schemeClr val="dk1"/>
    </cs:effectRef>
    <cs:fontRef idx="minor">
      <a:schemeClr val="tx1"/>
    </cs:fontRef>
  </cs:dataPoint3D>
  <cs:dataPointLine>
    <cs:lnRef idx="1">
      <cs:styleClr val="auto"/>
    </cs:lnRef>
    <cs:lineWidthScale>5</cs:lineWidthScale>
    <cs:fillRef idx="0"/>
    <cs:effectRef idx="0"/>
    <cs:fontRef idx="minor">
      <a:schemeClr val="tx1"/>
    </cs:fontRef>
    <cs:spPr>
      <a:ln cap="rnd">
        <a:round/>
      </a:ln>
    </cs:spPr>
  </cs:dataPointLine>
  <cs:dataPointMarker>
    <cs:lnRef idx="1">
      <cs:styleClr val="auto"/>
    </cs:lnRef>
    <cs:fillRef idx="3">
      <cs:styleClr val="auto"/>
    </cs:fillRef>
    <cs:effectRef idx="2">
      <a:schemeClr val="dk1"/>
    </cs:effectRef>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0"/>
    <cs:fillRef idx="3" mods="ignoreCSTransforms">
      <cs:styleClr val="0">
        <a:shade val="25000"/>
      </cs:styleClr>
    </cs:fillRef>
    <cs:effectRef idx="2">
      <a:schemeClr val="dk1"/>
    </cs:effectRef>
    <cs:fontRef idx="minor">
      <a:schemeClr val="tx1"/>
    </cs:fontRef>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0"/>
    <cs:fillRef idx="3" mods="ignoreCSTransforms">
      <cs:styleClr val="0">
        <a:tint val="25000"/>
      </cs:styleClr>
    </cs:fillRef>
    <cs:effectRef idx="2">
      <a:schemeClr val="dk1"/>
    </cs:effectRef>
    <cs:fontRef idx="minor">
      <a:schemeClr val="tx1"/>
    </cs:fontRef>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466932-AC77-4D0A-AE72-92CC6CD7D696}" type="doc">
      <dgm:prSet loTypeId="urn:microsoft.com/office/officeart/2008/layout/VerticalCurvedList" loCatId="list" qsTypeId="urn:microsoft.com/office/officeart/2005/8/quickstyle/simple1" qsCatId="simple" csTypeId="urn:microsoft.com/office/officeart/2005/8/colors/accent2_1" csCatId="accent2" phldr="1"/>
      <dgm:spPr/>
      <dgm:t>
        <a:bodyPr/>
        <a:lstStyle/>
        <a:p>
          <a:endParaRPr lang="en-US"/>
        </a:p>
      </dgm:t>
    </dgm:pt>
    <dgm:pt modelId="{D43B9D97-F714-4E00-AD36-9B54B0FBBDD0}">
      <dgm:prSet phldrT="[Text]"/>
      <dgm:spPr/>
      <dgm:t>
        <a:bodyPr/>
        <a:lstStyle/>
        <a:p>
          <a:r>
            <a:rPr lang="fa-IR" b="1" spc="100" dirty="0" smtClean="0">
              <a:cs typeface="Zar" pitchFamily="2" charset="-78"/>
            </a:rPr>
            <a:t>مسئله بهره‌وري در شبكه </a:t>
          </a:r>
          <a:r>
            <a:rPr lang="fa-IR" b="1" dirty="0" smtClean="0">
              <a:solidFill>
                <a:prstClr val="black"/>
              </a:solidFill>
              <a:cs typeface="Zar" panose="00000400000000000000" pitchFamily="2" charset="-78"/>
            </a:rPr>
            <a:t>راه‌آهن و منافع آن</a:t>
          </a:r>
          <a:endParaRPr lang="en-US" b="1" u="none" dirty="0" smtClean="0">
            <a:solidFill>
              <a:srgbClr val="FF0000"/>
            </a:solidFill>
            <a:cs typeface="Zar" panose="00000400000000000000" pitchFamily="2" charset="-78"/>
          </a:endParaRPr>
        </a:p>
      </dgm:t>
    </dgm:pt>
    <dgm:pt modelId="{7B0023A2-E6B5-4657-9CE0-100D75358279}" type="parTrans" cxnId="{E31E0228-62C9-45F2-A3C4-1DBC4FACF8A3}">
      <dgm:prSet/>
      <dgm:spPr/>
      <dgm:t>
        <a:bodyPr/>
        <a:lstStyle/>
        <a:p>
          <a:endParaRPr lang="en-US" b="1"/>
        </a:p>
      </dgm:t>
    </dgm:pt>
    <dgm:pt modelId="{76DA0A68-8783-4F3C-930F-45634EF45BC8}" type="sibTrans" cxnId="{E31E0228-62C9-45F2-A3C4-1DBC4FACF8A3}">
      <dgm:prSet/>
      <dgm:spPr/>
      <dgm:t>
        <a:bodyPr/>
        <a:lstStyle/>
        <a:p>
          <a:endParaRPr lang="en-US" b="1"/>
        </a:p>
      </dgm:t>
    </dgm:pt>
    <dgm:pt modelId="{D2A98686-A675-4069-8614-5E6758DD06E3}">
      <dgm:prSet phldrT="[Text]"/>
      <dgm:spPr/>
      <dgm:t>
        <a:bodyPr/>
        <a:lstStyle/>
        <a:p>
          <a:r>
            <a:rPr lang="fa-IR" altLang="en-US" b="1" u="none" dirty="0" smtClean="0">
              <a:cs typeface="Zar" panose="00000400000000000000" pitchFamily="2" charset="-78"/>
            </a:rPr>
            <a:t>برخي چالش‌هاي مؤثر بر بهره‌وري در دوره احداث طرح‌هاي توسعه راه‌آهن</a:t>
          </a:r>
          <a:endParaRPr lang="en-US" b="1" u="none" dirty="0">
            <a:cs typeface="Zar" panose="00000400000000000000" pitchFamily="2" charset="-78"/>
          </a:endParaRPr>
        </a:p>
      </dgm:t>
    </dgm:pt>
    <dgm:pt modelId="{4B6FA537-7BFC-4AC4-BD32-ACE60ACF7380}" type="parTrans" cxnId="{0C31470E-8925-492D-9DF4-90508B113EE7}">
      <dgm:prSet/>
      <dgm:spPr/>
      <dgm:t>
        <a:bodyPr/>
        <a:lstStyle/>
        <a:p>
          <a:endParaRPr lang="en-US" b="1"/>
        </a:p>
      </dgm:t>
    </dgm:pt>
    <dgm:pt modelId="{6018336F-DB87-4D88-AF09-7BBC4DBF2520}" type="sibTrans" cxnId="{0C31470E-8925-492D-9DF4-90508B113EE7}">
      <dgm:prSet/>
      <dgm:spPr/>
      <dgm:t>
        <a:bodyPr/>
        <a:lstStyle/>
        <a:p>
          <a:endParaRPr lang="en-US" b="1"/>
        </a:p>
      </dgm:t>
    </dgm:pt>
    <dgm:pt modelId="{958F3D0D-6176-45B0-BA0F-16741D65B8EB}">
      <dgm:prSet phldrT="[Text]"/>
      <dgm:spPr/>
      <dgm:t>
        <a:bodyPr/>
        <a:lstStyle/>
        <a:p>
          <a:pPr rtl="1"/>
          <a:r>
            <a:rPr lang="fa-IR" b="1" spc="100" dirty="0" smtClean="0">
              <a:cs typeface="Zar" pitchFamily="2" charset="-78"/>
            </a:rPr>
            <a:t>اسناد بالادستي براي امور بهره‌وري در حمل‌ونقل</a:t>
          </a:r>
        </a:p>
      </dgm:t>
    </dgm:pt>
    <dgm:pt modelId="{2C375CA8-4699-4878-94B8-01403B490900}" type="parTrans" cxnId="{0DEB0EA3-F476-48AE-B511-EC03942AA166}">
      <dgm:prSet/>
      <dgm:spPr/>
      <dgm:t>
        <a:bodyPr/>
        <a:lstStyle/>
        <a:p>
          <a:endParaRPr lang="en-US" b="1"/>
        </a:p>
      </dgm:t>
    </dgm:pt>
    <dgm:pt modelId="{7F542F88-13E8-4F8B-8E1A-FF194FA3F60B}" type="sibTrans" cxnId="{0DEB0EA3-F476-48AE-B511-EC03942AA166}">
      <dgm:prSet/>
      <dgm:spPr/>
      <dgm:t>
        <a:bodyPr/>
        <a:lstStyle/>
        <a:p>
          <a:endParaRPr lang="en-US" b="1"/>
        </a:p>
      </dgm:t>
    </dgm:pt>
    <dgm:pt modelId="{533B7A85-8377-4318-AB71-34B248D3508C}">
      <dgm:prSet phldrT="[Text]"/>
      <dgm:spPr/>
      <dgm:t>
        <a:bodyPr/>
        <a:lstStyle/>
        <a:p>
          <a:r>
            <a:rPr lang="fa-IR" b="1" dirty="0" smtClean="0">
              <a:cs typeface="Zar" panose="00000400000000000000" pitchFamily="2" charset="-78"/>
            </a:rPr>
            <a:t>نحوه ارتقاي بهره‌وري در ساخت و بهره‌برداري طرح‌هاي توسعه راه‌آهن</a:t>
          </a:r>
          <a:r>
            <a:rPr lang="fa-IR" b="1" u="none" dirty="0" smtClean="0">
              <a:cs typeface="Zar" panose="00000400000000000000" pitchFamily="2" charset="-78"/>
            </a:rPr>
            <a:t> </a:t>
          </a:r>
          <a:endParaRPr lang="en-US" b="1" u="none" dirty="0">
            <a:cs typeface="Zar" panose="00000400000000000000" pitchFamily="2" charset="-78"/>
          </a:endParaRPr>
        </a:p>
      </dgm:t>
    </dgm:pt>
    <dgm:pt modelId="{456CDFEC-CFF3-4B6F-B377-021B6E4F2DC0}" type="parTrans" cxnId="{A7E28A1A-89A7-4D8A-A8B8-09AB5B7D8737}">
      <dgm:prSet/>
      <dgm:spPr/>
      <dgm:t>
        <a:bodyPr/>
        <a:lstStyle/>
        <a:p>
          <a:pPr rtl="1"/>
          <a:endParaRPr lang="fa-IR"/>
        </a:p>
      </dgm:t>
    </dgm:pt>
    <dgm:pt modelId="{84D1C766-47AF-44A2-8CB9-29744516DE87}" type="sibTrans" cxnId="{A7E28A1A-89A7-4D8A-A8B8-09AB5B7D8737}">
      <dgm:prSet/>
      <dgm:spPr/>
      <dgm:t>
        <a:bodyPr/>
        <a:lstStyle/>
        <a:p>
          <a:pPr rtl="1"/>
          <a:endParaRPr lang="fa-IR"/>
        </a:p>
      </dgm:t>
    </dgm:pt>
    <dgm:pt modelId="{0A155172-6CE5-4DE4-8961-62B25E4E40FC}">
      <dgm:prSet phldrT="[Text]"/>
      <dgm:spPr/>
      <dgm:t>
        <a:bodyPr/>
        <a:lstStyle/>
        <a:p>
          <a:r>
            <a:rPr lang="fa-IR" b="1" dirty="0" smtClean="0">
              <a:cs typeface="Zar" panose="00000400000000000000" pitchFamily="2" charset="-78"/>
            </a:rPr>
            <a:t>راه‌حل‌ها براي اصلاح نظام اقتصادي بخش حمل‌ونقل و تقويت حمل‌ونقل ريلي</a:t>
          </a:r>
        </a:p>
      </dgm:t>
    </dgm:pt>
    <dgm:pt modelId="{B3F00257-F338-4F18-8C65-CFBDA2EC48C2}" type="parTrans" cxnId="{FC022390-D382-4E2A-98AD-4005FAAEF2B4}">
      <dgm:prSet/>
      <dgm:spPr/>
      <dgm:t>
        <a:bodyPr/>
        <a:lstStyle/>
        <a:p>
          <a:pPr rtl="1"/>
          <a:endParaRPr lang="fa-IR"/>
        </a:p>
      </dgm:t>
    </dgm:pt>
    <dgm:pt modelId="{C6A60E30-0219-41FA-B661-8ACD46DF309F}" type="sibTrans" cxnId="{FC022390-D382-4E2A-98AD-4005FAAEF2B4}">
      <dgm:prSet/>
      <dgm:spPr/>
      <dgm:t>
        <a:bodyPr/>
        <a:lstStyle/>
        <a:p>
          <a:pPr rtl="1"/>
          <a:endParaRPr lang="fa-IR"/>
        </a:p>
      </dgm:t>
    </dgm:pt>
    <dgm:pt modelId="{51C12CEC-0F94-4E32-A1B5-10ED9F97FC16}">
      <dgm:prSet phldrT="[Text]"/>
      <dgm:spPr/>
      <dgm:t>
        <a:bodyPr/>
        <a:lstStyle/>
        <a:p>
          <a:r>
            <a:rPr lang="fa-IR" b="1" dirty="0" smtClean="0">
              <a:solidFill>
                <a:prstClr val="black"/>
              </a:solidFill>
              <a:cs typeface="Zar" panose="00000400000000000000" pitchFamily="2" charset="-78"/>
            </a:rPr>
            <a:t>ناهماهنگي مقررات </a:t>
          </a:r>
          <a:r>
            <a:rPr lang="fa-IR" b="1" dirty="0" smtClean="0">
              <a:solidFill>
                <a:prstClr val="black"/>
              </a:solidFill>
              <a:cs typeface="Zar" panose="00000400000000000000" pitchFamily="2" charset="-78"/>
            </a:rPr>
            <a:t>اقتصادي بخش حمل‌ونقل با  حمل‌ونقل عمومي و </a:t>
          </a:r>
          <a:r>
            <a:rPr lang="fa-IR" b="1" dirty="0" smtClean="0">
              <a:solidFill>
                <a:prstClr val="black"/>
              </a:solidFill>
              <a:cs typeface="Zar" panose="00000400000000000000" pitchFamily="2" charset="-78"/>
            </a:rPr>
            <a:t>ریلی</a:t>
          </a:r>
          <a:endParaRPr lang="en-US" b="1" dirty="0" smtClean="0">
            <a:solidFill>
              <a:prstClr val="black"/>
            </a:solidFill>
            <a:cs typeface="Zar" panose="00000400000000000000" pitchFamily="2" charset="-78"/>
          </a:endParaRPr>
        </a:p>
      </dgm:t>
    </dgm:pt>
    <dgm:pt modelId="{CA3E3006-A8DA-4617-BB1D-1496FF8E6BAD}" type="parTrans" cxnId="{CBE7C524-161B-4E5F-AE36-89D5C10FAE4F}">
      <dgm:prSet/>
      <dgm:spPr/>
      <dgm:t>
        <a:bodyPr/>
        <a:lstStyle/>
        <a:p>
          <a:pPr rtl="1"/>
          <a:endParaRPr lang="fa-IR"/>
        </a:p>
      </dgm:t>
    </dgm:pt>
    <dgm:pt modelId="{336E0305-CAF2-45B7-B82F-66DC43550BE8}" type="sibTrans" cxnId="{CBE7C524-161B-4E5F-AE36-89D5C10FAE4F}">
      <dgm:prSet/>
      <dgm:spPr/>
      <dgm:t>
        <a:bodyPr/>
        <a:lstStyle/>
        <a:p>
          <a:pPr rtl="1"/>
          <a:endParaRPr lang="fa-IR"/>
        </a:p>
      </dgm:t>
    </dgm:pt>
    <dgm:pt modelId="{E5469C03-B50E-4CAB-8D5F-14667DF8075A}" type="pres">
      <dgm:prSet presAssocID="{46466932-AC77-4D0A-AE72-92CC6CD7D696}" presName="Name0" presStyleCnt="0">
        <dgm:presLayoutVars>
          <dgm:chMax val="7"/>
          <dgm:chPref val="7"/>
          <dgm:dir val="rev"/>
        </dgm:presLayoutVars>
      </dgm:prSet>
      <dgm:spPr/>
      <dgm:t>
        <a:bodyPr/>
        <a:lstStyle/>
        <a:p>
          <a:endParaRPr lang="en-US"/>
        </a:p>
      </dgm:t>
    </dgm:pt>
    <dgm:pt modelId="{02605ACC-428B-4E83-BC8D-D92DA199F067}" type="pres">
      <dgm:prSet presAssocID="{46466932-AC77-4D0A-AE72-92CC6CD7D696}" presName="Name1" presStyleCnt="0"/>
      <dgm:spPr/>
      <dgm:t>
        <a:bodyPr/>
        <a:lstStyle/>
        <a:p>
          <a:endParaRPr lang="en-US"/>
        </a:p>
      </dgm:t>
    </dgm:pt>
    <dgm:pt modelId="{16A79D09-24FF-4978-BD34-C8C8191AFAB2}" type="pres">
      <dgm:prSet presAssocID="{46466932-AC77-4D0A-AE72-92CC6CD7D696}" presName="cycle" presStyleCnt="0"/>
      <dgm:spPr/>
      <dgm:t>
        <a:bodyPr/>
        <a:lstStyle/>
        <a:p>
          <a:endParaRPr lang="en-US"/>
        </a:p>
      </dgm:t>
    </dgm:pt>
    <dgm:pt modelId="{8B83EABC-D71F-46D4-825B-01166836DC04}" type="pres">
      <dgm:prSet presAssocID="{46466932-AC77-4D0A-AE72-92CC6CD7D696}" presName="srcNode" presStyleLbl="node1" presStyleIdx="0" presStyleCnt="6"/>
      <dgm:spPr/>
      <dgm:t>
        <a:bodyPr/>
        <a:lstStyle/>
        <a:p>
          <a:endParaRPr lang="en-US"/>
        </a:p>
      </dgm:t>
    </dgm:pt>
    <dgm:pt modelId="{19AEA151-2F50-43AD-A582-6EA0BD07ADF2}" type="pres">
      <dgm:prSet presAssocID="{46466932-AC77-4D0A-AE72-92CC6CD7D696}" presName="conn" presStyleLbl="parChTrans1D2" presStyleIdx="0" presStyleCnt="1"/>
      <dgm:spPr/>
      <dgm:t>
        <a:bodyPr/>
        <a:lstStyle/>
        <a:p>
          <a:endParaRPr lang="en-US"/>
        </a:p>
      </dgm:t>
    </dgm:pt>
    <dgm:pt modelId="{DB88E06E-8B90-4A16-AAFE-DB15FFDFC0A0}" type="pres">
      <dgm:prSet presAssocID="{46466932-AC77-4D0A-AE72-92CC6CD7D696}" presName="extraNode" presStyleLbl="node1" presStyleIdx="0" presStyleCnt="6"/>
      <dgm:spPr/>
      <dgm:t>
        <a:bodyPr/>
        <a:lstStyle/>
        <a:p>
          <a:endParaRPr lang="en-US"/>
        </a:p>
      </dgm:t>
    </dgm:pt>
    <dgm:pt modelId="{F0B2E07E-41ED-4A56-AE7D-F2E8EEA2F6DD}" type="pres">
      <dgm:prSet presAssocID="{46466932-AC77-4D0A-AE72-92CC6CD7D696}" presName="dstNode" presStyleLbl="node1" presStyleIdx="0" presStyleCnt="6"/>
      <dgm:spPr/>
      <dgm:t>
        <a:bodyPr/>
        <a:lstStyle/>
        <a:p>
          <a:endParaRPr lang="en-US"/>
        </a:p>
      </dgm:t>
    </dgm:pt>
    <dgm:pt modelId="{7AFF0DB7-E289-4105-AE3E-7DDCB464B8A3}" type="pres">
      <dgm:prSet presAssocID="{958F3D0D-6176-45B0-BA0F-16741D65B8EB}" presName="text_1" presStyleLbl="node1" presStyleIdx="0" presStyleCnt="6">
        <dgm:presLayoutVars>
          <dgm:bulletEnabled val="1"/>
        </dgm:presLayoutVars>
      </dgm:prSet>
      <dgm:spPr/>
      <dgm:t>
        <a:bodyPr/>
        <a:lstStyle/>
        <a:p>
          <a:endParaRPr lang="en-US"/>
        </a:p>
      </dgm:t>
    </dgm:pt>
    <dgm:pt modelId="{DE0F6CC2-AFD9-45F6-BD88-88A653EFC77E}" type="pres">
      <dgm:prSet presAssocID="{958F3D0D-6176-45B0-BA0F-16741D65B8EB}" presName="accent_1" presStyleCnt="0"/>
      <dgm:spPr/>
      <dgm:t>
        <a:bodyPr/>
        <a:lstStyle/>
        <a:p>
          <a:endParaRPr lang="en-US"/>
        </a:p>
      </dgm:t>
    </dgm:pt>
    <dgm:pt modelId="{B3FFE8A9-0EF9-41AA-AF7D-38C6AE34AED5}" type="pres">
      <dgm:prSet presAssocID="{958F3D0D-6176-45B0-BA0F-16741D65B8EB}" presName="accentRepeatNode" presStyleLbl="solidFgAcc1" presStyleIdx="0" presStyleCnt="6"/>
      <dgm:spPr>
        <a:solidFill>
          <a:schemeClr val="tx1"/>
        </a:solidFill>
      </dgm:spPr>
      <dgm:t>
        <a:bodyPr/>
        <a:lstStyle/>
        <a:p>
          <a:endParaRPr lang="en-US"/>
        </a:p>
      </dgm:t>
    </dgm:pt>
    <dgm:pt modelId="{19DB6C3B-68C9-435B-B0B4-80B9D137E541}" type="pres">
      <dgm:prSet presAssocID="{D43B9D97-F714-4E00-AD36-9B54B0FBBDD0}" presName="text_2" presStyleLbl="node1" presStyleIdx="1" presStyleCnt="6">
        <dgm:presLayoutVars>
          <dgm:bulletEnabled val="1"/>
        </dgm:presLayoutVars>
      </dgm:prSet>
      <dgm:spPr/>
      <dgm:t>
        <a:bodyPr/>
        <a:lstStyle/>
        <a:p>
          <a:endParaRPr lang="en-US"/>
        </a:p>
      </dgm:t>
    </dgm:pt>
    <dgm:pt modelId="{C0A2F0E6-2904-471D-8CE5-3816652F481E}" type="pres">
      <dgm:prSet presAssocID="{D43B9D97-F714-4E00-AD36-9B54B0FBBDD0}" presName="accent_2" presStyleCnt="0"/>
      <dgm:spPr/>
      <dgm:t>
        <a:bodyPr/>
        <a:lstStyle/>
        <a:p>
          <a:endParaRPr lang="en-US"/>
        </a:p>
      </dgm:t>
    </dgm:pt>
    <dgm:pt modelId="{DD199E7B-DC5A-4E66-B9AA-8B8AFC6B809E}" type="pres">
      <dgm:prSet presAssocID="{D43B9D97-F714-4E00-AD36-9B54B0FBBDD0}" presName="accentRepeatNode" presStyleLbl="solidFgAcc1" presStyleIdx="1" presStyleCnt="6"/>
      <dgm:spPr>
        <a:solidFill>
          <a:schemeClr val="bg1">
            <a:lumMod val="50000"/>
          </a:schemeClr>
        </a:solidFill>
      </dgm:spPr>
      <dgm:t>
        <a:bodyPr/>
        <a:lstStyle/>
        <a:p>
          <a:endParaRPr lang="en-US"/>
        </a:p>
      </dgm:t>
    </dgm:pt>
    <dgm:pt modelId="{013BAFD4-888D-4C09-A6B3-927F7D985D41}" type="pres">
      <dgm:prSet presAssocID="{51C12CEC-0F94-4E32-A1B5-10ED9F97FC16}" presName="text_3" presStyleLbl="node1" presStyleIdx="2" presStyleCnt="6">
        <dgm:presLayoutVars>
          <dgm:bulletEnabled val="1"/>
        </dgm:presLayoutVars>
      </dgm:prSet>
      <dgm:spPr/>
      <dgm:t>
        <a:bodyPr/>
        <a:lstStyle/>
        <a:p>
          <a:pPr rtl="1"/>
          <a:endParaRPr lang="fa-IR"/>
        </a:p>
      </dgm:t>
    </dgm:pt>
    <dgm:pt modelId="{2CD2E152-EA77-46FD-8F7A-E8D20308EC3B}" type="pres">
      <dgm:prSet presAssocID="{51C12CEC-0F94-4E32-A1B5-10ED9F97FC16}" presName="accent_3" presStyleCnt="0"/>
      <dgm:spPr/>
    </dgm:pt>
    <dgm:pt modelId="{4661832D-7790-4943-AACA-C5A880466A65}" type="pres">
      <dgm:prSet presAssocID="{51C12CEC-0F94-4E32-A1B5-10ED9F97FC16}" presName="accentRepeatNode" presStyleLbl="solidFgAcc1" presStyleIdx="2" presStyleCnt="6"/>
      <dgm:spPr>
        <a:solidFill>
          <a:schemeClr val="bg1">
            <a:lumMod val="65000"/>
          </a:schemeClr>
        </a:solidFill>
      </dgm:spPr>
      <dgm:t>
        <a:bodyPr/>
        <a:lstStyle/>
        <a:p>
          <a:pPr rtl="1"/>
          <a:endParaRPr lang="fa-IR"/>
        </a:p>
      </dgm:t>
    </dgm:pt>
    <dgm:pt modelId="{2B94C766-59F9-4888-A9EA-DBC003D9F554}" type="pres">
      <dgm:prSet presAssocID="{D2A98686-A675-4069-8614-5E6758DD06E3}" presName="text_4" presStyleLbl="node1" presStyleIdx="3" presStyleCnt="6">
        <dgm:presLayoutVars>
          <dgm:bulletEnabled val="1"/>
        </dgm:presLayoutVars>
      </dgm:prSet>
      <dgm:spPr/>
      <dgm:t>
        <a:bodyPr/>
        <a:lstStyle/>
        <a:p>
          <a:pPr rtl="1"/>
          <a:endParaRPr lang="fa-IR"/>
        </a:p>
      </dgm:t>
    </dgm:pt>
    <dgm:pt modelId="{60F676E2-AD68-479C-9AD2-A6D8CD5426A3}" type="pres">
      <dgm:prSet presAssocID="{D2A98686-A675-4069-8614-5E6758DD06E3}" presName="accent_4" presStyleCnt="0"/>
      <dgm:spPr/>
    </dgm:pt>
    <dgm:pt modelId="{480E6B9B-20E5-49DE-ADDF-E8863174B40E}" type="pres">
      <dgm:prSet presAssocID="{D2A98686-A675-4069-8614-5E6758DD06E3}" presName="accentRepeatNode" presStyleLbl="solidFgAcc1" presStyleIdx="3" presStyleCnt="6"/>
      <dgm:spPr>
        <a:solidFill>
          <a:schemeClr val="bg1">
            <a:lumMod val="75000"/>
          </a:schemeClr>
        </a:solidFill>
      </dgm:spPr>
      <dgm:t>
        <a:bodyPr/>
        <a:lstStyle/>
        <a:p>
          <a:endParaRPr lang="en-US"/>
        </a:p>
      </dgm:t>
    </dgm:pt>
    <dgm:pt modelId="{15EA4C39-678F-4187-82B4-3895E7F7C959}" type="pres">
      <dgm:prSet presAssocID="{0A155172-6CE5-4DE4-8961-62B25E4E40FC}" presName="text_5" presStyleLbl="node1" presStyleIdx="4" presStyleCnt="6">
        <dgm:presLayoutVars>
          <dgm:bulletEnabled val="1"/>
        </dgm:presLayoutVars>
      </dgm:prSet>
      <dgm:spPr/>
      <dgm:t>
        <a:bodyPr/>
        <a:lstStyle/>
        <a:p>
          <a:pPr rtl="1"/>
          <a:endParaRPr lang="fa-IR"/>
        </a:p>
      </dgm:t>
    </dgm:pt>
    <dgm:pt modelId="{0A97B2BB-98BF-4C0D-9265-9D74488E5693}" type="pres">
      <dgm:prSet presAssocID="{0A155172-6CE5-4DE4-8961-62B25E4E40FC}" presName="accent_5" presStyleCnt="0"/>
      <dgm:spPr/>
    </dgm:pt>
    <dgm:pt modelId="{DCC7BCA1-10A7-45E1-8665-338E0D2F02B3}" type="pres">
      <dgm:prSet presAssocID="{0A155172-6CE5-4DE4-8961-62B25E4E40FC}" presName="accentRepeatNode" presStyleLbl="solidFgAcc1" presStyleIdx="4" presStyleCnt="6"/>
      <dgm:spPr>
        <a:solidFill>
          <a:schemeClr val="bg1">
            <a:lumMod val="85000"/>
          </a:schemeClr>
        </a:solidFill>
      </dgm:spPr>
      <dgm:t>
        <a:bodyPr/>
        <a:lstStyle/>
        <a:p>
          <a:pPr rtl="1"/>
          <a:endParaRPr lang="fa-IR"/>
        </a:p>
      </dgm:t>
    </dgm:pt>
    <dgm:pt modelId="{F4DDD427-ED4F-4003-BB94-B72AAE8B3CDE}" type="pres">
      <dgm:prSet presAssocID="{533B7A85-8377-4318-AB71-34B248D3508C}" presName="text_6" presStyleLbl="node1" presStyleIdx="5" presStyleCnt="6">
        <dgm:presLayoutVars>
          <dgm:bulletEnabled val="1"/>
        </dgm:presLayoutVars>
      </dgm:prSet>
      <dgm:spPr/>
      <dgm:t>
        <a:bodyPr/>
        <a:lstStyle/>
        <a:p>
          <a:pPr rtl="1"/>
          <a:endParaRPr lang="fa-IR"/>
        </a:p>
      </dgm:t>
    </dgm:pt>
    <dgm:pt modelId="{58A228E8-6C15-4771-B5EA-09DE8BF1E7B0}" type="pres">
      <dgm:prSet presAssocID="{533B7A85-8377-4318-AB71-34B248D3508C}" presName="accent_6" presStyleCnt="0"/>
      <dgm:spPr/>
    </dgm:pt>
    <dgm:pt modelId="{65760B40-5E2D-48EB-BCF6-529CE57A9175}" type="pres">
      <dgm:prSet presAssocID="{533B7A85-8377-4318-AB71-34B248D3508C}" presName="accentRepeatNode" presStyleLbl="solidFgAcc1" presStyleIdx="5" presStyleCnt="6"/>
      <dgm:spPr/>
    </dgm:pt>
  </dgm:ptLst>
  <dgm:cxnLst>
    <dgm:cxn modelId="{277A5A3E-23C0-476B-AC82-FE555BCF5578}" type="presOf" srcId="{958F3D0D-6176-45B0-BA0F-16741D65B8EB}" destId="{7AFF0DB7-E289-4105-AE3E-7DDCB464B8A3}" srcOrd="0" destOrd="0" presId="urn:microsoft.com/office/officeart/2008/layout/VerticalCurvedList"/>
    <dgm:cxn modelId="{4FB05A59-F990-4A52-8B6C-DEA0444E0D46}" type="presOf" srcId="{D43B9D97-F714-4E00-AD36-9B54B0FBBDD0}" destId="{19DB6C3B-68C9-435B-B0B4-80B9D137E541}" srcOrd="0" destOrd="0" presId="urn:microsoft.com/office/officeart/2008/layout/VerticalCurvedList"/>
    <dgm:cxn modelId="{0C31470E-8925-492D-9DF4-90508B113EE7}" srcId="{46466932-AC77-4D0A-AE72-92CC6CD7D696}" destId="{D2A98686-A675-4069-8614-5E6758DD06E3}" srcOrd="3" destOrd="0" parTransId="{4B6FA537-7BFC-4AC4-BD32-ACE60ACF7380}" sibTransId="{6018336F-DB87-4D88-AF09-7BBC4DBF2520}"/>
    <dgm:cxn modelId="{B8C57518-DF52-4911-AD3D-87CB964AE79F}" type="presOf" srcId="{51C12CEC-0F94-4E32-A1B5-10ED9F97FC16}" destId="{013BAFD4-888D-4C09-A6B3-927F7D985D41}" srcOrd="0" destOrd="0" presId="urn:microsoft.com/office/officeart/2008/layout/VerticalCurvedList"/>
    <dgm:cxn modelId="{8201A94C-94A0-4CAC-A1D3-2AA67FCC6F9E}" type="presOf" srcId="{7F542F88-13E8-4F8B-8E1A-FF194FA3F60B}" destId="{19AEA151-2F50-43AD-A582-6EA0BD07ADF2}" srcOrd="0" destOrd="0" presId="urn:microsoft.com/office/officeart/2008/layout/VerticalCurvedList"/>
    <dgm:cxn modelId="{45CAF080-25BB-48BC-826D-A4F063E4EB5F}" type="presOf" srcId="{D2A98686-A675-4069-8614-5E6758DD06E3}" destId="{2B94C766-59F9-4888-A9EA-DBC003D9F554}" srcOrd="0" destOrd="0" presId="urn:microsoft.com/office/officeart/2008/layout/VerticalCurvedList"/>
    <dgm:cxn modelId="{1E03C65E-1AFB-470D-9194-C40C913BB778}" type="presOf" srcId="{46466932-AC77-4D0A-AE72-92CC6CD7D696}" destId="{E5469C03-B50E-4CAB-8D5F-14667DF8075A}" srcOrd="0" destOrd="0" presId="urn:microsoft.com/office/officeart/2008/layout/VerticalCurvedList"/>
    <dgm:cxn modelId="{254011B5-CE0D-449E-9B79-90DCFFAFA5DE}" type="presOf" srcId="{0A155172-6CE5-4DE4-8961-62B25E4E40FC}" destId="{15EA4C39-678F-4187-82B4-3895E7F7C959}" srcOrd="0" destOrd="0" presId="urn:microsoft.com/office/officeart/2008/layout/VerticalCurvedList"/>
    <dgm:cxn modelId="{D5ADCA98-DAF0-4BAC-8111-E2EFC974EF44}" type="presOf" srcId="{533B7A85-8377-4318-AB71-34B248D3508C}" destId="{F4DDD427-ED4F-4003-BB94-B72AAE8B3CDE}" srcOrd="0" destOrd="0" presId="urn:microsoft.com/office/officeart/2008/layout/VerticalCurvedList"/>
    <dgm:cxn modelId="{CBE7C524-161B-4E5F-AE36-89D5C10FAE4F}" srcId="{46466932-AC77-4D0A-AE72-92CC6CD7D696}" destId="{51C12CEC-0F94-4E32-A1B5-10ED9F97FC16}" srcOrd="2" destOrd="0" parTransId="{CA3E3006-A8DA-4617-BB1D-1496FF8E6BAD}" sibTransId="{336E0305-CAF2-45B7-B82F-66DC43550BE8}"/>
    <dgm:cxn modelId="{A7E28A1A-89A7-4D8A-A8B8-09AB5B7D8737}" srcId="{46466932-AC77-4D0A-AE72-92CC6CD7D696}" destId="{533B7A85-8377-4318-AB71-34B248D3508C}" srcOrd="5" destOrd="0" parTransId="{456CDFEC-CFF3-4B6F-B377-021B6E4F2DC0}" sibTransId="{84D1C766-47AF-44A2-8CB9-29744516DE87}"/>
    <dgm:cxn modelId="{FC022390-D382-4E2A-98AD-4005FAAEF2B4}" srcId="{46466932-AC77-4D0A-AE72-92CC6CD7D696}" destId="{0A155172-6CE5-4DE4-8961-62B25E4E40FC}" srcOrd="4" destOrd="0" parTransId="{B3F00257-F338-4F18-8C65-CFBDA2EC48C2}" sibTransId="{C6A60E30-0219-41FA-B661-8ACD46DF309F}"/>
    <dgm:cxn modelId="{E31E0228-62C9-45F2-A3C4-1DBC4FACF8A3}" srcId="{46466932-AC77-4D0A-AE72-92CC6CD7D696}" destId="{D43B9D97-F714-4E00-AD36-9B54B0FBBDD0}" srcOrd="1" destOrd="0" parTransId="{7B0023A2-E6B5-4657-9CE0-100D75358279}" sibTransId="{76DA0A68-8783-4F3C-930F-45634EF45BC8}"/>
    <dgm:cxn modelId="{0DEB0EA3-F476-48AE-B511-EC03942AA166}" srcId="{46466932-AC77-4D0A-AE72-92CC6CD7D696}" destId="{958F3D0D-6176-45B0-BA0F-16741D65B8EB}" srcOrd="0" destOrd="0" parTransId="{2C375CA8-4699-4878-94B8-01403B490900}" sibTransId="{7F542F88-13E8-4F8B-8E1A-FF194FA3F60B}"/>
    <dgm:cxn modelId="{EEBC74E3-6932-4B7E-97E2-5298E83C252E}" type="presParOf" srcId="{E5469C03-B50E-4CAB-8D5F-14667DF8075A}" destId="{02605ACC-428B-4E83-BC8D-D92DA199F067}" srcOrd="0" destOrd="0" presId="urn:microsoft.com/office/officeart/2008/layout/VerticalCurvedList"/>
    <dgm:cxn modelId="{6109C7C5-08D0-4EDF-B15C-C783DA68B9AB}" type="presParOf" srcId="{02605ACC-428B-4E83-BC8D-D92DA199F067}" destId="{16A79D09-24FF-4978-BD34-C8C8191AFAB2}" srcOrd="0" destOrd="0" presId="urn:microsoft.com/office/officeart/2008/layout/VerticalCurvedList"/>
    <dgm:cxn modelId="{2CABDC6D-B5F2-4A0B-B847-58A3B0A2097A}" type="presParOf" srcId="{16A79D09-24FF-4978-BD34-C8C8191AFAB2}" destId="{8B83EABC-D71F-46D4-825B-01166836DC04}" srcOrd="0" destOrd="0" presId="urn:microsoft.com/office/officeart/2008/layout/VerticalCurvedList"/>
    <dgm:cxn modelId="{C424152A-7997-48E0-BF49-D6E1C546F1BF}" type="presParOf" srcId="{16A79D09-24FF-4978-BD34-C8C8191AFAB2}" destId="{19AEA151-2F50-43AD-A582-6EA0BD07ADF2}" srcOrd="1" destOrd="0" presId="urn:microsoft.com/office/officeart/2008/layout/VerticalCurvedList"/>
    <dgm:cxn modelId="{AC12DD52-C319-4ACB-B4D3-7363EC162DBD}" type="presParOf" srcId="{16A79D09-24FF-4978-BD34-C8C8191AFAB2}" destId="{DB88E06E-8B90-4A16-AAFE-DB15FFDFC0A0}" srcOrd="2" destOrd="0" presId="urn:microsoft.com/office/officeart/2008/layout/VerticalCurvedList"/>
    <dgm:cxn modelId="{93F7364D-E5D8-4719-B610-87EB3FEDA277}" type="presParOf" srcId="{16A79D09-24FF-4978-BD34-C8C8191AFAB2}" destId="{F0B2E07E-41ED-4A56-AE7D-F2E8EEA2F6DD}" srcOrd="3" destOrd="0" presId="urn:microsoft.com/office/officeart/2008/layout/VerticalCurvedList"/>
    <dgm:cxn modelId="{8F49455B-E4BF-473B-AF41-C5E176AC9977}" type="presParOf" srcId="{02605ACC-428B-4E83-BC8D-D92DA199F067}" destId="{7AFF0DB7-E289-4105-AE3E-7DDCB464B8A3}" srcOrd="1" destOrd="0" presId="urn:microsoft.com/office/officeart/2008/layout/VerticalCurvedList"/>
    <dgm:cxn modelId="{55A36113-A67C-4F2D-81F1-09273F8639B6}" type="presParOf" srcId="{02605ACC-428B-4E83-BC8D-D92DA199F067}" destId="{DE0F6CC2-AFD9-45F6-BD88-88A653EFC77E}" srcOrd="2" destOrd="0" presId="urn:microsoft.com/office/officeart/2008/layout/VerticalCurvedList"/>
    <dgm:cxn modelId="{2C8794DD-6902-4B59-83C3-9DE8B223FD79}" type="presParOf" srcId="{DE0F6CC2-AFD9-45F6-BD88-88A653EFC77E}" destId="{B3FFE8A9-0EF9-41AA-AF7D-38C6AE34AED5}" srcOrd="0" destOrd="0" presId="urn:microsoft.com/office/officeart/2008/layout/VerticalCurvedList"/>
    <dgm:cxn modelId="{417D9E6E-8272-4147-9240-340347EF8BB0}" type="presParOf" srcId="{02605ACC-428B-4E83-BC8D-D92DA199F067}" destId="{19DB6C3B-68C9-435B-B0B4-80B9D137E541}" srcOrd="3" destOrd="0" presId="urn:microsoft.com/office/officeart/2008/layout/VerticalCurvedList"/>
    <dgm:cxn modelId="{448FC906-24B4-4192-BF22-CECDE80FA415}" type="presParOf" srcId="{02605ACC-428B-4E83-BC8D-D92DA199F067}" destId="{C0A2F0E6-2904-471D-8CE5-3816652F481E}" srcOrd="4" destOrd="0" presId="urn:microsoft.com/office/officeart/2008/layout/VerticalCurvedList"/>
    <dgm:cxn modelId="{F5A14153-4A22-4DF0-84D4-FD4139C92BB1}" type="presParOf" srcId="{C0A2F0E6-2904-471D-8CE5-3816652F481E}" destId="{DD199E7B-DC5A-4E66-B9AA-8B8AFC6B809E}" srcOrd="0" destOrd="0" presId="urn:microsoft.com/office/officeart/2008/layout/VerticalCurvedList"/>
    <dgm:cxn modelId="{3DF6780B-7211-436C-93E8-906E5BB53655}" type="presParOf" srcId="{02605ACC-428B-4E83-BC8D-D92DA199F067}" destId="{013BAFD4-888D-4C09-A6B3-927F7D985D41}" srcOrd="5" destOrd="0" presId="urn:microsoft.com/office/officeart/2008/layout/VerticalCurvedList"/>
    <dgm:cxn modelId="{F343636C-7737-4C31-AF19-7C94F9A09439}" type="presParOf" srcId="{02605ACC-428B-4E83-BC8D-D92DA199F067}" destId="{2CD2E152-EA77-46FD-8F7A-E8D20308EC3B}" srcOrd="6" destOrd="0" presId="urn:microsoft.com/office/officeart/2008/layout/VerticalCurvedList"/>
    <dgm:cxn modelId="{4F8A779F-EDA7-4D8F-B58C-FC85D2E8F2C9}" type="presParOf" srcId="{2CD2E152-EA77-46FD-8F7A-E8D20308EC3B}" destId="{4661832D-7790-4943-AACA-C5A880466A65}" srcOrd="0" destOrd="0" presId="urn:microsoft.com/office/officeart/2008/layout/VerticalCurvedList"/>
    <dgm:cxn modelId="{0C83BBF7-2A84-4463-9199-3E5F29FB5390}" type="presParOf" srcId="{02605ACC-428B-4E83-BC8D-D92DA199F067}" destId="{2B94C766-59F9-4888-A9EA-DBC003D9F554}" srcOrd="7" destOrd="0" presId="urn:microsoft.com/office/officeart/2008/layout/VerticalCurvedList"/>
    <dgm:cxn modelId="{DDA8243D-43E3-4B52-9CA9-C27F627F2F2F}" type="presParOf" srcId="{02605ACC-428B-4E83-BC8D-D92DA199F067}" destId="{60F676E2-AD68-479C-9AD2-A6D8CD5426A3}" srcOrd="8" destOrd="0" presId="urn:microsoft.com/office/officeart/2008/layout/VerticalCurvedList"/>
    <dgm:cxn modelId="{2B3F03DE-71B1-490C-9E6D-3FBAA6BCF1F6}" type="presParOf" srcId="{60F676E2-AD68-479C-9AD2-A6D8CD5426A3}" destId="{480E6B9B-20E5-49DE-ADDF-E8863174B40E}" srcOrd="0" destOrd="0" presId="urn:microsoft.com/office/officeart/2008/layout/VerticalCurvedList"/>
    <dgm:cxn modelId="{EAE35606-70DF-427E-99CD-B949FA2AA43C}" type="presParOf" srcId="{02605ACC-428B-4E83-BC8D-D92DA199F067}" destId="{15EA4C39-678F-4187-82B4-3895E7F7C959}" srcOrd="9" destOrd="0" presId="urn:microsoft.com/office/officeart/2008/layout/VerticalCurvedList"/>
    <dgm:cxn modelId="{B4EA591D-48ED-4C2D-AC9F-06CC612BF497}" type="presParOf" srcId="{02605ACC-428B-4E83-BC8D-D92DA199F067}" destId="{0A97B2BB-98BF-4C0D-9265-9D74488E5693}" srcOrd="10" destOrd="0" presId="urn:microsoft.com/office/officeart/2008/layout/VerticalCurvedList"/>
    <dgm:cxn modelId="{EAD76B30-E4C3-4C61-8F5B-39DF2AC99020}" type="presParOf" srcId="{0A97B2BB-98BF-4C0D-9265-9D74488E5693}" destId="{DCC7BCA1-10A7-45E1-8665-338E0D2F02B3}" srcOrd="0" destOrd="0" presId="urn:microsoft.com/office/officeart/2008/layout/VerticalCurvedList"/>
    <dgm:cxn modelId="{681426C4-B0C5-40DC-ABCE-F1AF73FD8343}" type="presParOf" srcId="{02605ACC-428B-4E83-BC8D-D92DA199F067}" destId="{F4DDD427-ED4F-4003-BB94-B72AAE8B3CDE}" srcOrd="11" destOrd="0" presId="urn:microsoft.com/office/officeart/2008/layout/VerticalCurvedList"/>
    <dgm:cxn modelId="{D1914EE1-98D4-466C-B972-554B43C4AEC8}" type="presParOf" srcId="{02605ACC-428B-4E83-BC8D-D92DA199F067}" destId="{58A228E8-6C15-4771-B5EA-09DE8BF1E7B0}" srcOrd="12" destOrd="0" presId="urn:microsoft.com/office/officeart/2008/layout/VerticalCurvedList"/>
    <dgm:cxn modelId="{2B931265-F494-4C5E-ACC0-6EE634E946B0}" type="presParOf" srcId="{58A228E8-6C15-4771-B5EA-09DE8BF1E7B0}" destId="{65760B40-5E2D-48EB-BCF6-529CE57A9175}"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0EBC41C-F55A-4198-BC31-176366BB05E3}" type="doc">
      <dgm:prSet loTypeId="urn:microsoft.com/office/officeart/2005/8/layout/list1" loCatId="list" qsTypeId="urn:microsoft.com/office/officeart/2005/8/quickstyle/simple4" qsCatId="simple" csTypeId="urn:microsoft.com/office/officeart/2005/8/colors/accent2_2" csCatId="accent2" phldr="1"/>
      <dgm:spPr/>
      <dgm:t>
        <a:bodyPr/>
        <a:lstStyle/>
        <a:p>
          <a:pPr rtl="1"/>
          <a:endParaRPr lang="fa-IR"/>
        </a:p>
      </dgm:t>
    </dgm:pt>
    <dgm:pt modelId="{502DD69B-06AE-43A9-AB5A-9365476F48B2}">
      <dgm:prSet phldrT="[Text]" custT="1"/>
      <dgm:spPr/>
      <dgm:t>
        <a:bodyPr/>
        <a:lstStyle/>
        <a:p>
          <a:pPr algn="r" rtl="0"/>
          <a:r>
            <a:rPr lang="fa-IR" sz="2000" b="1" dirty="0" smtClean="0">
              <a:effectLst/>
              <a:cs typeface="B Nazanin" panose="00000400000000000000" pitchFamily="2" charset="-78"/>
            </a:rPr>
            <a:t>طولاني شدن دوره احداث</a:t>
          </a:r>
          <a:endParaRPr lang="fa-IR" sz="2000" b="1" dirty="0">
            <a:effectLst/>
            <a:cs typeface="B Nazanin" panose="00000400000000000000" pitchFamily="2" charset="-78"/>
          </a:endParaRPr>
        </a:p>
      </dgm:t>
    </dgm:pt>
    <dgm:pt modelId="{6AE5AEC5-253D-412D-9D35-CB502D0B4633}" type="parTrans" cxnId="{4666A16B-183F-4914-B757-C111F8BD3B6C}">
      <dgm:prSet/>
      <dgm:spPr/>
      <dgm:t>
        <a:bodyPr/>
        <a:lstStyle/>
        <a:p>
          <a:pPr rtl="1"/>
          <a:endParaRPr lang="fa-IR" sz="2000" b="1">
            <a:cs typeface="B Nazanin" panose="00000400000000000000" pitchFamily="2" charset="-78"/>
          </a:endParaRPr>
        </a:p>
      </dgm:t>
    </dgm:pt>
    <dgm:pt modelId="{5ADF1F63-EEEA-4DFD-95CA-967DA60AA0DE}" type="sibTrans" cxnId="{4666A16B-183F-4914-B757-C111F8BD3B6C}">
      <dgm:prSet/>
      <dgm:spPr/>
      <dgm:t>
        <a:bodyPr/>
        <a:lstStyle/>
        <a:p>
          <a:pPr rtl="1"/>
          <a:endParaRPr lang="fa-IR" sz="2000" b="1">
            <a:cs typeface="B Nazanin" panose="00000400000000000000" pitchFamily="2" charset="-78"/>
          </a:endParaRPr>
        </a:p>
      </dgm:t>
    </dgm:pt>
    <dgm:pt modelId="{3D9413BF-8568-4519-BDEA-6E24D3C04CD5}">
      <dgm:prSet custT="1"/>
      <dgm:spPr/>
      <dgm:t>
        <a:bodyPr/>
        <a:lstStyle/>
        <a:p>
          <a:pPr algn="r" rtl="0"/>
          <a:r>
            <a:rPr lang="fa-IR" sz="2000" b="1" dirty="0" smtClean="0">
              <a:cs typeface="B Nazanin" panose="00000400000000000000" pitchFamily="2" charset="-78"/>
            </a:rPr>
            <a:t>افزايش هزينه های پروژه </a:t>
          </a:r>
          <a:r>
            <a:rPr lang="fa-IR" sz="1800" b="1" dirty="0" smtClean="0">
              <a:cs typeface="B Nazanin" panose="00000400000000000000" pitchFamily="2" charset="-78"/>
            </a:rPr>
            <a:t> </a:t>
          </a:r>
          <a:r>
            <a:rPr lang="fa-IR" sz="2000" b="1" dirty="0" smtClean="0">
              <a:cs typeface="B Nazanin" panose="00000400000000000000" pitchFamily="2" charset="-78"/>
            </a:rPr>
            <a:t>و استهلاك پيش از بهره برداري</a:t>
          </a:r>
        </a:p>
      </dgm:t>
    </dgm:pt>
    <dgm:pt modelId="{A3B605EE-95EB-4669-A679-5BA195673F21}" type="parTrans" cxnId="{04B67CC4-18CE-42CF-A97D-565D027601B2}">
      <dgm:prSet/>
      <dgm:spPr/>
      <dgm:t>
        <a:bodyPr/>
        <a:lstStyle/>
        <a:p>
          <a:pPr rtl="1"/>
          <a:endParaRPr lang="fa-IR" sz="2000" b="1">
            <a:cs typeface="B Nazanin" panose="00000400000000000000" pitchFamily="2" charset="-78"/>
          </a:endParaRPr>
        </a:p>
      </dgm:t>
    </dgm:pt>
    <dgm:pt modelId="{0DB8EECD-130D-4CAB-B395-766131E02988}" type="sibTrans" cxnId="{04B67CC4-18CE-42CF-A97D-565D027601B2}">
      <dgm:prSet/>
      <dgm:spPr/>
      <dgm:t>
        <a:bodyPr/>
        <a:lstStyle/>
        <a:p>
          <a:pPr rtl="1"/>
          <a:endParaRPr lang="fa-IR" sz="2000" b="1">
            <a:cs typeface="B Nazanin" panose="00000400000000000000" pitchFamily="2" charset="-78"/>
          </a:endParaRPr>
        </a:p>
      </dgm:t>
    </dgm:pt>
    <dgm:pt modelId="{CE0C10B9-5303-4E40-9D15-CF405E38A76C}">
      <dgm:prSet custT="1"/>
      <dgm:spPr/>
      <dgm:t>
        <a:bodyPr/>
        <a:lstStyle/>
        <a:p>
          <a:pPr algn="r" rtl="0"/>
          <a:r>
            <a:rPr lang="fa-IR" sz="2000" b="1" dirty="0" smtClean="0">
              <a:cs typeface="B Nazanin" pitchFamily="2" charset="-78"/>
            </a:rPr>
            <a:t>انباشت مطالبات و بروز مشكلات براي پيمانكاران و مشاوران</a:t>
          </a:r>
        </a:p>
      </dgm:t>
    </dgm:pt>
    <dgm:pt modelId="{E5FCB508-666D-4018-A071-9DD4955C1FD1}" type="parTrans" cxnId="{2A3B03F9-2A43-4FD1-B3F9-AE4833419338}">
      <dgm:prSet/>
      <dgm:spPr/>
      <dgm:t>
        <a:bodyPr/>
        <a:lstStyle/>
        <a:p>
          <a:pPr rtl="1"/>
          <a:endParaRPr lang="fa-IR" sz="2000" b="1">
            <a:cs typeface="B Nazanin" panose="00000400000000000000" pitchFamily="2" charset="-78"/>
          </a:endParaRPr>
        </a:p>
      </dgm:t>
    </dgm:pt>
    <dgm:pt modelId="{0F716AF5-5A0A-4D9B-A61B-53E66996F18D}" type="sibTrans" cxnId="{2A3B03F9-2A43-4FD1-B3F9-AE4833419338}">
      <dgm:prSet/>
      <dgm:spPr/>
      <dgm:t>
        <a:bodyPr/>
        <a:lstStyle/>
        <a:p>
          <a:pPr rtl="1"/>
          <a:endParaRPr lang="fa-IR" sz="2000" b="1">
            <a:cs typeface="B Nazanin" panose="00000400000000000000" pitchFamily="2" charset="-78"/>
          </a:endParaRPr>
        </a:p>
      </dgm:t>
    </dgm:pt>
    <dgm:pt modelId="{946D70E3-069F-41A5-8BC0-50DDCAB7A391}">
      <dgm:prSet custT="1"/>
      <dgm:spPr/>
      <dgm:t>
        <a:bodyPr/>
        <a:lstStyle/>
        <a:p>
          <a:pPr algn="r" rtl="0"/>
          <a:r>
            <a:rPr lang="fa-IR" sz="2000" b="1" dirty="0" smtClean="0">
              <a:cs typeface="B Nazanin" panose="00000400000000000000" pitchFamily="2" charset="-78"/>
            </a:rPr>
            <a:t>افتتاح زودرس، ناقص ماندن طرح‌ها و كم توجهي به تكميل آنها</a:t>
          </a:r>
        </a:p>
      </dgm:t>
    </dgm:pt>
    <dgm:pt modelId="{78D050F1-485B-4BA1-B810-959E23197724}" type="parTrans" cxnId="{6E914A5C-6E39-47EA-9032-F0F9AA46F973}">
      <dgm:prSet/>
      <dgm:spPr/>
      <dgm:t>
        <a:bodyPr/>
        <a:lstStyle/>
        <a:p>
          <a:pPr rtl="1"/>
          <a:endParaRPr lang="fa-IR" sz="2000" b="1">
            <a:cs typeface="B Nazanin" panose="00000400000000000000" pitchFamily="2" charset="-78"/>
          </a:endParaRPr>
        </a:p>
      </dgm:t>
    </dgm:pt>
    <dgm:pt modelId="{1C9A72D2-ABB6-42AA-B530-EC6A06811818}" type="sibTrans" cxnId="{6E914A5C-6E39-47EA-9032-F0F9AA46F973}">
      <dgm:prSet/>
      <dgm:spPr/>
      <dgm:t>
        <a:bodyPr/>
        <a:lstStyle/>
        <a:p>
          <a:pPr rtl="1"/>
          <a:endParaRPr lang="fa-IR" sz="2000" b="1">
            <a:cs typeface="B Nazanin" panose="00000400000000000000" pitchFamily="2" charset="-78"/>
          </a:endParaRPr>
        </a:p>
      </dgm:t>
    </dgm:pt>
    <dgm:pt modelId="{66E75235-C481-459E-8A60-5B364D24E2C4}">
      <dgm:prSet custT="1"/>
      <dgm:spPr/>
      <dgm:t>
        <a:bodyPr/>
        <a:lstStyle/>
        <a:p>
          <a:pPr algn="r" rtl="0"/>
          <a:r>
            <a:rPr lang="fa-IR" sz="2000" b="1" dirty="0" smtClean="0">
              <a:cs typeface="B Nazanin" panose="00000400000000000000" pitchFamily="2" charset="-78"/>
            </a:rPr>
            <a:t>كاهش اعتماد مردم به توان داخلی و وعده‌هاي مسئولان</a:t>
          </a:r>
        </a:p>
      </dgm:t>
    </dgm:pt>
    <dgm:pt modelId="{7B1FF02C-8C43-4F5C-9AF8-DF40BCA4BB49}" type="parTrans" cxnId="{395E38FD-A22C-4898-B19A-2F24BFE453B5}">
      <dgm:prSet/>
      <dgm:spPr/>
      <dgm:t>
        <a:bodyPr/>
        <a:lstStyle/>
        <a:p>
          <a:pPr rtl="1"/>
          <a:endParaRPr lang="fa-IR" sz="2000" b="1">
            <a:cs typeface="B Nazanin" panose="00000400000000000000" pitchFamily="2" charset="-78"/>
          </a:endParaRPr>
        </a:p>
      </dgm:t>
    </dgm:pt>
    <dgm:pt modelId="{4145D5B1-AE03-4D70-A429-11A263120AAE}" type="sibTrans" cxnId="{395E38FD-A22C-4898-B19A-2F24BFE453B5}">
      <dgm:prSet/>
      <dgm:spPr/>
      <dgm:t>
        <a:bodyPr/>
        <a:lstStyle/>
        <a:p>
          <a:pPr rtl="1"/>
          <a:endParaRPr lang="fa-IR" sz="2000" b="1">
            <a:cs typeface="B Nazanin" panose="00000400000000000000" pitchFamily="2" charset="-78"/>
          </a:endParaRPr>
        </a:p>
      </dgm:t>
    </dgm:pt>
    <dgm:pt modelId="{9CE242B6-E63F-4972-B155-6956D057F9A9}">
      <dgm:prSet custT="1"/>
      <dgm:spPr/>
      <dgm:t>
        <a:bodyPr/>
        <a:lstStyle/>
        <a:p>
          <a:pPr algn="r" rtl="0"/>
          <a:r>
            <a:rPr lang="fa-IR" sz="2000" b="1" dirty="0" smtClean="0">
              <a:cs typeface="B Nazanin" panose="00000400000000000000" pitchFamily="2" charset="-78"/>
            </a:rPr>
            <a:t>در حاشيه قرار گرفتن برخي پروژه‌هاي مهم و مطلوب </a:t>
          </a:r>
        </a:p>
      </dgm:t>
    </dgm:pt>
    <dgm:pt modelId="{D5EB69FA-6224-4237-BD07-122E6E929362}" type="sibTrans" cxnId="{30A8AA72-29D7-4E5C-B47F-C8AB3D99CC5B}">
      <dgm:prSet/>
      <dgm:spPr/>
      <dgm:t>
        <a:bodyPr/>
        <a:lstStyle/>
        <a:p>
          <a:pPr rtl="1"/>
          <a:endParaRPr lang="fa-IR" sz="2000" b="1">
            <a:cs typeface="B Nazanin" panose="00000400000000000000" pitchFamily="2" charset="-78"/>
          </a:endParaRPr>
        </a:p>
      </dgm:t>
    </dgm:pt>
    <dgm:pt modelId="{64C41954-46DE-43E8-9A1A-5FD872DB95BF}" type="parTrans" cxnId="{30A8AA72-29D7-4E5C-B47F-C8AB3D99CC5B}">
      <dgm:prSet/>
      <dgm:spPr/>
      <dgm:t>
        <a:bodyPr/>
        <a:lstStyle/>
        <a:p>
          <a:pPr rtl="1"/>
          <a:endParaRPr lang="fa-IR" sz="2000" b="1">
            <a:cs typeface="B Nazanin" panose="00000400000000000000" pitchFamily="2" charset="-78"/>
          </a:endParaRPr>
        </a:p>
      </dgm:t>
    </dgm:pt>
    <dgm:pt modelId="{85ACE2A9-56A0-4186-B508-321857CF5D5B}">
      <dgm:prSet phldrT="[Text]" custT="1"/>
      <dgm:spPr/>
      <dgm:t>
        <a:bodyPr/>
        <a:lstStyle/>
        <a:p>
          <a:pPr algn="r" rtl="0"/>
          <a:r>
            <a:rPr lang="fa-IR" sz="2000" b="1" dirty="0" smtClean="0">
              <a:cs typeface="B Nazanin" pitchFamily="2" charset="-78"/>
            </a:rPr>
            <a:t>ركود سرمايه‌هاي هنگفت و كاهش بهره‌وري طرح هاي نيمه تمام </a:t>
          </a:r>
          <a:endParaRPr lang="fa-IR" sz="2000" b="1" dirty="0">
            <a:cs typeface="B Nazanin" panose="00000400000000000000" pitchFamily="2" charset="-78"/>
          </a:endParaRPr>
        </a:p>
      </dgm:t>
    </dgm:pt>
    <dgm:pt modelId="{425AE6FE-D507-4ECD-AC98-CA72507217AE}" type="parTrans" cxnId="{0F4C0E94-3052-4A5F-AB6C-D06EF98A8A7F}">
      <dgm:prSet/>
      <dgm:spPr/>
      <dgm:t>
        <a:bodyPr/>
        <a:lstStyle/>
        <a:p>
          <a:pPr rtl="1"/>
          <a:endParaRPr lang="fa-IR"/>
        </a:p>
      </dgm:t>
    </dgm:pt>
    <dgm:pt modelId="{5D9D8762-5781-4BE9-8B6E-2DC4A8695623}" type="sibTrans" cxnId="{0F4C0E94-3052-4A5F-AB6C-D06EF98A8A7F}">
      <dgm:prSet/>
      <dgm:spPr/>
      <dgm:t>
        <a:bodyPr/>
        <a:lstStyle/>
        <a:p>
          <a:pPr rtl="1"/>
          <a:endParaRPr lang="fa-IR"/>
        </a:p>
      </dgm:t>
    </dgm:pt>
    <dgm:pt modelId="{F212CC7C-0ABE-4A54-BEB1-9A86A4185BDF}">
      <dgm:prSet phldrT="[Text]" custT="1"/>
      <dgm:spPr/>
      <dgm:t>
        <a:bodyPr/>
        <a:lstStyle/>
        <a:p>
          <a:pPr algn="r" rtl="0"/>
          <a:r>
            <a:rPr lang="fa-IR" sz="2000" b="1" dirty="0" smtClean="0">
              <a:cs typeface="B Nazanin" pitchFamily="2" charset="-78"/>
            </a:rPr>
            <a:t>بروز ناهماهنگي با ديگر برنامه‌هاي ملي و منطقه‌اي </a:t>
          </a:r>
          <a:endParaRPr lang="fa-IR" sz="2000" b="1" dirty="0">
            <a:cs typeface="B Nazanin" panose="00000400000000000000" pitchFamily="2" charset="-78"/>
          </a:endParaRPr>
        </a:p>
      </dgm:t>
    </dgm:pt>
    <dgm:pt modelId="{84F3094D-C875-4588-8FCE-78B57A268577}" type="parTrans" cxnId="{3FB2A855-BCAA-4078-BE15-A2C542A6277D}">
      <dgm:prSet/>
      <dgm:spPr/>
      <dgm:t>
        <a:bodyPr/>
        <a:lstStyle/>
        <a:p>
          <a:pPr rtl="1"/>
          <a:endParaRPr lang="fa-IR"/>
        </a:p>
      </dgm:t>
    </dgm:pt>
    <dgm:pt modelId="{7A0298B6-BCE5-471C-BA82-9F62E0A6E891}" type="sibTrans" cxnId="{3FB2A855-BCAA-4078-BE15-A2C542A6277D}">
      <dgm:prSet/>
      <dgm:spPr/>
      <dgm:t>
        <a:bodyPr/>
        <a:lstStyle/>
        <a:p>
          <a:pPr rtl="1"/>
          <a:endParaRPr lang="fa-IR"/>
        </a:p>
      </dgm:t>
    </dgm:pt>
    <dgm:pt modelId="{10A7F6EF-C4B5-417D-96C0-E414677C121B}" type="pres">
      <dgm:prSet presAssocID="{00EBC41C-F55A-4198-BC31-176366BB05E3}" presName="linear" presStyleCnt="0">
        <dgm:presLayoutVars>
          <dgm:dir/>
          <dgm:animLvl val="lvl"/>
          <dgm:resizeHandles val="exact"/>
        </dgm:presLayoutVars>
      </dgm:prSet>
      <dgm:spPr/>
      <dgm:t>
        <a:bodyPr/>
        <a:lstStyle/>
        <a:p>
          <a:pPr rtl="1"/>
          <a:endParaRPr lang="fa-IR"/>
        </a:p>
      </dgm:t>
    </dgm:pt>
    <dgm:pt modelId="{AA0EA305-E424-49D1-A067-1446C27EE0CD}" type="pres">
      <dgm:prSet presAssocID="{502DD69B-06AE-43A9-AB5A-9365476F48B2}" presName="parentLin" presStyleCnt="0"/>
      <dgm:spPr/>
    </dgm:pt>
    <dgm:pt modelId="{FDF4702F-6A57-437A-BC12-1AE0DC6C67B6}" type="pres">
      <dgm:prSet presAssocID="{502DD69B-06AE-43A9-AB5A-9365476F48B2}" presName="parentLeftMargin" presStyleLbl="node1" presStyleIdx="0" presStyleCnt="8"/>
      <dgm:spPr/>
      <dgm:t>
        <a:bodyPr/>
        <a:lstStyle/>
        <a:p>
          <a:pPr rtl="1"/>
          <a:endParaRPr lang="fa-IR"/>
        </a:p>
      </dgm:t>
    </dgm:pt>
    <dgm:pt modelId="{DD48BDE9-2ED3-4380-AC14-9373235C18D7}" type="pres">
      <dgm:prSet presAssocID="{502DD69B-06AE-43A9-AB5A-9365476F48B2}" presName="parentText" presStyleLbl="node1" presStyleIdx="0" presStyleCnt="8" custScaleX="128707" custScaleY="105705">
        <dgm:presLayoutVars>
          <dgm:chMax val="0"/>
          <dgm:bulletEnabled val="1"/>
        </dgm:presLayoutVars>
      </dgm:prSet>
      <dgm:spPr/>
      <dgm:t>
        <a:bodyPr/>
        <a:lstStyle/>
        <a:p>
          <a:pPr rtl="1"/>
          <a:endParaRPr lang="fa-IR"/>
        </a:p>
      </dgm:t>
    </dgm:pt>
    <dgm:pt modelId="{1CFFF964-3E62-4DAF-B890-520F25C86AFB}" type="pres">
      <dgm:prSet presAssocID="{502DD69B-06AE-43A9-AB5A-9365476F48B2}" presName="negativeSpace" presStyleCnt="0"/>
      <dgm:spPr/>
    </dgm:pt>
    <dgm:pt modelId="{09DE9DE5-551F-451D-89FA-EE5C90520FDB}" type="pres">
      <dgm:prSet presAssocID="{502DD69B-06AE-43A9-AB5A-9365476F48B2}" presName="childText" presStyleLbl="conFgAcc1" presStyleIdx="0" presStyleCnt="8">
        <dgm:presLayoutVars>
          <dgm:bulletEnabled val="1"/>
        </dgm:presLayoutVars>
      </dgm:prSet>
      <dgm:spPr/>
    </dgm:pt>
    <dgm:pt modelId="{063CB548-294A-481E-80F0-847BC75BF65E}" type="pres">
      <dgm:prSet presAssocID="{5ADF1F63-EEEA-4DFD-95CA-967DA60AA0DE}" presName="spaceBetweenRectangles" presStyleCnt="0"/>
      <dgm:spPr/>
    </dgm:pt>
    <dgm:pt modelId="{D644C057-40AA-4802-ADA5-FB188842DD9F}" type="pres">
      <dgm:prSet presAssocID="{85ACE2A9-56A0-4186-B508-321857CF5D5B}" presName="parentLin" presStyleCnt="0"/>
      <dgm:spPr/>
    </dgm:pt>
    <dgm:pt modelId="{4D28F017-AF8D-4C00-9A3E-AF0BCC06ADAE}" type="pres">
      <dgm:prSet presAssocID="{85ACE2A9-56A0-4186-B508-321857CF5D5B}" presName="parentLeftMargin" presStyleLbl="node1" presStyleIdx="0" presStyleCnt="8"/>
      <dgm:spPr/>
      <dgm:t>
        <a:bodyPr/>
        <a:lstStyle/>
        <a:p>
          <a:pPr rtl="1"/>
          <a:endParaRPr lang="fa-IR"/>
        </a:p>
      </dgm:t>
    </dgm:pt>
    <dgm:pt modelId="{02127592-D8E2-42C2-9880-E994C89154D9}" type="pres">
      <dgm:prSet presAssocID="{85ACE2A9-56A0-4186-B508-321857CF5D5B}" presName="parentText" presStyleLbl="node1" presStyleIdx="1" presStyleCnt="8" custScaleX="127815" custScaleY="105705">
        <dgm:presLayoutVars>
          <dgm:chMax val="0"/>
          <dgm:bulletEnabled val="1"/>
        </dgm:presLayoutVars>
      </dgm:prSet>
      <dgm:spPr/>
      <dgm:t>
        <a:bodyPr/>
        <a:lstStyle/>
        <a:p>
          <a:pPr rtl="1"/>
          <a:endParaRPr lang="fa-IR"/>
        </a:p>
      </dgm:t>
    </dgm:pt>
    <dgm:pt modelId="{C4D092C1-EE90-4F04-8F06-0A539693526E}" type="pres">
      <dgm:prSet presAssocID="{85ACE2A9-56A0-4186-B508-321857CF5D5B}" presName="negativeSpace" presStyleCnt="0"/>
      <dgm:spPr/>
    </dgm:pt>
    <dgm:pt modelId="{EBF0C2B0-8DD5-4CC2-928F-873E2AD8A865}" type="pres">
      <dgm:prSet presAssocID="{85ACE2A9-56A0-4186-B508-321857CF5D5B}" presName="childText" presStyleLbl="conFgAcc1" presStyleIdx="1" presStyleCnt="8">
        <dgm:presLayoutVars>
          <dgm:bulletEnabled val="1"/>
        </dgm:presLayoutVars>
      </dgm:prSet>
      <dgm:spPr/>
    </dgm:pt>
    <dgm:pt modelId="{371CB19B-6351-4FDA-86E1-C07F44448170}" type="pres">
      <dgm:prSet presAssocID="{5D9D8762-5781-4BE9-8B6E-2DC4A8695623}" presName="spaceBetweenRectangles" presStyleCnt="0"/>
      <dgm:spPr/>
    </dgm:pt>
    <dgm:pt modelId="{B5136AEB-CDB5-40A1-88C4-C80FC0A39FC7}" type="pres">
      <dgm:prSet presAssocID="{F212CC7C-0ABE-4A54-BEB1-9A86A4185BDF}" presName="parentLin" presStyleCnt="0"/>
      <dgm:spPr/>
    </dgm:pt>
    <dgm:pt modelId="{F20DB927-991E-4EBE-963F-8E5EC384C6CE}" type="pres">
      <dgm:prSet presAssocID="{F212CC7C-0ABE-4A54-BEB1-9A86A4185BDF}" presName="parentLeftMargin" presStyleLbl="node1" presStyleIdx="1" presStyleCnt="8"/>
      <dgm:spPr/>
      <dgm:t>
        <a:bodyPr/>
        <a:lstStyle/>
        <a:p>
          <a:pPr rtl="1"/>
          <a:endParaRPr lang="fa-IR"/>
        </a:p>
      </dgm:t>
    </dgm:pt>
    <dgm:pt modelId="{C88D41E3-BFF7-4CB8-870D-678840C9BD9D}" type="pres">
      <dgm:prSet presAssocID="{F212CC7C-0ABE-4A54-BEB1-9A86A4185BDF}" presName="parentText" presStyleLbl="node1" presStyleIdx="2" presStyleCnt="8" custScaleX="127815" custScaleY="105705">
        <dgm:presLayoutVars>
          <dgm:chMax val="0"/>
          <dgm:bulletEnabled val="1"/>
        </dgm:presLayoutVars>
      </dgm:prSet>
      <dgm:spPr/>
      <dgm:t>
        <a:bodyPr/>
        <a:lstStyle/>
        <a:p>
          <a:pPr rtl="1"/>
          <a:endParaRPr lang="fa-IR"/>
        </a:p>
      </dgm:t>
    </dgm:pt>
    <dgm:pt modelId="{0315F47D-0DC3-4518-A158-33DF9C0C83E4}" type="pres">
      <dgm:prSet presAssocID="{F212CC7C-0ABE-4A54-BEB1-9A86A4185BDF}" presName="negativeSpace" presStyleCnt="0"/>
      <dgm:spPr/>
    </dgm:pt>
    <dgm:pt modelId="{049DC432-F1BA-498F-B56B-C4E6B55E66AA}" type="pres">
      <dgm:prSet presAssocID="{F212CC7C-0ABE-4A54-BEB1-9A86A4185BDF}" presName="childText" presStyleLbl="conFgAcc1" presStyleIdx="2" presStyleCnt="8">
        <dgm:presLayoutVars>
          <dgm:bulletEnabled val="1"/>
        </dgm:presLayoutVars>
      </dgm:prSet>
      <dgm:spPr/>
    </dgm:pt>
    <dgm:pt modelId="{E51C14A7-3197-4740-BFAC-55484627580B}" type="pres">
      <dgm:prSet presAssocID="{7A0298B6-BCE5-471C-BA82-9F62E0A6E891}" presName="spaceBetweenRectangles" presStyleCnt="0"/>
      <dgm:spPr/>
    </dgm:pt>
    <dgm:pt modelId="{82A502D0-2FEF-456E-ACDD-54BC535BD88B}" type="pres">
      <dgm:prSet presAssocID="{3D9413BF-8568-4519-BDEA-6E24D3C04CD5}" presName="parentLin" presStyleCnt="0"/>
      <dgm:spPr/>
    </dgm:pt>
    <dgm:pt modelId="{C8E0F7F2-B98E-470E-8898-330307A9DB97}" type="pres">
      <dgm:prSet presAssocID="{3D9413BF-8568-4519-BDEA-6E24D3C04CD5}" presName="parentLeftMargin" presStyleLbl="node1" presStyleIdx="2" presStyleCnt="8"/>
      <dgm:spPr/>
      <dgm:t>
        <a:bodyPr/>
        <a:lstStyle/>
        <a:p>
          <a:pPr rtl="1"/>
          <a:endParaRPr lang="fa-IR"/>
        </a:p>
      </dgm:t>
    </dgm:pt>
    <dgm:pt modelId="{E6EB6C72-5B80-48EE-A5AA-6E95403D5B48}" type="pres">
      <dgm:prSet presAssocID="{3D9413BF-8568-4519-BDEA-6E24D3C04CD5}" presName="parentText" presStyleLbl="node1" presStyleIdx="3" presStyleCnt="8" custScaleX="127815" custScaleY="105705">
        <dgm:presLayoutVars>
          <dgm:chMax val="0"/>
          <dgm:bulletEnabled val="1"/>
        </dgm:presLayoutVars>
      </dgm:prSet>
      <dgm:spPr/>
      <dgm:t>
        <a:bodyPr/>
        <a:lstStyle/>
        <a:p>
          <a:pPr rtl="1"/>
          <a:endParaRPr lang="fa-IR"/>
        </a:p>
      </dgm:t>
    </dgm:pt>
    <dgm:pt modelId="{19BBA5AB-3EDC-4FBE-B98C-140D579DAD94}" type="pres">
      <dgm:prSet presAssocID="{3D9413BF-8568-4519-BDEA-6E24D3C04CD5}" presName="negativeSpace" presStyleCnt="0"/>
      <dgm:spPr/>
    </dgm:pt>
    <dgm:pt modelId="{18954D90-C92A-4D71-BE03-358A377F9957}" type="pres">
      <dgm:prSet presAssocID="{3D9413BF-8568-4519-BDEA-6E24D3C04CD5}" presName="childText" presStyleLbl="conFgAcc1" presStyleIdx="3" presStyleCnt="8">
        <dgm:presLayoutVars>
          <dgm:bulletEnabled val="1"/>
        </dgm:presLayoutVars>
      </dgm:prSet>
      <dgm:spPr/>
    </dgm:pt>
    <dgm:pt modelId="{11FAA869-D3B2-4E39-9C81-8824FB1B149D}" type="pres">
      <dgm:prSet presAssocID="{0DB8EECD-130D-4CAB-B395-766131E02988}" presName="spaceBetweenRectangles" presStyleCnt="0"/>
      <dgm:spPr/>
    </dgm:pt>
    <dgm:pt modelId="{3FEBCB53-3DEB-4FA8-997A-92D5D304A1FB}" type="pres">
      <dgm:prSet presAssocID="{CE0C10B9-5303-4E40-9D15-CF405E38A76C}" presName="parentLin" presStyleCnt="0"/>
      <dgm:spPr/>
    </dgm:pt>
    <dgm:pt modelId="{C1F5F775-3252-4DDD-AB2C-0E5ADEC18BC5}" type="pres">
      <dgm:prSet presAssocID="{CE0C10B9-5303-4E40-9D15-CF405E38A76C}" presName="parentLeftMargin" presStyleLbl="node1" presStyleIdx="3" presStyleCnt="8"/>
      <dgm:spPr/>
      <dgm:t>
        <a:bodyPr/>
        <a:lstStyle/>
        <a:p>
          <a:pPr rtl="1"/>
          <a:endParaRPr lang="fa-IR"/>
        </a:p>
      </dgm:t>
    </dgm:pt>
    <dgm:pt modelId="{E21D9495-B684-45C9-9319-05FCB7B9AC45}" type="pres">
      <dgm:prSet presAssocID="{CE0C10B9-5303-4E40-9D15-CF405E38A76C}" presName="parentText" presStyleLbl="node1" presStyleIdx="4" presStyleCnt="8" custScaleX="127815" custScaleY="105705">
        <dgm:presLayoutVars>
          <dgm:chMax val="0"/>
          <dgm:bulletEnabled val="1"/>
        </dgm:presLayoutVars>
      </dgm:prSet>
      <dgm:spPr/>
      <dgm:t>
        <a:bodyPr/>
        <a:lstStyle/>
        <a:p>
          <a:pPr rtl="1"/>
          <a:endParaRPr lang="fa-IR"/>
        </a:p>
      </dgm:t>
    </dgm:pt>
    <dgm:pt modelId="{903A5767-75AB-4394-8618-66C6457004F8}" type="pres">
      <dgm:prSet presAssocID="{CE0C10B9-5303-4E40-9D15-CF405E38A76C}" presName="negativeSpace" presStyleCnt="0"/>
      <dgm:spPr/>
    </dgm:pt>
    <dgm:pt modelId="{50978B7E-95E7-4246-8F0A-1E79412B1679}" type="pres">
      <dgm:prSet presAssocID="{CE0C10B9-5303-4E40-9D15-CF405E38A76C}" presName="childText" presStyleLbl="conFgAcc1" presStyleIdx="4" presStyleCnt="8">
        <dgm:presLayoutVars>
          <dgm:bulletEnabled val="1"/>
        </dgm:presLayoutVars>
      </dgm:prSet>
      <dgm:spPr/>
    </dgm:pt>
    <dgm:pt modelId="{A649CD83-E376-4A79-A71B-D0E6EBC31D59}" type="pres">
      <dgm:prSet presAssocID="{0F716AF5-5A0A-4D9B-A61B-53E66996F18D}" presName="spaceBetweenRectangles" presStyleCnt="0"/>
      <dgm:spPr/>
    </dgm:pt>
    <dgm:pt modelId="{BDC4DADC-BA89-4EB5-A0C4-E4EBB0355EB9}" type="pres">
      <dgm:prSet presAssocID="{946D70E3-069F-41A5-8BC0-50DDCAB7A391}" presName="parentLin" presStyleCnt="0"/>
      <dgm:spPr/>
    </dgm:pt>
    <dgm:pt modelId="{289BA44A-CB25-43C9-9E70-577498642963}" type="pres">
      <dgm:prSet presAssocID="{946D70E3-069F-41A5-8BC0-50DDCAB7A391}" presName="parentLeftMargin" presStyleLbl="node1" presStyleIdx="4" presStyleCnt="8"/>
      <dgm:spPr/>
      <dgm:t>
        <a:bodyPr/>
        <a:lstStyle/>
        <a:p>
          <a:pPr rtl="1"/>
          <a:endParaRPr lang="fa-IR"/>
        </a:p>
      </dgm:t>
    </dgm:pt>
    <dgm:pt modelId="{85BC2E73-9D03-4A5A-82B7-1E14F92A95A7}" type="pres">
      <dgm:prSet presAssocID="{946D70E3-069F-41A5-8BC0-50DDCAB7A391}" presName="parentText" presStyleLbl="node1" presStyleIdx="5" presStyleCnt="8" custScaleX="127815" custScaleY="105705">
        <dgm:presLayoutVars>
          <dgm:chMax val="0"/>
          <dgm:bulletEnabled val="1"/>
        </dgm:presLayoutVars>
      </dgm:prSet>
      <dgm:spPr/>
      <dgm:t>
        <a:bodyPr/>
        <a:lstStyle/>
        <a:p>
          <a:pPr rtl="1"/>
          <a:endParaRPr lang="fa-IR"/>
        </a:p>
      </dgm:t>
    </dgm:pt>
    <dgm:pt modelId="{E12E6205-DF14-4317-89F5-8F10C64CD640}" type="pres">
      <dgm:prSet presAssocID="{946D70E3-069F-41A5-8BC0-50DDCAB7A391}" presName="negativeSpace" presStyleCnt="0"/>
      <dgm:spPr/>
    </dgm:pt>
    <dgm:pt modelId="{AE319756-C556-4D40-9EE0-31ABBE50CA4B}" type="pres">
      <dgm:prSet presAssocID="{946D70E3-069F-41A5-8BC0-50DDCAB7A391}" presName="childText" presStyleLbl="conFgAcc1" presStyleIdx="5" presStyleCnt="8">
        <dgm:presLayoutVars>
          <dgm:bulletEnabled val="1"/>
        </dgm:presLayoutVars>
      </dgm:prSet>
      <dgm:spPr/>
    </dgm:pt>
    <dgm:pt modelId="{6D6472B7-784E-46B2-852A-D3040B6B28F6}" type="pres">
      <dgm:prSet presAssocID="{1C9A72D2-ABB6-42AA-B530-EC6A06811818}" presName="spaceBetweenRectangles" presStyleCnt="0"/>
      <dgm:spPr/>
    </dgm:pt>
    <dgm:pt modelId="{534892EB-9601-4508-8059-82D6E573DCD4}" type="pres">
      <dgm:prSet presAssocID="{66E75235-C481-459E-8A60-5B364D24E2C4}" presName="parentLin" presStyleCnt="0"/>
      <dgm:spPr/>
    </dgm:pt>
    <dgm:pt modelId="{3C3E267E-1C15-48E3-89F3-162471F47DB0}" type="pres">
      <dgm:prSet presAssocID="{66E75235-C481-459E-8A60-5B364D24E2C4}" presName="parentLeftMargin" presStyleLbl="node1" presStyleIdx="5" presStyleCnt="8"/>
      <dgm:spPr/>
      <dgm:t>
        <a:bodyPr/>
        <a:lstStyle/>
        <a:p>
          <a:pPr rtl="1"/>
          <a:endParaRPr lang="fa-IR"/>
        </a:p>
      </dgm:t>
    </dgm:pt>
    <dgm:pt modelId="{1B287F08-9B0D-4E27-9D23-3010C5110823}" type="pres">
      <dgm:prSet presAssocID="{66E75235-C481-459E-8A60-5B364D24E2C4}" presName="parentText" presStyleLbl="node1" presStyleIdx="6" presStyleCnt="8" custScaleX="127815" custScaleY="105705">
        <dgm:presLayoutVars>
          <dgm:chMax val="0"/>
          <dgm:bulletEnabled val="1"/>
        </dgm:presLayoutVars>
      </dgm:prSet>
      <dgm:spPr/>
      <dgm:t>
        <a:bodyPr/>
        <a:lstStyle/>
        <a:p>
          <a:pPr rtl="1"/>
          <a:endParaRPr lang="fa-IR"/>
        </a:p>
      </dgm:t>
    </dgm:pt>
    <dgm:pt modelId="{45BD5437-35AD-40C4-8FA8-7090A2DD4DEB}" type="pres">
      <dgm:prSet presAssocID="{66E75235-C481-459E-8A60-5B364D24E2C4}" presName="negativeSpace" presStyleCnt="0"/>
      <dgm:spPr/>
    </dgm:pt>
    <dgm:pt modelId="{6B458AA5-24B2-47E3-A767-0BA719966F9E}" type="pres">
      <dgm:prSet presAssocID="{66E75235-C481-459E-8A60-5B364D24E2C4}" presName="childText" presStyleLbl="conFgAcc1" presStyleIdx="6" presStyleCnt="8">
        <dgm:presLayoutVars>
          <dgm:bulletEnabled val="1"/>
        </dgm:presLayoutVars>
      </dgm:prSet>
      <dgm:spPr/>
    </dgm:pt>
    <dgm:pt modelId="{CB29715A-99DA-4577-B33C-9CA56F8273B9}" type="pres">
      <dgm:prSet presAssocID="{4145D5B1-AE03-4D70-A429-11A263120AAE}" presName="spaceBetweenRectangles" presStyleCnt="0"/>
      <dgm:spPr/>
    </dgm:pt>
    <dgm:pt modelId="{40C49E40-528B-4997-808B-7FD78019921D}" type="pres">
      <dgm:prSet presAssocID="{9CE242B6-E63F-4972-B155-6956D057F9A9}" presName="parentLin" presStyleCnt="0"/>
      <dgm:spPr/>
    </dgm:pt>
    <dgm:pt modelId="{628951D5-50E5-4974-BED3-3931FE8071D0}" type="pres">
      <dgm:prSet presAssocID="{9CE242B6-E63F-4972-B155-6956D057F9A9}" presName="parentLeftMargin" presStyleLbl="node1" presStyleIdx="6" presStyleCnt="8"/>
      <dgm:spPr/>
      <dgm:t>
        <a:bodyPr/>
        <a:lstStyle/>
        <a:p>
          <a:pPr rtl="1"/>
          <a:endParaRPr lang="fa-IR"/>
        </a:p>
      </dgm:t>
    </dgm:pt>
    <dgm:pt modelId="{C7C2EDD7-7E02-4AE8-B6A3-D50740EBD8D4}" type="pres">
      <dgm:prSet presAssocID="{9CE242B6-E63F-4972-B155-6956D057F9A9}" presName="parentText" presStyleLbl="node1" presStyleIdx="7" presStyleCnt="8" custScaleX="127815" custScaleY="105705">
        <dgm:presLayoutVars>
          <dgm:chMax val="0"/>
          <dgm:bulletEnabled val="1"/>
        </dgm:presLayoutVars>
      </dgm:prSet>
      <dgm:spPr/>
      <dgm:t>
        <a:bodyPr/>
        <a:lstStyle/>
        <a:p>
          <a:pPr rtl="1"/>
          <a:endParaRPr lang="fa-IR"/>
        </a:p>
      </dgm:t>
    </dgm:pt>
    <dgm:pt modelId="{8623417A-177E-483B-A418-787E5F63847C}" type="pres">
      <dgm:prSet presAssocID="{9CE242B6-E63F-4972-B155-6956D057F9A9}" presName="negativeSpace" presStyleCnt="0"/>
      <dgm:spPr/>
    </dgm:pt>
    <dgm:pt modelId="{EDEE3BB9-01EB-4505-A81B-954270ADCC43}" type="pres">
      <dgm:prSet presAssocID="{9CE242B6-E63F-4972-B155-6956D057F9A9}" presName="childText" presStyleLbl="conFgAcc1" presStyleIdx="7" presStyleCnt="8">
        <dgm:presLayoutVars>
          <dgm:bulletEnabled val="1"/>
        </dgm:presLayoutVars>
      </dgm:prSet>
      <dgm:spPr/>
    </dgm:pt>
  </dgm:ptLst>
  <dgm:cxnLst>
    <dgm:cxn modelId="{8B1D055D-CCA5-406D-A9E4-E8516CEA82DD}" type="presOf" srcId="{CE0C10B9-5303-4E40-9D15-CF405E38A76C}" destId="{E21D9495-B684-45C9-9319-05FCB7B9AC45}" srcOrd="1" destOrd="0" presId="urn:microsoft.com/office/officeart/2005/8/layout/list1"/>
    <dgm:cxn modelId="{5C9A84AE-D1C1-440F-BFAE-EA95C1D14AA0}" type="presOf" srcId="{502DD69B-06AE-43A9-AB5A-9365476F48B2}" destId="{FDF4702F-6A57-437A-BC12-1AE0DC6C67B6}" srcOrd="0" destOrd="0" presId="urn:microsoft.com/office/officeart/2005/8/layout/list1"/>
    <dgm:cxn modelId="{7EEEC73A-4C28-4D36-B014-5DE022752583}" type="presOf" srcId="{CE0C10B9-5303-4E40-9D15-CF405E38A76C}" destId="{C1F5F775-3252-4DDD-AB2C-0E5ADEC18BC5}" srcOrd="0" destOrd="0" presId="urn:microsoft.com/office/officeart/2005/8/layout/list1"/>
    <dgm:cxn modelId="{3FB2A855-BCAA-4078-BE15-A2C542A6277D}" srcId="{00EBC41C-F55A-4198-BC31-176366BB05E3}" destId="{F212CC7C-0ABE-4A54-BEB1-9A86A4185BDF}" srcOrd="2" destOrd="0" parTransId="{84F3094D-C875-4588-8FCE-78B57A268577}" sibTransId="{7A0298B6-BCE5-471C-BA82-9F62E0A6E891}"/>
    <dgm:cxn modelId="{78DBA759-FEE2-4E2C-9FED-2B9EE79DE0A2}" type="presOf" srcId="{F212CC7C-0ABE-4A54-BEB1-9A86A4185BDF}" destId="{C88D41E3-BFF7-4CB8-870D-678840C9BD9D}" srcOrd="1" destOrd="0" presId="urn:microsoft.com/office/officeart/2005/8/layout/list1"/>
    <dgm:cxn modelId="{30A8AA72-29D7-4E5C-B47F-C8AB3D99CC5B}" srcId="{00EBC41C-F55A-4198-BC31-176366BB05E3}" destId="{9CE242B6-E63F-4972-B155-6956D057F9A9}" srcOrd="7" destOrd="0" parTransId="{64C41954-46DE-43E8-9A1A-5FD872DB95BF}" sibTransId="{D5EB69FA-6224-4237-BD07-122E6E929362}"/>
    <dgm:cxn modelId="{1470003A-BC14-4359-8B90-5A29CE919BE0}" type="presOf" srcId="{F212CC7C-0ABE-4A54-BEB1-9A86A4185BDF}" destId="{F20DB927-991E-4EBE-963F-8E5EC384C6CE}" srcOrd="0" destOrd="0" presId="urn:microsoft.com/office/officeart/2005/8/layout/list1"/>
    <dgm:cxn modelId="{F23DA2A9-3262-4B82-A0C9-FF0210FAE4B2}" type="presOf" srcId="{85ACE2A9-56A0-4186-B508-321857CF5D5B}" destId="{02127592-D8E2-42C2-9880-E994C89154D9}" srcOrd="1" destOrd="0" presId="urn:microsoft.com/office/officeart/2005/8/layout/list1"/>
    <dgm:cxn modelId="{56DC58A8-1908-4742-A07E-CBC93A4D753B}" type="presOf" srcId="{9CE242B6-E63F-4972-B155-6956D057F9A9}" destId="{C7C2EDD7-7E02-4AE8-B6A3-D50740EBD8D4}" srcOrd="1" destOrd="0" presId="urn:microsoft.com/office/officeart/2005/8/layout/list1"/>
    <dgm:cxn modelId="{2A3B03F9-2A43-4FD1-B3F9-AE4833419338}" srcId="{00EBC41C-F55A-4198-BC31-176366BB05E3}" destId="{CE0C10B9-5303-4E40-9D15-CF405E38A76C}" srcOrd="4" destOrd="0" parTransId="{E5FCB508-666D-4018-A071-9DD4955C1FD1}" sibTransId="{0F716AF5-5A0A-4D9B-A61B-53E66996F18D}"/>
    <dgm:cxn modelId="{395E38FD-A22C-4898-B19A-2F24BFE453B5}" srcId="{00EBC41C-F55A-4198-BC31-176366BB05E3}" destId="{66E75235-C481-459E-8A60-5B364D24E2C4}" srcOrd="6" destOrd="0" parTransId="{7B1FF02C-8C43-4F5C-9AF8-DF40BCA4BB49}" sibTransId="{4145D5B1-AE03-4D70-A429-11A263120AAE}"/>
    <dgm:cxn modelId="{4666A16B-183F-4914-B757-C111F8BD3B6C}" srcId="{00EBC41C-F55A-4198-BC31-176366BB05E3}" destId="{502DD69B-06AE-43A9-AB5A-9365476F48B2}" srcOrd="0" destOrd="0" parTransId="{6AE5AEC5-253D-412D-9D35-CB502D0B4633}" sibTransId="{5ADF1F63-EEEA-4DFD-95CA-967DA60AA0DE}"/>
    <dgm:cxn modelId="{A7129620-2B19-4873-99F0-754E08C61601}" type="presOf" srcId="{9CE242B6-E63F-4972-B155-6956D057F9A9}" destId="{628951D5-50E5-4974-BED3-3931FE8071D0}" srcOrd="0" destOrd="0" presId="urn:microsoft.com/office/officeart/2005/8/layout/list1"/>
    <dgm:cxn modelId="{04B67CC4-18CE-42CF-A97D-565D027601B2}" srcId="{00EBC41C-F55A-4198-BC31-176366BB05E3}" destId="{3D9413BF-8568-4519-BDEA-6E24D3C04CD5}" srcOrd="3" destOrd="0" parTransId="{A3B605EE-95EB-4669-A679-5BA195673F21}" sibTransId="{0DB8EECD-130D-4CAB-B395-766131E02988}"/>
    <dgm:cxn modelId="{6E914A5C-6E39-47EA-9032-F0F9AA46F973}" srcId="{00EBC41C-F55A-4198-BC31-176366BB05E3}" destId="{946D70E3-069F-41A5-8BC0-50DDCAB7A391}" srcOrd="5" destOrd="0" parTransId="{78D050F1-485B-4BA1-B810-959E23197724}" sibTransId="{1C9A72D2-ABB6-42AA-B530-EC6A06811818}"/>
    <dgm:cxn modelId="{6D811E91-0DB5-4040-BB7F-F2E991835DF5}" type="presOf" srcId="{3D9413BF-8568-4519-BDEA-6E24D3C04CD5}" destId="{E6EB6C72-5B80-48EE-A5AA-6E95403D5B48}" srcOrd="1" destOrd="0" presId="urn:microsoft.com/office/officeart/2005/8/layout/list1"/>
    <dgm:cxn modelId="{5A1B2BB0-918A-4A00-81C3-CC161398642E}" type="presOf" srcId="{66E75235-C481-459E-8A60-5B364D24E2C4}" destId="{3C3E267E-1C15-48E3-89F3-162471F47DB0}" srcOrd="0" destOrd="0" presId="urn:microsoft.com/office/officeart/2005/8/layout/list1"/>
    <dgm:cxn modelId="{6AAAD780-F9D0-4557-B333-4044DEA98783}" type="presOf" srcId="{946D70E3-069F-41A5-8BC0-50DDCAB7A391}" destId="{289BA44A-CB25-43C9-9E70-577498642963}" srcOrd="0" destOrd="0" presId="urn:microsoft.com/office/officeart/2005/8/layout/list1"/>
    <dgm:cxn modelId="{3544BE97-54A2-4598-B8DC-62AF5871D359}" type="presOf" srcId="{946D70E3-069F-41A5-8BC0-50DDCAB7A391}" destId="{85BC2E73-9D03-4A5A-82B7-1E14F92A95A7}" srcOrd="1" destOrd="0" presId="urn:microsoft.com/office/officeart/2005/8/layout/list1"/>
    <dgm:cxn modelId="{91CE2FB1-8338-44DA-9838-86B534391E6C}" type="presOf" srcId="{85ACE2A9-56A0-4186-B508-321857CF5D5B}" destId="{4D28F017-AF8D-4C00-9A3E-AF0BCC06ADAE}" srcOrd="0" destOrd="0" presId="urn:microsoft.com/office/officeart/2005/8/layout/list1"/>
    <dgm:cxn modelId="{B16B80CC-4E53-4173-ABF0-4591881DDE3C}" type="presOf" srcId="{00EBC41C-F55A-4198-BC31-176366BB05E3}" destId="{10A7F6EF-C4B5-417D-96C0-E414677C121B}" srcOrd="0" destOrd="0" presId="urn:microsoft.com/office/officeart/2005/8/layout/list1"/>
    <dgm:cxn modelId="{4B8F5018-4A30-4EF0-921C-D0E2C24A8105}" type="presOf" srcId="{66E75235-C481-459E-8A60-5B364D24E2C4}" destId="{1B287F08-9B0D-4E27-9D23-3010C5110823}" srcOrd="1" destOrd="0" presId="urn:microsoft.com/office/officeart/2005/8/layout/list1"/>
    <dgm:cxn modelId="{719EDB51-A502-4589-BFB7-6D75B0067700}" type="presOf" srcId="{3D9413BF-8568-4519-BDEA-6E24D3C04CD5}" destId="{C8E0F7F2-B98E-470E-8898-330307A9DB97}" srcOrd="0" destOrd="0" presId="urn:microsoft.com/office/officeart/2005/8/layout/list1"/>
    <dgm:cxn modelId="{12AC9D26-CAF0-4BEA-8EAE-C832EDC438CA}" type="presOf" srcId="{502DD69B-06AE-43A9-AB5A-9365476F48B2}" destId="{DD48BDE9-2ED3-4380-AC14-9373235C18D7}" srcOrd="1" destOrd="0" presId="urn:microsoft.com/office/officeart/2005/8/layout/list1"/>
    <dgm:cxn modelId="{0F4C0E94-3052-4A5F-AB6C-D06EF98A8A7F}" srcId="{00EBC41C-F55A-4198-BC31-176366BB05E3}" destId="{85ACE2A9-56A0-4186-B508-321857CF5D5B}" srcOrd="1" destOrd="0" parTransId="{425AE6FE-D507-4ECD-AC98-CA72507217AE}" sibTransId="{5D9D8762-5781-4BE9-8B6E-2DC4A8695623}"/>
    <dgm:cxn modelId="{1EF1D1C9-40D9-4B5F-92C8-1F6B7176C4C9}" type="presParOf" srcId="{10A7F6EF-C4B5-417D-96C0-E414677C121B}" destId="{AA0EA305-E424-49D1-A067-1446C27EE0CD}" srcOrd="0" destOrd="0" presId="urn:microsoft.com/office/officeart/2005/8/layout/list1"/>
    <dgm:cxn modelId="{C1ECB45D-9FC9-403A-9E3D-67CA36AF9571}" type="presParOf" srcId="{AA0EA305-E424-49D1-A067-1446C27EE0CD}" destId="{FDF4702F-6A57-437A-BC12-1AE0DC6C67B6}" srcOrd="0" destOrd="0" presId="urn:microsoft.com/office/officeart/2005/8/layout/list1"/>
    <dgm:cxn modelId="{E4F51B40-6808-4999-A94B-6252503BF1BA}" type="presParOf" srcId="{AA0EA305-E424-49D1-A067-1446C27EE0CD}" destId="{DD48BDE9-2ED3-4380-AC14-9373235C18D7}" srcOrd="1" destOrd="0" presId="urn:microsoft.com/office/officeart/2005/8/layout/list1"/>
    <dgm:cxn modelId="{286AF4BD-F8D6-42D8-ABE3-3E4C2C6494DE}" type="presParOf" srcId="{10A7F6EF-C4B5-417D-96C0-E414677C121B}" destId="{1CFFF964-3E62-4DAF-B890-520F25C86AFB}" srcOrd="1" destOrd="0" presId="urn:microsoft.com/office/officeart/2005/8/layout/list1"/>
    <dgm:cxn modelId="{9B8BCCAC-2244-4615-8C5A-0C8B774AFBD2}" type="presParOf" srcId="{10A7F6EF-C4B5-417D-96C0-E414677C121B}" destId="{09DE9DE5-551F-451D-89FA-EE5C90520FDB}" srcOrd="2" destOrd="0" presId="urn:microsoft.com/office/officeart/2005/8/layout/list1"/>
    <dgm:cxn modelId="{76CFFD32-634E-4666-AFCB-A1A249314D75}" type="presParOf" srcId="{10A7F6EF-C4B5-417D-96C0-E414677C121B}" destId="{063CB548-294A-481E-80F0-847BC75BF65E}" srcOrd="3" destOrd="0" presId="urn:microsoft.com/office/officeart/2005/8/layout/list1"/>
    <dgm:cxn modelId="{095FBFBA-2917-41F6-8696-069C595B39A9}" type="presParOf" srcId="{10A7F6EF-C4B5-417D-96C0-E414677C121B}" destId="{D644C057-40AA-4802-ADA5-FB188842DD9F}" srcOrd="4" destOrd="0" presId="urn:microsoft.com/office/officeart/2005/8/layout/list1"/>
    <dgm:cxn modelId="{8A3E7AAD-6ADF-4D48-894A-5B1BFFD9B447}" type="presParOf" srcId="{D644C057-40AA-4802-ADA5-FB188842DD9F}" destId="{4D28F017-AF8D-4C00-9A3E-AF0BCC06ADAE}" srcOrd="0" destOrd="0" presId="urn:microsoft.com/office/officeart/2005/8/layout/list1"/>
    <dgm:cxn modelId="{0257DED1-6335-47B7-99ED-A156DCE9C46D}" type="presParOf" srcId="{D644C057-40AA-4802-ADA5-FB188842DD9F}" destId="{02127592-D8E2-42C2-9880-E994C89154D9}" srcOrd="1" destOrd="0" presId="urn:microsoft.com/office/officeart/2005/8/layout/list1"/>
    <dgm:cxn modelId="{5EB80502-4F39-4919-9098-885ADBB8C72C}" type="presParOf" srcId="{10A7F6EF-C4B5-417D-96C0-E414677C121B}" destId="{C4D092C1-EE90-4F04-8F06-0A539693526E}" srcOrd="5" destOrd="0" presId="urn:microsoft.com/office/officeart/2005/8/layout/list1"/>
    <dgm:cxn modelId="{A73CAECA-FABB-4812-87FF-04D6BB0E4D9B}" type="presParOf" srcId="{10A7F6EF-C4B5-417D-96C0-E414677C121B}" destId="{EBF0C2B0-8DD5-4CC2-928F-873E2AD8A865}" srcOrd="6" destOrd="0" presId="urn:microsoft.com/office/officeart/2005/8/layout/list1"/>
    <dgm:cxn modelId="{BC714566-DB08-4B89-82D5-CB12527EC853}" type="presParOf" srcId="{10A7F6EF-C4B5-417D-96C0-E414677C121B}" destId="{371CB19B-6351-4FDA-86E1-C07F44448170}" srcOrd="7" destOrd="0" presId="urn:microsoft.com/office/officeart/2005/8/layout/list1"/>
    <dgm:cxn modelId="{34E7D7DB-A3C7-4623-9223-00029DAD8D9D}" type="presParOf" srcId="{10A7F6EF-C4B5-417D-96C0-E414677C121B}" destId="{B5136AEB-CDB5-40A1-88C4-C80FC0A39FC7}" srcOrd="8" destOrd="0" presId="urn:microsoft.com/office/officeart/2005/8/layout/list1"/>
    <dgm:cxn modelId="{DCFDF98C-B3EC-4CC4-AB83-5EFD2829D865}" type="presParOf" srcId="{B5136AEB-CDB5-40A1-88C4-C80FC0A39FC7}" destId="{F20DB927-991E-4EBE-963F-8E5EC384C6CE}" srcOrd="0" destOrd="0" presId="urn:microsoft.com/office/officeart/2005/8/layout/list1"/>
    <dgm:cxn modelId="{673073CB-6705-461F-8449-B28C15641393}" type="presParOf" srcId="{B5136AEB-CDB5-40A1-88C4-C80FC0A39FC7}" destId="{C88D41E3-BFF7-4CB8-870D-678840C9BD9D}" srcOrd="1" destOrd="0" presId="urn:microsoft.com/office/officeart/2005/8/layout/list1"/>
    <dgm:cxn modelId="{7CFBDDA4-5C71-40A0-B4E0-178F9500D546}" type="presParOf" srcId="{10A7F6EF-C4B5-417D-96C0-E414677C121B}" destId="{0315F47D-0DC3-4518-A158-33DF9C0C83E4}" srcOrd="9" destOrd="0" presId="urn:microsoft.com/office/officeart/2005/8/layout/list1"/>
    <dgm:cxn modelId="{462C0917-0C88-4323-97DC-D9BF20DE6829}" type="presParOf" srcId="{10A7F6EF-C4B5-417D-96C0-E414677C121B}" destId="{049DC432-F1BA-498F-B56B-C4E6B55E66AA}" srcOrd="10" destOrd="0" presId="urn:microsoft.com/office/officeart/2005/8/layout/list1"/>
    <dgm:cxn modelId="{F5625C5B-6FE7-4E66-B08E-92C410933AB8}" type="presParOf" srcId="{10A7F6EF-C4B5-417D-96C0-E414677C121B}" destId="{E51C14A7-3197-4740-BFAC-55484627580B}" srcOrd="11" destOrd="0" presId="urn:microsoft.com/office/officeart/2005/8/layout/list1"/>
    <dgm:cxn modelId="{4F4BD75E-C69A-42B0-B176-05C51A7CA151}" type="presParOf" srcId="{10A7F6EF-C4B5-417D-96C0-E414677C121B}" destId="{82A502D0-2FEF-456E-ACDD-54BC535BD88B}" srcOrd="12" destOrd="0" presId="urn:microsoft.com/office/officeart/2005/8/layout/list1"/>
    <dgm:cxn modelId="{185B2167-5A67-4636-BBEC-2001B551E0D0}" type="presParOf" srcId="{82A502D0-2FEF-456E-ACDD-54BC535BD88B}" destId="{C8E0F7F2-B98E-470E-8898-330307A9DB97}" srcOrd="0" destOrd="0" presId="urn:microsoft.com/office/officeart/2005/8/layout/list1"/>
    <dgm:cxn modelId="{6A950C8C-B1DD-4BBE-80C8-8AAE9F00D4CD}" type="presParOf" srcId="{82A502D0-2FEF-456E-ACDD-54BC535BD88B}" destId="{E6EB6C72-5B80-48EE-A5AA-6E95403D5B48}" srcOrd="1" destOrd="0" presId="urn:microsoft.com/office/officeart/2005/8/layout/list1"/>
    <dgm:cxn modelId="{B7B114EB-1EB0-42E8-8BD7-0EA2D31DFD24}" type="presParOf" srcId="{10A7F6EF-C4B5-417D-96C0-E414677C121B}" destId="{19BBA5AB-3EDC-4FBE-B98C-140D579DAD94}" srcOrd="13" destOrd="0" presId="urn:microsoft.com/office/officeart/2005/8/layout/list1"/>
    <dgm:cxn modelId="{8D50FBF4-C847-4329-8AE8-D5D51BDDC70D}" type="presParOf" srcId="{10A7F6EF-C4B5-417D-96C0-E414677C121B}" destId="{18954D90-C92A-4D71-BE03-358A377F9957}" srcOrd="14" destOrd="0" presId="urn:microsoft.com/office/officeart/2005/8/layout/list1"/>
    <dgm:cxn modelId="{88020939-2D21-4677-B21A-8D5FDEBBCAF8}" type="presParOf" srcId="{10A7F6EF-C4B5-417D-96C0-E414677C121B}" destId="{11FAA869-D3B2-4E39-9C81-8824FB1B149D}" srcOrd="15" destOrd="0" presId="urn:microsoft.com/office/officeart/2005/8/layout/list1"/>
    <dgm:cxn modelId="{11BFB290-C46B-4B48-91E6-B0F84782E57F}" type="presParOf" srcId="{10A7F6EF-C4B5-417D-96C0-E414677C121B}" destId="{3FEBCB53-3DEB-4FA8-997A-92D5D304A1FB}" srcOrd="16" destOrd="0" presId="urn:microsoft.com/office/officeart/2005/8/layout/list1"/>
    <dgm:cxn modelId="{08357095-DD0A-4F24-99EE-A534F964DBF5}" type="presParOf" srcId="{3FEBCB53-3DEB-4FA8-997A-92D5D304A1FB}" destId="{C1F5F775-3252-4DDD-AB2C-0E5ADEC18BC5}" srcOrd="0" destOrd="0" presId="urn:microsoft.com/office/officeart/2005/8/layout/list1"/>
    <dgm:cxn modelId="{988C6DCF-CCE5-44C9-BE92-DE17579E4C96}" type="presParOf" srcId="{3FEBCB53-3DEB-4FA8-997A-92D5D304A1FB}" destId="{E21D9495-B684-45C9-9319-05FCB7B9AC45}" srcOrd="1" destOrd="0" presId="urn:microsoft.com/office/officeart/2005/8/layout/list1"/>
    <dgm:cxn modelId="{A606821D-1A15-4E98-B77C-F216CA177FBF}" type="presParOf" srcId="{10A7F6EF-C4B5-417D-96C0-E414677C121B}" destId="{903A5767-75AB-4394-8618-66C6457004F8}" srcOrd="17" destOrd="0" presId="urn:microsoft.com/office/officeart/2005/8/layout/list1"/>
    <dgm:cxn modelId="{E3983547-26AD-4788-9C7C-0FCC59574392}" type="presParOf" srcId="{10A7F6EF-C4B5-417D-96C0-E414677C121B}" destId="{50978B7E-95E7-4246-8F0A-1E79412B1679}" srcOrd="18" destOrd="0" presId="urn:microsoft.com/office/officeart/2005/8/layout/list1"/>
    <dgm:cxn modelId="{4881A015-AFB4-47AC-B30B-54E335F81652}" type="presParOf" srcId="{10A7F6EF-C4B5-417D-96C0-E414677C121B}" destId="{A649CD83-E376-4A79-A71B-D0E6EBC31D59}" srcOrd="19" destOrd="0" presId="urn:microsoft.com/office/officeart/2005/8/layout/list1"/>
    <dgm:cxn modelId="{57E87558-A128-473E-8B82-6CC091B4EC23}" type="presParOf" srcId="{10A7F6EF-C4B5-417D-96C0-E414677C121B}" destId="{BDC4DADC-BA89-4EB5-A0C4-E4EBB0355EB9}" srcOrd="20" destOrd="0" presId="urn:microsoft.com/office/officeart/2005/8/layout/list1"/>
    <dgm:cxn modelId="{5128C749-6ADD-4A3D-878B-EFD61BE19627}" type="presParOf" srcId="{BDC4DADC-BA89-4EB5-A0C4-E4EBB0355EB9}" destId="{289BA44A-CB25-43C9-9E70-577498642963}" srcOrd="0" destOrd="0" presId="urn:microsoft.com/office/officeart/2005/8/layout/list1"/>
    <dgm:cxn modelId="{FCBD72D7-2270-485C-836D-22B3C93A489A}" type="presParOf" srcId="{BDC4DADC-BA89-4EB5-A0C4-E4EBB0355EB9}" destId="{85BC2E73-9D03-4A5A-82B7-1E14F92A95A7}" srcOrd="1" destOrd="0" presId="urn:microsoft.com/office/officeart/2005/8/layout/list1"/>
    <dgm:cxn modelId="{F0A623A6-739B-47DC-9286-DC0A0D9BB955}" type="presParOf" srcId="{10A7F6EF-C4B5-417D-96C0-E414677C121B}" destId="{E12E6205-DF14-4317-89F5-8F10C64CD640}" srcOrd="21" destOrd="0" presId="urn:microsoft.com/office/officeart/2005/8/layout/list1"/>
    <dgm:cxn modelId="{0D157D66-94BB-4667-9D13-E77DE9C5D45C}" type="presParOf" srcId="{10A7F6EF-C4B5-417D-96C0-E414677C121B}" destId="{AE319756-C556-4D40-9EE0-31ABBE50CA4B}" srcOrd="22" destOrd="0" presId="urn:microsoft.com/office/officeart/2005/8/layout/list1"/>
    <dgm:cxn modelId="{7ECA04A5-186F-4167-BE1A-87706FE4A2B9}" type="presParOf" srcId="{10A7F6EF-C4B5-417D-96C0-E414677C121B}" destId="{6D6472B7-784E-46B2-852A-D3040B6B28F6}" srcOrd="23" destOrd="0" presId="urn:microsoft.com/office/officeart/2005/8/layout/list1"/>
    <dgm:cxn modelId="{EA811B4F-879E-46C0-A280-F4AF0BC82AEC}" type="presParOf" srcId="{10A7F6EF-C4B5-417D-96C0-E414677C121B}" destId="{534892EB-9601-4508-8059-82D6E573DCD4}" srcOrd="24" destOrd="0" presId="urn:microsoft.com/office/officeart/2005/8/layout/list1"/>
    <dgm:cxn modelId="{FF9E0D29-5C97-45E7-9B4D-27AC90596673}" type="presParOf" srcId="{534892EB-9601-4508-8059-82D6E573DCD4}" destId="{3C3E267E-1C15-48E3-89F3-162471F47DB0}" srcOrd="0" destOrd="0" presId="urn:microsoft.com/office/officeart/2005/8/layout/list1"/>
    <dgm:cxn modelId="{FE1895ED-5F4B-41A3-A157-44F3874F5396}" type="presParOf" srcId="{534892EB-9601-4508-8059-82D6E573DCD4}" destId="{1B287F08-9B0D-4E27-9D23-3010C5110823}" srcOrd="1" destOrd="0" presId="urn:microsoft.com/office/officeart/2005/8/layout/list1"/>
    <dgm:cxn modelId="{0DA7AE2C-7970-4245-BD44-83EE1173A38B}" type="presParOf" srcId="{10A7F6EF-C4B5-417D-96C0-E414677C121B}" destId="{45BD5437-35AD-40C4-8FA8-7090A2DD4DEB}" srcOrd="25" destOrd="0" presId="urn:microsoft.com/office/officeart/2005/8/layout/list1"/>
    <dgm:cxn modelId="{3AF330A1-B57B-4990-80AF-C59404C4A639}" type="presParOf" srcId="{10A7F6EF-C4B5-417D-96C0-E414677C121B}" destId="{6B458AA5-24B2-47E3-A767-0BA719966F9E}" srcOrd="26" destOrd="0" presId="urn:microsoft.com/office/officeart/2005/8/layout/list1"/>
    <dgm:cxn modelId="{6803A2D6-E16A-4F84-9C2F-5C669A9A300D}" type="presParOf" srcId="{10A7F6EF-C4B5-417D-96C0-E414677C121B}" destId="{CB29715A-99DA-4577-B33C-9CA56F8273B9}" srcOrd="27" destOrd="0" presId="urn:microsoft.com/office/officeart/2005/8/layout/list1"/>
    <dgm:cxn modelId="{C9FA506B-28F5-422E-85A8-96DE80114511}" type="presParOf" srcId="{10A7F6EF-C4B5-417D-96C0-E414677C121B}" destId="{40C49E40-528B-4997-808B-7FD78019921D}" srcOrd="28" destOrd="0" presId="urn:microsoft.com/office/officeart/2005/8/layout/list1"/>
    <dgm:cxn modelId="{8543B7F7-EDCC-44B3-BAE6-2064BC0516CE}" type="presParOf" srcId="{40C49E40-528B-4997-808B-7FD78019921D}" destId="{628951D5-50E5-4974-BED3-3931FE8071D0}" srcOrd="0" destOrd="0" presId="urn:microsoft.com/office/officeart/2005/8/layout/list1"/>
    <dgm:cxn modelId="{742855F5-BDCC-4962-81C2-7EE7B70C549B}" type="presParOf" srcId="{40C49E40-528B-4997-808B-7FD78019921D}" destId="{C7C2EDD7-7E02-4AE8-B6A3-D50740EBD8D4}" srcOrd="1" destOrd="0" presId="urn:microsoft.com/office/officeart/2005/8/layout/list1"/>
    <dgm:cxn modelId="{F185FAD2-2EF0-4D1A-B0EB-EDD9A646D518}" type="presParOf" srcId="{10A7F6EF-C4B5-417D-96C0-E414677C121B}" destId="{8623417A-177E-483B-A418-787E5F63847C}" srcOrd="29" destOrd="0" presId="urn:microsoft.com/office/officeart/2005/8/layout/list1"/>
    <dgm:cxn modelId="{029A40ED-3E9A-428C-8B00-59080E5EABEC}" type="presParOf" srcId="{10A7F6EF-C4B5-417D-96C0-E414677C121B}" destId="{EDEE3BB9-01EB-4505-A81B-954270ADCC43}" srcOrd="3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08956E1-41D7-40DE-85B5-6D46F203BD0D}" type="doc">
      <dgm:prSet loTypeId="urn:microsoft.com/office/officeart/2005/8/layout/architecture" loCatId="officeonline" qsTypeId="urn:microsoft.com/office/officeart/2005/8/quickstyle/simple1" qsCatId="simple" csTypeId="urn:microsoft.com/office/officeart/2005/8/colors/accent1_2" csCatId="accent1" phldr="1"/>
      <dgm:spPr/>
      <dgm:t>
        <a:bodyPr/>
        <a:lstStyle/>
        <a:p>
          <a:pPr rtl="1"/>
          <a:endParaRPr lang="fa-IR"/>
        </a:p>
      </dgm:t>
    </dgm:pt>
    <dgm:pt modelId="{B45A1F07-4E5A-4486-A8BC-22840685E87C}">
      <dgm:prSet phldrT="[Text]" custT="1"/>
      <dgm:spPr/>
      <dgm:t>
        <a:bodyPr/>
        <a:lstStyle/>
        <a:p>
          <a:pPr rtl="1"/>
          <a:r>
            <a:rPr lang="fa-IR" altLang="en-US" sz="2800" dirty="0" smtClean="0">
              <a:solidFill>
                <a:schemeClr val="bg1"/>
              </a:solidFill>
              <a:latin typeface="Calibri" pitchFamily="34" charset="0"/>
              <a:cs typeface="B Titr" pitchFamily="2" charset="-78"/>
            </a:rPr>
            <a:t>سطوح تصميم براي </a:t>
          </a:r>
          <a:r>
            <a:rPr lang="fa-IR" sz="2800" dirty="0" smtClean="0">
              <a:solidFill>
                <a:schemeClr val="bg1"/>
              </a:solidFill>
              <a:latin typeface="Calibri" pitchFamily="34" charset="0"/>
              <a:cs typeface="B Titr" pitchFamily="2" charset="-78"/>
            </a:rPr>
            <a:t>راهكارهاي </a:t>
          </a:r>
          <a:r>
            <a:rPr lang="fa-IR" altLang="en-US" sz="2800" dirty="0" smtClean="0">
              <a:solidFill>
                <a:schemeClr val="bg1"/>
              </a:solidFill>
              <a:latin typeface="Calibri" pitchFamily="34" charset="0"/>
              <a:cs typeface="B Titr" pitchFamily="2" charset="-78"/>
            </a:rPr>
            <a:t>ارتقاي بهره‌وري </a:t>
          </a:r>
          <a:r>
            <a:rPr lang="fa-IR" sz="2800" dirty="0" smtClean="0">
              <a:solidFill>
                <a:schemeClr val="bg1"/>
              </a:solidFill>
              <a:latin typeface="Calibri" pitchFamily="34" charset="0"/>
              <a:cs typeface="B Titr" pitchFamily="2" charset="-78"/>
            </a:rPr>
            <a:t>: 	</a:t>
          </a:r>
          <a:endParaRPr lang="fa-IR" sz="2800" b="1" dirty="0">
            <a:solidFill>
              <a:schemeClr val="bg1"/>
            </a:solidFill>
            <a:cs typeface="Zar" panose="00000400000000000000" pitchFamily="2" charset="-78"/>
          </a:endParaRPr>
        </a:p>
      </dgm:t>
    </dgm:pt>
    <dgm:pt modelId="{BEC917AA-47C3-4D7A-A8B4-67DDB1444B65}" type="parTrans" cxnId="{90AD215D-88DD-4C4F-AAC4-8F9A2F308920}">
      <dgm:prSet/>
      <dgm:spPr/>
      <dgm:t>
        <a:bodyPr/>
        <a:lstStyle/>
        <a:p>
          <a:pPr rtl="1"/>
          <a:endParaRPr lang="fa-IR" b="1">
            <a:cs typeface="Zar" panose="00000400000000000000" pitchFamily="2" charset="-78"/>
          </a:endParaRPr>
        </a:p>
      </dgm:t>
    </dgm:pt>
    <dgm:pt modelId="{F05B0CDF-BCAB-4CCA-B357-70531DFEEB6E}" type="sibTrans" cxnId="{90AD215D-88DD-4C4F-AAC4-8F9A2F308920}">
      <dgm:prSet/>
      <dgm:spPr/>
      <dgm:t>
        <a:bodyPr/>
        <a:lstStyle/>
        <a:p>
          <a:pPr rtl="1"/>
          <a:endParaRPr lang="fa-IR" b="1">
            <a:cs typeface="Zar" panose="00000400000000000000" pitchFamily="2" charset="-78"/>
          </a:endParaRPr>
        </a:p>
      </dgm:t>
    </dgm:pt>
    <dgm:pt modelId="{B8D156FD-9F26-4598-B617-21E347DBFE76}">
      <dgm:prSet phldrT="[Text]"/>
      <dgm:spPr/>
      <dgm:t>
        <a:bodyPr/>
        <a:lstStyle/>
        <a:p>
          <a:pPr rtl="1"/>
          <a:r>
            <a:rPr lang="fa-IR" altLang="en-US" b="1" dirty="0" smtClean="0">
              <a:solidFill>
                <a:schemeClr val="bg1"/>
              </a:solidFill>
              <a:cs typeface="Zar" panose="00000400000000000000" pitchFamily="2" charset="-78"/>
            </a:rPr>
            <a:t>داخل حوزه مديريت ريلي </a:t>
          </a:r>
          <a:endParaRPr lang="fa-IR" b="1" dirty="0">
            <a:solidFill>
              <a:schemeClr val="bg1"/>
            </a:solidFill>
            <a:cs typeface="Zar" panose="00000400000000000000" pitchFamily="2" charset="-78"/>
          </a:endParaRPr>
        </a:p>
      </dgm:t>
    </dgm:pt>
    <dgm:pt modelId="{865CBBD1-E9EF-45AF-ACE4-229CAB72DB84}" type="parTrans" cxnId="{867F56B6-F9AD-45C8-AA17-2D6C44215141}">
      <dgm:prSet/>
      <dgm:spPr/>
      <dgm:t>
        <a:bodyPr/>
        <a:lstStyle/>
        <a:p>
          <a:pPr rtl="1"/>
          <a:endParaRPr lang="fa-IR" b="1">
            <a:cs typeface="Zar" panose="00000400000000000000" pitchFamily="2" charset="-78"/>
          </a:endParaRPr>
        </a:p>
      </dgm:t>
    </dgm:pt>
    <dgm:pt modelId="{B7416078-D650-4E6D-82C5-A1C737C72CAF}" type="sibTrans" cxnId="{867F56B6-F9AD-45C8-AA17-2D6C44215141}">
      <dgm:prSet/>
      <dgm:spPr/>
      <dgm:t>
        <a:bodyPr/>
        <a:lstStyle/>
        <a:p>
          <a:pPr rtl="1"/>
          <a:endParaRPr lang="fa-IR" b="1">
            <a:cs typeface="Zar" panose="00000400000000000000" pitchFamily="2" charset="-78"/>
          </a:endParaRPr>
        </a:p>
      </dgm:t>
    </dgm:pt>
    <dgm:pt modelId="{6BACEA4C-565B-463D-9C5C-765F8FFF102C}">
      <dgm:prSet phldrT="[Text]" custT="1"/>
      <dgm:spPr/>
      <dgm:t>
        <a:bodyPr/>
        <a:lstStyle/>
        <a:p>
          <a:pPr rtl="1"/>
          <a:r>
            <a:rPr lang="fa-IR" sz="2000" b="1" dirty="0" smtClean="0">
              <a:solidFill>
                <a:schemeClr val="bg1"/>
              </a:solidFill>
              <a:cs typeface="Zar" panose="00000400000000000000" pitchFamily="2" charset="-78"/>
            </a:rPr>
            <a:t>در يك استان/</a:t>
          </a:r>
        </a:p>
        <a:p>
          <a:pPr rtl="1"/>
          <a:r>
            <a:rPr lang="fa-IR" sz="2000" b="1" dirty="0" smtClean="0">
              <a:solidFill>
                <a:schemeClr val="bg1"/>
              </a:solidFill>
              <a:cs typeface="Zar" panose="00000400000000000000" pitchFamily="2" charset="-78"/>
            </a:rPr>
            <a:t>منطقه/ناحيه (4)</a:t>
          </a:r>
          <a:endParaRPr lang="fa-IR" sz="2000" b="1" dirty="0">
            <a:solidFill>
              <a:schemeClr val="bg1"/>
            </a:solidFill>
            <a:cs typeface="Zar" panose="00000400000000000000" pitchFamily="2" charset="-78"/>
          </a:endParaRPr>
        </a:p>
      </dgm:t>
    </dgm:pt>
    <dgm:pt modelId="{D3358360-41DC-4971-BE55-B6A35809D1FD}" type="parTrans" cxnId="{5235965A-50E1-4CE7-A45C-8C873F3BFFD0}">
      <dgm:prSet/>
      <dgm:spPr/>
      <dgm:t>
        <a:bodyPr/>
        <a:lstStyle/>
        <a:p>
          <a:pPr rtl="1"/>
          <a:endParaRPr lang="fa-IR" b="1">
            <a:cs typeface="Zar" panose="00000400000000000000" pitchFamily="2" charset="-78"/>
          </a:endParaRPr>
        </a:p>
      </dgm:t>
    </dgm:pt>
    <dgm:pt modelId="{1895F062-F7A0-4C19-AF6B-B33AB9BC7CA2}" type="sibTrans" cxnId="{5235965A-50E1-4CE7-A45C-8C873F3BFFD0}">
      <dgm:prSet/>
      <dgm:spPr/>
      <dgm:t>
        <a:bodyPr/>
        <a:lstStyle/>
        <a:p>
          <a:pPr rtl="1"/>
          <a:endParaRPr lang="fa-IR" b="1">
            <a:cs typeface="Zar" panose="00000400000000000000" pitchFamily="2" charset="-78"/>
          </a:endParaRPr>
        </a:p>
      </dgm:t>
    </dgm:pt>
    <dgm:pt modelId="{4C492272-9591-481F-B976-E5721618E7CD}">
      <dgm:prSet phldrT="[Text]" custT="1"/>
      <dgm:spPr/>
      <dgm:t>
        <a:bodyPr/>
        <a:lstStyle/>
        <a:p>
          <a:pPr rtl="1"/>
          <a:r>
            <a:rPr lang="fa-IR" sz="2000" b="1" dirty="0" smtClean="0">
              <a:solidFill>
                <a:schemeClr val="bg1"/>
              </a:solidFill>
              <a:cs typeface="Zar" panose="00000400000000000000" pitchFamily="2" charset="-78"/>
            </a:rPr>
            <a:t>در تمام مناطق (3)</a:t>
          </a:r>
          <a:endParaRPr lang="fa-IR" sz="2000" b="1" dirty="0">
            <a:solidFill>
              <a:schemeClr val="bg1"/>
            </a:solidFill>
            <a:cs typeface="Zar" panose="00000400000000000000" pitchFamily="2" charset="-78"/>
          </a:endParaRPr>
        </a:p>
      </dgm:t>
    </dgm:pt>
    <dgm:pt modelId="{F7EA5DEE-6F5C-44C8-BFBD-144BF06C3177}" type="parTrans" cxnId="{EEC0E82F-72A2-49A1-ABA7-FE753AB1F107}">
      <dgm:prSet/>
      <dgm:spPr/>
      <dgm:t>
        <a:bodyPr/>
        <a:lstStyle/>
        <a:p>
          <a:pPr rtl="1"/>
          <a:endParaRPr lang="fa-IR" b="1">
            <a:cs typeface="Zar" panose="00000400000000000000" pitchFamily="2" charset="-78"/>
          </a:endParaRPr>
        </a:p>
      </dgm:t>
    </dgm:pt>
    <dgm:pt modelId="{5DB87AFA-080B-4C2D-B3FF-A7FACDBE3CB3}" type="sibTrans" cxnId="{EEC0E82F-72A2-49A1-ABA7-FE753AB1F107}">
      <dgm:prSet/>
      <dgm:spPr/>
      <dgm:t>
        <a:bodyPr/>
        <a:lstStyle/>
        <a:p>
          <a:pPr rtl="1"/>
          <a:endParaRPr lang="fa-IR" b="1">
            <a:cs typeface="Zar" panose="00000400000000000000" pitchFamily="2" charset="-78"/>
          </a:endParaRPr>
        </a:p>
      </dgm:t>
    </dgm:pt>
    <dgm:pt modelId="{112E444D-9B24-465E-BE78-3EB76D09483B}">
      <dgm:prSet phldrT="[Text]"/>
      <dgm:spPr/>
      <dgm:t>
        <a:bodyPr/>
        <a:lstStyle/>
        <a:p>
          <a:pPr rtl="1"/>
          <a:r>
            <a:rPr lang="fa-IR" altLang="en-US" b="1" dirty="0" smtClean="0">
              <a:solidFill>
                <a:schemeClr val="bg1"/>
              </a:solidFill>
              <a:cs typeface="Zar" panose="00000400000000000000" pitchFamily="2" charset="-78"/>
            </a:rPr>
            <a:t>خارج از حوزه مديريت و صنعت ريلي</a:t>
          </a:r>
          <a:endParaRPr lang="fa-IR" b="1" dirty="0">
            <a:solidFill>
              <a:schemeClr val="bg1"/>
            </a:solidFill>
            <a:cs typeface="Zar" panose="00000400000000000000" pitchFamily="2" charset="-78"/>
          </a:endParaRPr>
        </a:p>
      </dgm:t>
    </dgm:pt>
    <dgm:pt modelId="{32019059-7417-41E1-8E3C-67453D2532DC}" type="parTrans" cxnId="{E18441B9-89B6-4386-9FD1-00726647F48A}">
      <dgm:prSet/>
      <dgm:spPr/>
      <dgm:t>
        <a:bodyPr/>
        <a:lstStyle/>
        <a:p>
          <a:pPr rtl="1"/>
          <a:endParaRPr lang="fa-IR" b="1">
            <a:cs typeface="Zar" panose="00000400000000000000" pitchFamily="2" charset="-78"/>
          </a:endParaRPr>
        </a:p>
      </dgm:t>
    </dgm:pt>
    <dgm:pt modelId="{9EA5F4EB-8039-4A66-99B5-71A286076FE2}" type="sibTrans" cxnId="{E18441B9-89B6-4386-9FD1-00726647F48A}">
      <dgm:prSet/>
      <dgm:spPr/>
      <dgm:t>
        <a:bodyPr/>
        <a:lstStyle/>
        <a:p>
          <a:pPr rtl="1"/>
          <a:endParaRPr lang="fa-IR" b="1">
            <a:cs typeface="Zar" panose="00000400000000000000" pitchFamily="2" charset="-78"/>
          </a:endParaRPr>
        </a:p>
      </dgm:t>
    </dgm:pt>
    <dgm:pt modelId="{F767EFEF-5437-4289-ADAD-9A08C7467ED2}">
      <dgm:prSet phldrT="[Text]" custT="1"/>
      <dgm:spPr/>
      <dgm:t>
        <a:bodyPr/>
        <a:lstStyle/>
        <a:p>
          <a:pPr rtl="1"/>
          <a:r>
            <a:rPr lang="fa-IR" sz="2000" b="1" dirty="0" smtClean="0">
              <a:solidFill>
                <a:schemeClr val="bg1"/>
              </a:solidFill>
              <a:cs typeface="Zar" panose="00000400000000000000" pitchFamily="2" charset="-78"/>
            </a:rPr>
            <a:t>نيازمند مصوبه دولت و هماهنگي بين دستگاهي(2)</a:t>
          </a:r>
          <a:endParaRPr lang="fa-IR" sz="2000" b="1" dirty="0">
            <a:solidFill>
              <a:schemeClr val="bg1"/>
            </a:solidFill>
            <a:cs typeface="Zar" panose="00000400000000000000" pitchFamily="2" charset="-78"/>
          </a:endParaRPr>
        </a:p>
      </dgm:t>
    </dgm:pt>
    <dgm:pt modelId="{DAD52B4F-B99D-4D84-98A3-4CE1C9482CF8}" type="parTrans" cxnId="{46F10395-D76A-4E8A-A03A-4B8E102E07FB}">
      <dgm:prSet/>
      <dgm:spPr/>
      <dgm:t>
        <a:bodyPr/>
        <a:lstStyle/>
        <a:p>
          <a:pPr rtl="1"/>
          <a:endParaRPr lang="fa-IR" b="1">
            <a:cs typeface="Zar" panose="00000400000000000000" pitchFamily="2" charset="-78"/>
          </a:endParaRPr>
        </a:p>
      </dgm:t>
    </dgm:pt>
    <dgm:pt modelId="{BCF5C643-575C-4B90-9228-BF165CA3095F}" type="sibTrans" cxnId="{46F10395-D76A-4E8A-A03A-4B8E102E07FB}">
      <dgm:prSet/>
      <dgm:spPr/>
      <dgm:t>
        <a:bodyPr/>
        <a:lstStyle/>
        <a:p>
          <a:pPr rtl="1"/>
          <a:endParaRPr lang="fa-IR" b="1">
            <a:cs typeface="Zar" panose="00000400000000000000" pitchFamily="2" charset="-78"/>
          </a:endParaRPr>
        </a:p>
      </dgm:t>
    </dgm:pt>
    <dgm:pt modelId="{7E03F375-1E07-447A-AF1A-3E7A291FAEA2}">
      <dgm:prSet phldrT="[Text]" custT="1"/>
      <dgm:spPr/>
      <dgm:t>
        <a:bodyPr/>
        <a:lstStyle/>
        <a:p>
          <a:pPr rtl="1"/>
          <a:r>
            <a:rPr lang="fa-IR" sz="2000" b="1" dirty="0" smtClean="0">
              <a:solidFill>
                <a:schemeClr val="bg1"/>
              </a:solidFill>
              <a:cs typeface="Zar" panose="00000400000000000000" pitchFamily="2" charset="-78"/>
            </a:rPr>
            <a:t>نيازمند قانون‌گذاري</a:t>
          </a:r>
        </a:p>
        <a:p>
          <a:pPr rtl="1"/>
          <a:r>
            <a:rPr lang="fa-IR" sz="2000" b="1" dirty="0" smtClean="0">
              <a:solidFill>
                <a:schemeClr val="bg1"/>
              </a:solidFill>
              <a:cs typeface="Zar" panose="00000400000000000000" pitchFamily="2" charset="-78"/>
            </a:rPr>
            <a:t>(1)</a:t>
          </a:r>
          <a:endParaRPr lang="fa-IR" sz="2000" b="1" dirty="0">
            <a:solidFill>
              <a:schemeClr val="bg1"/>
            </a:solidFill>
            <a:cs typeface="Zar" panose="00000400000000000000" pitchFamily="2" charset="-78"/>
          </a:endParaRPr>
        </a:p>
      </dgm:t>
    </dgm:pt>
    <dgm:pt modelId="{851A8228-9893-40D0-8872-5BA83EC268AD}" type="parTrans" cxnId="{62131B0B-C20C-4B9D-98B0-59E7745E713D}">
      <dgm:prSet/>
      <dgm:spPr/>
      <dgm:t>
        <a:bodyPr/>
        <a:lstStyle/>
        <a:p>
          <a:pPr rtl="1"/>
          <a:endParaRPr lang="fa-IR" b="1">
            <a:cs typeface="Zar" panose="00000400000000000000" pitchFamily="2" charset="-78"/>
          </a:endParaRPr>
        </a:p>
      </dgm:t>
    </dgm:pt>
    <dgm:pt modelId="{93F334BD-EB1B-4710-A035-D4E09DDC9AE4}" type="sibTrans" cxnId="{62131B0B-C20C-4B9D-98B0-59E7745E713D}">
      <dgm:prSet/>
      <dgm:spPr/>
      <dgm:t>
        <a:bodyPr/>
        <a:lstStyle/>
        <a:p>
          <a:pPr rtl="1"/>
          <a:endParaRPr lang="fa-IR" b="1">
            <a:cs typeface="Zar" panose="00000400000000000000" pitchFamily="2" charset="-78"/>
          </a:endParaRPr>
        </a:p>
      </dgm:t>
    </dgm:pt>
    <dgm:pt modelId="{6E91C5EE-2606-446B-8D38-C7632F288BCC}" type="pres">
      <dgm:prSet presAssocID="{C08956E1-41D7-40DE-85B5-6D46F203BD0D}" presName="Name0" presStyleCnt="0">
        <dgm:presLayoutVars>
          <dgm:chPref val="1"/>
          <dgm:dir/>
          <dgm:animOne val="branch"/>
          <dgm:animLvl val="lvl"/>
          <dgm:resizeHandles/>
        </dgm:presLayoutVars>
      </dgm:prSet>
      <dgm:spPr/>
      <dgm:t>
        <a:bodyPr/>
        <a:lstStyle/>
        <a:p>
          <a:pPr rtl="1"/>
          <a:endParaRPr lang="fa-IR"/>
        </a:p>
      </dgm:t>
    </dgm:pt>
    <dgm:pt modelId="{DBC43FDF-0C3D-4923-93D8-E7DA2A5D9867}" type="pres">
      <dgm:prSet presAssocID="{B45A1F07-4E5A-4486-A8BC-22840685E87C}" presName="vertOne" presStyleCnt="0"/>
      <dgm:spPr/>
    </dgm:pt>
    <dgm:pt modelId="{050AF46F-3FC2-45D6-A3A6-5C467F7B83A8}" type="pres">
      <dgm:prSet presAssocID="{B45A1F07-4E5A-4486-A8BC-22840685E87C}" presName="txOne" presStyleLbl="node0" presStyleIdx="0" presStyleCnt="1" custScaleY="76835" custLinFactY="-166001" custLinFactNeighborX="-1002" custLinFactNeighborY="-200000">
        <dgm:presLayoutVars>
          <dgm:chPref val="3"/>
        </dgm:presLayoutVars>
      </dgm:prSet>
      <dgm:spPr/>
      <dgm:t>
        <a:bodyPr/>
        <a:lstStyle/>
        <a:p>
          <a:pPr rtl="1"/>
          <a:endParaRPr lang="fa-IR"/>
        </a:p>
      </dgm:t>
    </dgm:pt>
    <dgm:pt modelId="{6294172A-B71B-4364-BC83-E90C8B1A1943}" type="pres">
      <dgm:prSet presAssocID="{B45A1F07-4E5A-4486-A8BC-22840685E87C}" presName="parTransOne" presStyleCnt="0"/>
      <dgm:spPr/>
    </dgm:pt>
    <dgm:pt modelId="{2F9B6AE4-AF7C-43AC-BB4C-D8481A10E67D}" type="pres">
      <dgm:prSet presAssocID="{B45A1F07-4E5A-4486-A8BC-22840685E87C}" presName="horzOne" presStyleCnt="0"/>
      <dgm:spPr/>
    </dgm:pt>
    <dgm:pt modelId="{EA41A147-A049-4A00-9A5F-F44D01032922}" type="pres">
      <dgm:prSet presAssocID="{B8D156FD-9F26-4598-B617-21E347DBFE76}" presName="vertTwo" presStyleCnt="0"/>
      <dgm:spPr/>
    </dgm:pt>
    <dgm:pt modelId="{C3B23588-5E18-420E-87EE-432FE29764F6}" type="pres">
      <dgm:prSet presAssocID="{B8D156FD-9F26-4598-B617-21E347DBFE76}" presName="txTwo" presStyleLbl="node2" presStyleIdx="0" presStyleCnt="2" custScaleX="87285" custScaleY="68725" custLinFactY="-6798" custLinFactNeighborX="-703" custLinFactNeighborY="-100000">
        <dgm:presLayoutVars>
          <dgm:chPref val="3"/>
        </dgm:presLayoutVars>
      </dgm:prSet>
      <dgm:spPr/>
      <dgm:t>
        <a:bodyPr/>
        <a:lstStyle/>
        <a:p>
          <a:pPr rtl="1"/>
          <a:endParaRPr lang="fa-IR"/>
        </a:p>
      </dgm:t>
    </dgm:pt>
    <dgm:pt modelId="{922DF412-AD67-4B2D-B089-F479DCAB2643}" type="pres">
      <dgm:prSet presAssocID="{B8D156FD-9F26-4598-B617-21E347DBFE76}" presName="parTransTwo" presStyleCnt="0"/>
      <dgm:spPr/>
    </dgm:pt>
    <dgm:pt modelId="{00057260-4E52-4E21-AE4C-32A399047218}" type="pres">
      <dgm:prSet presAssocID="{B8D156FD-9F26-4598-B617-21E347DBFE76}" presName="horzTwo" presStyleCnt="0"/>
      <dgm:spPr/>
    </dgm:pt>
    <dgm:pt modelId="{9DAEBFA4-0954-4FE0-8548-BD88F0A174D2}" type="pres">
      <dgm:prSet presAssocID="{6BACEA4C-565B-463D-9C5C-765F8FFF102C}" presName="vertThree" presStyleCnt="0"/>
      <dgm:spPr/>
    </dgm:pt>
    <dgm:pt modelId="{1E7B8AB8-7DD8-4C11-98C2-1AD4A330AD60}" type="pres">
      <dgm:prSet presAssocID="{6BACEA4C-565B-463D-9C5C-765F8FFF102C}" presName="txThree" presStyleLbl="node3" presStyleIdx="0" presStyleCnt="4" custScaleX="94489" custLinFactY="70967" custLinFactNeighborX="-36" custLinFactNeighborY="100000">
        <dgm:presLayoutVars>
          <dgm:chPref val="3"/>
        </dgm:presLayoutVars>
      </dgm:prSet>
      <dgm:spPr/>
      <dgm:t>
        <a:bodyPr/>
        <a:lstStyle/>
        <a:p>
          <a:pPr rtl="1"/>
          <a:endParaRPr lang="fa-IR"/>
        </a:p>
      </dgm:t>
    </dgm:pt>
    <dgm:pt modelId="{C1218431-E777-4DA0-A00A-2199600D61F6}" type="pres">
      <dgm:prSet presAssocID="{6BACEA4C-565B-463D-9C5C-765F8FFF102C}" presName="horzThree" presStyleCnt="0"/>
      <dgm:spPr/>
    </dgm:pt>
    <dgm:pt modelId="{3F836890-18D8-4B10-8D85-F9AE209A4738}" type="pres">
      <dgm:prSet presAssocID="{1895F062-F7A0-4C19-AF6B-B33AB9BC7CA2}" presName="sibSpaceThree" presStyleCnt="0"/>
      <dgm:spPr/>
    </dgm:pt>
    <dgm:pt modelId="{3EA02D38-239F-42E5-949A-3D5B7986AF29}" type="pres">
      <dgm:prSet presAssocID="{4C492272-9591-481F-B976-E5721618E7CD}" presName="vertThree" presStyleCnt="0"/>
      <dgm:spPr/>
    </dgm:pt>
    <dgm:pt modelId="{6CCD835C-79C6-410A-9962-4C36D5C60BCC}" type="pres">
      <dgm:prSet presAssocID="{4C492272-9591-481F-B976-E5721618E7CD}" presName="txThree" presStyleLbl="node3" presStyleIdx="1" presStyleCnt="4" custScaleX="65870" custLinFactY="70967" custLinFactNeighborX="-821" custLinFactNeighborY="100000">
        <dgm:presLayoutVars>
          <dgm:chPref val="3"/>
        </dgm:presLayoutVars>
      </dgm:prSet>
      <dgm:spPr/>
      <dgm:t>
        <a:bodyPr/>
        <a:lstStyle/>
        <a:p>
          <a:pPr rtl="1"/>
          <a:endParaRPr lang="fa-IR"/>
        </a:p>
      </dgm:t>
    </dgm:pt>
    <dgm:pt modelId="{46D3B4BE-4F9A-459F-BB0C-583F199D7154}" type="pres">
      <dgm:prSet presAssocID="{4C492272-9591-481F-B976-E5721618E7CD}" presName="horzThree" presStyleCnt="0"/>
      <dgm:spPr/>
    </dgm:pt>
    <dgm:pt modelId="{BA91091E-7088-4AD3-80E7-A742F4EFDACC}" type="pres">
      <dgm:prSet presAssocID="{B7416078-D650-4E6D-82C5-A1C737C72CAF}" presName="sibSpaceTwo" presStyleCnt="0"/>
      <dgm:spPr/>
    </dgm:pt>
    <dgm:pt modelId="{C30FC997-F611-4FBC-BF6B-3B35421D5B79}" type="pres">
      <dgm:prSet presAssocID="{112E444D-9B24-465E-BE78-3EB76D09483B}" presName="vertTwo" presStyleCnt="0"/>
      <dgm:spPr/>
    </dgm:pt>
    <dgm:pt modelId="{A8FE5DD5-F259-4F16-A471-1AFF6155313A}" type="pres">
      <dgm:prSet presAssocID="{112E444D-9B24-465E-BE78-3EB76D09483B}" presName="txTwo" presStyleLbl="node2" presStyleIdx="1" presStyleCnt="2" custScaleX="97813" custScaleY="68285" custLinFactY="-7345" custLinFactNeighborX="63" custLinFactNeighborY="-100000">
        <dgm:presLayoutVars>
          <dgm:chPref val="3"/>
        </dgm:presLayoutVars>
      </dgm:prSet>
      <dgm:spPr/>
      <dgm:t>
        <a:bodyPr/>
        <a:lstStyle/>
        <a:p>
          <a:pPr rtl="1"/>
          <a:endParaRPr lang="fa-IR"/>
        </a:p>
      </dgm:t>
    </dgm:pt>
    <dgm:pt modelId="{4E4DC6AE-78B4-4540-B8D3-376E96915DE6}" type="pres">
      <dgm:prSet presAssocID="{112E444D-9B24-465E-BE78-3EB76D09483B}" presName="parTransTwo" presStyleCnt="0"/>
      <dgm:spPr/>
    </dgm:pt>
    <dgm:pt modelId="{3A76D8A2-FCC6-4211-9673-41B530463550}" type="pres">
      <dgm:prSet presAssocID="{112E444D-9B24-465E-BE78-3EB76D09483B}" presName="horzTwo" presStyleCnt="0"/>
      <dgm:spPr/>
    </dgm:pt>
    <dgm:pt modelId="{B8843A48-6AB7-444B-A03D-E2ED29085FDF}" type="pres">
      <dgm:prSet presAssocID="{F767EFEF-5437-4289-ADAD-9A08C7467ED2}" presName="vertThree" presStyleCnt="0"/>
      <dgm:spPr/>
    </dgm:pt>
    <dgm:pt modelId="{7FD641C6-098C-4E41-B9B0-E7FEF421ABD9}" type="pres">
      <dgm:prSet presAssocID="{F767EFEF-5437-4289-ADAD-9A08C7467ED2}" presName="txThree" presStyleLbl="node3" presStyleIdx="2" presStyleCnt="4" custScaleX="87131" custLinFactY="70527" custLinFactNeighborX="1580" custLinFactNeighborY="100000">
        <dgm:presLayoutVars>
          <dgm:chPref val="3"/>
        </dgm:presLayoutVars>
      </dgm:prSet>
      <dgm:spPr/>
      <dgm:t>
        <a:bodyPr/>
        <a:lstStyle/>
        <a:p>
          <a:pPr rtl="1"/>
          <a:endParaRPr lang="fa-IR"/>
        </a:p>
      </dgm:t>
    </dgm:pt>
    <dgm:pt modelId="{CBF1D6C7-D907-4A0F-8EFE-612AF93DA316}" type="pres">
      <dgm:prSet presAssocID="{F767EFEF-5437-4289-ADAD-9A08C7467ED2}" presName="horzThree" presStyleCnt="0"/>
      <dgm:spPr/>
    </dgm:pt>
    <dgm:pt modelId="{87CE65DA-22A3-4BCA-AFAD-A38D7F522CA6}" type="pres">
      <dgm:prSet presAssocID="{BCF5C643-575C-4B90-9228-BF165CA3095F}" presName="sibSpaceThree" presStyleCnt="0"/>
      <dgm:spPr/>
    </dgm:pt>
    <dgm:pt modelId="{A34E9DA9-2C16-40F5-A4E6-F2C8A195BB0E}" type="pres">
      <dgm:prSet presAssocID="{7E03F375-1E07-447A-AF1A-3E7A291FAEA2}" presName="vertThree" presStyleCnt="0"/>
      <dgm:spPr/>
    </dgm:pt>
    <dgm:pt modelId="{D12BD5B9-9058-431E-8E13-163E81052739}" type="pres">
      <dgm:prSet presAssocID="{7E03F375-1E07-447A-AF1A-3E7A291FAEA2}" presName="txThree" presStyleLbl="node3" presStyleIdx="3" presStyleCnt="4" custScaleX="71211" custLinFactY="70527" custLinFactNeighborX="1580" custLinFactNeighborY="100000">
        <dgm:presLayoutVars>
          <dgm:chPref val="3"/>
        </dgm:presLayoutVars>
      </dgm:prSet>
      <dgm:spPr/>
      <dgm:t>
        <a:bodyPr/>
        <a:lstStyle/>
        <a:p>
          <a:pPr rtl="1"/>
          <a:endParaRPr lang="fa-IR"/>
        </a:p>
      </dgm:t>
    </dgm:pt>
    <dgm:pt modelId="{A72F71D1-5964-4B2F-AB21-169B7FC7EDDE}" type="pres">
      <dgm:prSet presAssocID="{7E03F375-1E07-447A-AF1A-3E7A291FAEA2}" presName="horzThree" presStyleCnt="0"/>
      <dgm:spPr/>
    </dgm:pt>
  </dgm:ptLst>
  <dgm:cxnLst>
    <dgm:cxn modelId="{867F56B6-F9AD-45C8-AA17-2D6C44215141}" srcId="{B45A1F07-4E5A-4486-A8BC-22840685E87C}" destId="{B8D156FD-9F26-4598-B617-21E347DBFE76}" srcOrd="0" destOrd="0" parTransId="{865CBBD1-E9EF-45AF-ACE4-229CAB72DB84}" sibTransId="{B7416078-D650-4E6D-82C5-A1C737C72CAF}"/>
    <dgm:cxn modelId="{782F64CF-28F9-437F-BF23-1395D14ADED7}" type="presOf" srcId="{C08956E1-41D7-40DE-85B5-6D46F203BD0D}" destId="{6E91C5EE-2606-446B-8D38-C7632F288BCC}" srcOrd="0" destOrd="0" presId="urn:microsoft.com/office/officeart/2005/8/layout/architecture"/>
    <dgm:cxn modelId="{22207D97-C428-48AD-AFD5-77757DB84FB5}" type="presOf" srcId="{112E444D-9B24-465E-BE78-3EB76D09483B}" destId="{A8FE5DD5-F259-4F16-A471-1AFF6155313A}" srcOrd="0" destOrd="0" presId="urn:microsoft.com/office/officeart/2005/8/layout/architecture"/>
    <dgm:cxn modelId="{62131B0B-C20C-4B9D-98B0-59E7745E713D}" srcId="{112E444D-9B24-465E-BE78-3EB76D09483B}" destId="{7E03F375-1E07-447A-AF1A-3E7A291FAEA2}" srcOrd="1" destOrd="0" parTransId="{851A8228-9893-40D0-8872-5BA83EC268AD}" sibTransId="{93F334BD-EB1B-4710-A035-D4E09DDC9AE4}"/>
    <dgm:cxn modelId="{8AAE7974-3820-4843-8720-1DB6EDBF9556}" type="presOf" srcId="{7E03F375-1E07-447A-AF1A-3E7A291FAEA2}" destId="{D12BD5B9-9058-431E-8E13-163E81052739}" srcOrd="0" destOrd="0" presId="urn:microsoft.com/office/officeart/2005/8/layout/architecture"/>
    <dgm:cxn modelId="{30B30AE7-97F8-419B-A912-ADDA15358F53}" type="presOf" srcId="{B8D156FD-9F26-4598-B617-21E347DBFE76}" destId="{C3B23588-5E18-420E-87EE-432FE29764F6}" srcOrd="0" destOrd="0" presId="urn:microsoft.com/office/officeart/2005/8/layout/architecture"/>
    <dgm:cxn modelId="{E18441B9-89B6-4386-9FD1-00726647F48A}" srcId="{B45A1F07-4E5A-4486-A8BC-22840685E87C}" destId="{112E444D-9B24-465E-BE78-3EB76D09483B}" srcOrd="1" destOrd="0" parTransId="{32019059-7417-41E1-8E3C-67453D2532DC}" sibTransId="{9EA5F4EB-8039-4A66-99B5-71A286076FE2}"/>
    <dgm:cxn modelId="{46F10395-D76A-4E8A-A03A-4B8E102E07FB}" srcId="{112E444D-9B24-465E-BE78-3EB76D09483B}" destId="{F767EFEF-5437-4289-ADAD-9A08C7467ED2}" srcOrd="0" destOrd="0" parTransId="{DAD52B4F-B99D-4D84-98A3-4CE1C9482CF8}" sibTransId="{BCF5C643-575C-4B90-9228-BF165CA3095F}"/>
    <dgm:cxn modelId="{5235965A-50E1-4CE7-A45C-8C873F3BFFD0}" srcId="{B8D156FD-9F26-4598-B617-21E347DBFE76}" destId="{6BACEA4C-565B-463D-9C5C-765F8FFF102C}" srcOrd="0" destOrd="0" parTransId="{D3358360-41DC-4971-BE55-B6A35809D1FD}" sibTransId="{1895F062-F7A0-4C19-AF6B-B33AB9BC7CA2}"/>
    <dgm:cxn modelId="{4F10D47B-18C4-4144-A486-CAD072A11673}" type="presOf" srcId="{F767EFEF-5437-4289-ADAD-9A08C7467ED2}" destId="{7FD641C6-098C-4E41-B9B0-E7FEF421ABD9}" srcOrd="0" destOrd="0" presId="urn:microsoft.com/office/officeart/2005/8/layout/architecture"/>
    <dgm:cxn modelId="{EEC0E82F-72A2-49A1-ABA7-FE753AB1F107}" srcId="{B8D156FD-9F26-4598-B617-21E347DBFE76}" destId="{4C492272-9591-481F-B976-E5721618E7CD}" srcOrd="1" destOrd="0" parTransId="{F7EA5DEE-6F5C-44C8-BFBD-144BF06C3177}" sibTransId="{5DB87AFA-080B-4C2D-B3FF-A7FACDBE3CB3}"/>
    <dgm:cxn modelId="{00FE583A-8D13-492A-8BF5-4E7CAC64897D}" type="presOf" srcId="{6BACEA4C-565B-463D-9C5C-765F8FFF102C}" destId="{1E7B8AB8-7DD8-4C11-98C2-1AD4A330AD60}" srcOrd="0" destOrd="0" presId="urn:microsoft.com/office/officeart/2005/8/layout/architecture"/>
    <dgm:cxn modelId="{1CC342AE-72D3-4F81-8632-96DCE321B503}" type="presOf" srcId="{4C492272-9591-481F-B976-E5721618E7CD}" destId="{6CCD835C-79C6-410A-9962-4C36D5C60BCC}" srcOrd="0" destOrd="0" presId="urn:microsoft.com/office/officeart/2005/8/layout/architecture"/>
    <dgm:cxn modelId="{2F95A2E6-E0F5-4D38-82D6-FA65B79EA205}" type="presOf" srcId="{B45A1F07-4E5A-4486-A8BC-22840685E87C}" destId="{050AF46F-3FC2-45D6-A3A6-5C467F7B83A8}" srcOrd="0" destOrd="0" presId="urn:microsoft.com/office/officeart/2005/8/layout/architecture"/>
    <dgm:cxn modelId="{90AD215D-88DD-4C4F-AAC4-8F9A2F308920}" srcId="{C08956E1-41D7-40DE-85B5-6D46F203BD0D}" destId="{B45A1F07-4E5A-4486-A8BC-22840685E87C}" srcOrd="0" destOrd="0" parTransId="{BEC917AA-47C3-4D7A-A8B4-67DDB1444B65}" sibTransId="{F05B0CDF-BCAB-4CCA-B357-70531DFEEB6E}"/>
    <dgm:cxn modelId="{AD76F92A-97D3-44AE-9EF0-6C691D4420A2}" type="presParOf" srcId="{6E91C5EE-2606-446B-8D38-C7632F288BCC}" destId="{DBC43FDF-0C3D-4923-93D8-E7DA2A5D9867}" srcOrd="0" destOrd="0" presId="urn:microsoft.com/office/officeart/2005/8/layout/architecture"/>
    <dgm:cxn modelId="{9788CADD-6293-4D88-96C2-057C285B9AA7}" type="presParOf" srcId="{DBC43FDF-0C3D-4923-93D8-E7DA2A5D9867}" destId="{050AF46F-3FC2-45D6-A3A6-5C467F7B83A8}" srcOrd="0" destOrd="0" presId="urn:microsoft.com/office/officeart/2005/8/layout/architecture"/>
    <dgm:cxn modelId="{65B0606B-8C7F-4DE6-BAD5-51938F3C9796}" type="presParOf" srcId="{DBC43FDF-0C3D-4923-93D8-E7DA2A5D9867}" destId="{6294172A-B71B-4364-BC83-E90C8B1A1943}" srcOrd="1" destOrd="0" presId="urn:microsoft.com/office/officeart/2005/8/layout/architecture"/>
    <dgm:cxn modelId="{D2FDEF2B-D748-4568-A22B-5D385D1466E4}" type="presParOf" srcId="{DBC43FDF-0C3D-4923-93D8-E7DA2A5D9867}" destId="{2F9B6AE4-AF7C-43AC-BB4C-D8481A10E67D}" srcOrd="2" destOrd="0" presId="urn:microsoft.com/office/officeart/2005/8/layout/architecture"/>
    <dgm:cxn modelId="{BDCF4F02-141E-43B8-9F80-848FD33C1091}" type="presParOf" srcId="{2F9B6AE4-AF7C-43AC-BB4C-D8481A10E67D}" destId="{EA41A147-A049-4A00-9A5F-F44D01032922}" srcOrd="0" destOrd="0" presId="urn:microsoft.com/office/officeart/2005/8/layout/architecture"/>
    <dgm:cxn modelId="{C85C2ABD-299A-40A6-8CD0-A5C1731544D0}" type="presParOf" srcId="{EA41A147-A049-4A00-9A5F-F44D01032922}" destId="{C3B23588-5E18-420E-87EE-432FE29764F6}" srcOrd="0" destOrd="0" presId="urn:microsoft.com/office/officeart/2005/8/layout/architecture"/>
    <dgm:cxn modelId="{CBE9DD32-8791-42A6-A18D-5C1068BA735E}" type="presParOf" srcId="{EA41A147-A049-4A00-9A5F-F44D01032922}" destId="{922DF412-AD67-4B2D-B089-F479DCAB2643}" srcOrd="1" destOrd="0" presId="urn:microsoft.com/office/officeart/2005/8/layout/architecture"/>
    <dgm:cxn modelId="{285FEFC6-49AC-42A0-A1D0-5CEC9E241FAB}" type="presParOf" srcId="{EA41A147-A049-4A00-9A5F-F44D01032922}" destId="{00057260-4E52-4E21-AE4C-32A399047218}" srcOrd="2" destOrd="0" presId="urn:microsoft.com/office/officeart/2005/8/layout/architecture"/>
    <dgm:cxn modelId="{A138B7FC-906F-435F-9769-D8BA14545935}" type="presParOf" srcId="{00057260-4E52-4E21-AE4C-32A399047218}" destId="{9DAEBFA4-0954-4FE0-8548-BD88F0A174D2}" srcOrd="0" destOrd="0" presId="urn:microsoft.com/office/officeart/2005/8/layout/architecture"/>
    <dgm:cxn modelId="{3FA26451-2559-41F5-8825-9E607CE13C46}" type="presParOf" srcId="{9DAEBFA4-0954-4FE0-8548-BD88F0A174D2}" destId="{1E7B8AB8-7DD8-4C11-98C2-1AD4A330AD60}" srcOrd="0" destOrd="0" presId="urn:microsoft.com/office/officeart/2005/8/layout/architecture"/>
    <dgm:cxn modelId="{D9DB24F5-A97C-4C68-9AC3-48EA0FC1D892}" type="presParOf" srcId="{9DAEBFA4-0954-4FE0-8548-BD88F0A174D2}" destId="{C1218431-E777-4DA0-A00A-2199600D61F6}" srcOrd="1" destOrd="0" presId="urn:microsoft.com/office/officeart/2005/8/layout/architecture"/>
    <dgm:cxn modelId="{6006ADC7-FAD6-4EE2-B204-FE5922798A06}" type="presParOf" srcId="{00057260-4E52-4E21-AE4C-32A399047218}" destId="{3F836890-18D8-4B10-8D85-F9AE209A4738}" srcOrd="1" destOrd="0" presId="urn:microsoft.com/office/officeart/2005/8/layout/architecture"/>
    <dgm:cxn modelId="{30141FB6-C3E8-445E-B2FE-FB86D59CB166}" type="presParOf" srcId="{00057260-4E52-4E21-AE4C-32A399047218}" destId="{3EA02D38-239F-42E5-949A-3D5B7986AF29}" srcOrd="2" destOrd="0" presId="urn:microsoft.com/office/officeart/2005/8/layout/architecture"/>
    <dgm:cxn modelId="{19F5A101-4A3A-4AB6-8D6A-CEE1A6CA8A32}" type="presParOf" srcId="{3EA02D38-239F-42E5-949A-3D5B7986AF29}" destId="{6CCD835C-79C6-410A-9962-4C36D5C60BCC}" srcOrd="0" destOrd="0" presId="urn:microsoft.com/office/officeart/2005/8/layout/architecture"/>
    <dgm:cxn modelId="{8A836258-91CD-4E74-8026-F72F3FF29980}" type="presParOf" srcId="{3EA02D38-239F-42E5-949A-3D5B7986AF29}" destId="{46D3B4BE-4F9A-459F-BB0C-583F199D7154}" srcOrd="1" destOrd="0" presId="urn:microsoft.com/office/officeart/2005/8/layout/architecture"/>
    <dgm:cxn modelId="{B9F3665E-9C52-4B18-8A8B-A2A539997432}" type="presParOf" srcId="{2F9B6AE4-AF7C-43AC-BB4C-D8481A10E67D}" destId="{BA91091E-7088-4AD3-80E7-A742F4EFDACC}" srcOrd="1" destOrd="0" presId="urn:microsoft.com/office/officeart/2005/8/layout/architecture"/>
    <dgm:cxn modelId="{A28ECCAB-03CF-46DF-A387-54C7D96B7F77}" type="presParOf" srcId="{2F9B6AE4-AF7C-43AC-BB4C-D8481A10E67D}" destId="{C30FC997-F611-4FBC-BF6B-3B35421D5B79}" srcOrd="2" destOrd="0" presId="urn:microsoft.com/office/officeart/2005/8/layout/architecture"/>
    <dgm:cxn modelId="{82F837D0-A25C-4F44-B514-9EC2C949A6FA}" type="presParOf" srcId="{C30FC997-F611-4FBC-BF6B-3B35421D5B79}" destId="{A8FE5DD5-F259-4F16-A471-1AFF6155313A}" srcOrd="0" destOrd="0" presId="urn:microsoft.com/office/officeart/2005/8/layout/architecture"/>
    <dgm:cxn modelId="{932C3183-B8EB-43B7-B909-45E8DADD91FE}" type="presParOf" srcId="{C30FC997-F611-4FBC-BF6B-3B35421D5B79}" destId="{4E4DC6AE-78B4-4540-B8D3-376E96915DE6}" srcOrd="1" destOrd="0" presId="urn:microsoft.com/office/officeart/2005/8/layout/architecture"/>
    <dgm:cxn modelId="{7906C20F-EF06-4995-9D30-3683984974ED}" type="presParOf" srcId="{C30FC997-F611-4FBC-BF6B-3B35421D5B79}" destId="{3A76D8A2-FCC6-4211-9673-41B530463550}" srcOrd="2" destOrd="0" presId="urn:microsoft.com/office/officeart/2005/8/layout/architecture"/>
    <dgm:cxn modelId="{B4D67905-1367-4C00-B238-7FF350B6BE51}" type="presParOf" srcId="{3A76D8A2-FCC6-4211-9673-41B530463550}" destId="{B8843A48-6AB7-444B-A03D-E2ED29085FDF}" srcOrd="0" destOrd="0" presId="urn:microsoft.com/office/officeart/2005/8/layout/architecture"/>
    <dgm:cxn modelId="{6079D9BA-02ED-48FB-9E3F-124A1348D26D}" type="presParOf" srcId="{B8843A48-6AB7-444B-A03D-E2ED29085FDF}" destId="{7FD641C6-098C-4E41-B9B0-E7FEF421ABD9}" srcOrd="0" destOrd="0" presId="urn:microsoft.com/office/officeart/2005/8/layout/architecture"/>
    <dgm:cxn modelId="{80ED272A-AF5D-4539-B2BC-572406936B02}" type="presParOf" srcId="{B8843A48-6AB7-444B-A03D-E2ED29085FDF}" destId="{CBF1D6C7-D907-4A0F-8EFE-612AF93DA316}" srcOrd="1" destOrd="0" presId="urn:microsoft.com/office/officeart/2005/8/layout/architecture"/>
    <dgm:cxn modelId="{E7513838-1715-4006-A5AA-E4B80EAC0894}" type="presParOf" srcId="{3A76D8A2-FCC6-4211-9673-41B530463550}" destId="{87CE65DA-22A3-4BCA-AFAD-A38D7F522CA6}" srcOrd="1" destOrd="0" presId="urn:microsoft.com/office/officeart/2005/8/layout/architecture"/>
    <dgm:cxn modelId="{433C548F-67F9-4F51-ADEF-8325A053665E}" type="presParOf" srcId="{3A76D8A2-FCC6-4211-9673-41B530463550}" destId="{A34E9DA9-2C16-40F5-A4E6-F2C8A195BB0E}" srcOrd="2" destOrd="0" presId="urn:microsoft.com/office/officeart/2005/8/layout/architecture"/>
    <dgm:cxn modelId="{8C065F7E-D74A-4AB6-9EA2-DB5504B97F07}" type="presParOf" srcId="{A34E9DA9-2C16-40F5-A4E6-F2C8A195BB0E}" destId="{D12BD5B9-9058-431E-8E13-163E81052739}" srcOrd="0" destOrd="0" presId="urn:microsoft.com/office/officeart/2005/8/layout/architecture"/>
    <dgm:cxn modelId="{66EFDD3E-381E-4057-8273-95F32905B1E0}" type="presParOf" srcId="{A34E9DA9-2C16-40F5-A4E6-F2C8A195BB0E}" destId="{A72F71D1-5964-4B2F-AB21-169B7FC7EDDE}" srcOrd="1" destOrd="0" presId="urn:microsoft.com/office/officeart/2005/8/layout/architectur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07975DA-A802-4519-A516-3CF1538C7372}" type="doc">
      <dgm:prSet loTypeId="urn:microsoft.com/office/officeart/2005/8/layout/list1" loCatId="list" qsTypeId="urn:microsoft.com/office/officeart/2005/8/quickstyle/simple1" qsCatId="simple" csTypeId="urn:microsoft.com/office/officeart/2005/8/colors/accent2_1" csCatId="accent2" phldr="1"/>
      <dgm:spPr/>
      <dgm:t>
        <a:bodyPr/>
        <a:lstStyle/>
        <a:p>
          <a:endParaRPr lang="en-US"/>
        </a:p>
      </dgm:t>
    </dgm:pt>
    <dgm:pt modelId="{19B56FFC-661F-44F1-8DA5-1733EC43D905}">
      <dgm:prSet phldrT="[Text]" custT="1"/>
      <dgm:spPr/>
      <dgm:t>
        <a:bodyPr/>
        <a:lstStyle/>
        <a:p>
          <a:r>
            <a:rPr lang="fa-IR" sz="2000" b="1" kern="1200" dirty="0" smtClean="0">
              <a:latin typeface="+mn-lt"/>
              <a:ea typeface="+mn-ea"/>
              <a:cs typeface="Zar" panose="00000400000000000000" pitchFamily="2" charset="-78"/>
            </a:rPr>
            <a:t>اصلاح نظام اقتصادي بخش حمل‌ونقل براي تقويت حمل‌ونقل ريلي</a:t>
          </a:r>
          <a:endParaRPr lang="en-US" sz="2000" b="1" kern="1200" dirty="0">
            <a:latin typeface="+mn-lt"/>
            <a:ea typeface="+mn-ea"/>
            <a:cs typeface="Zar" panose="00000400000000000000" pitchFamily="2" charset="-78"/>
          </a:endParaRPr>
        </a:p>
      </dgm:t>
    </dgm:pt>
    <dgm:pt modelId="{2DB59F80-1598-426E-8514-FEFC94A1D365}" type="parTrans" cxnId="{7356FD8F-971A-4EBD-98B9-3F5F089B8101}">
      <dgm:prSet/>
      <dgm:spPr/>
      <dgm:t>
        <a:bodyPr/>
        <a:lstStyle/>
        <a:p>
          <a:endParaRPr lang="en-US"/>
        </a:p>
      </dgm:t>
    </dgm:pt>
    <dgm:pt modelId="{E0A52CB3-B53A-4E6C-8D30-8D0BEFAB0B24}" type="sibTrans" cxnId="{7356FD8F-971A-4EBD-98B9-3F5F089B8101}">
      <dgm:prSet/>
      <dgm:spPr/>
      <dgm:t>
        <a:bodyPr/>
        <a:lstStyle/>
        <a:p>
          <a:endParaRPr lang="en-US"/>
        </a:p>
      </dgm:t>
    </dgm:pt>
    <dgm:pt modelId="{B853DD69-8ECD-45EE-B747-4043DA37DDBE}">
      <dgm:prSet phldrT="[Text]" custT="1"/>
      <dgm:spPr/>
      <dgm:t>
        <a:bodyPr/>
        <a:lstStyle/>
        <a:p>
          <a:r>
            <a:rPr lang="fa-IR" sz="2000" b="1" kern="1200" dirty="0" smtClean="0">
              <a:latin typeface="+mn-lt"/>
              <a:ea typeface="+mn-ea"/>
              <a:cs typeface="Zar" panose="00000400000000000000" pitchFamily="2" charset="-78"/>
            </a:rPr>
            <a:t>راه‌حل‌هاي خاص </a:t>
          </a:r>
          <a:r>
            <a:rPr lang="fa-IR" sz="2000" b="1" kern="1200" smtClean="0">
              <a:latin typeface="+mn-lt"/>
              <a:ea typeface="+mn-ea"/>
              <a:cs typeface="Zar" panose="00000400000000000000" pitchFamily="2" charset="-78"/>
            </a:rPr>
            <a:t>هر محور/منطقه/ناحيه</a:t>
          </a:r>
          <a:endParaRPr lang="en-US" sz="2000" b="1" kern="1200" dirty="0">
            <a:latin typeface="+mn-lt"/>
            <a:ea typeface="+mn-ea"/>
            <a:cs typeface="Zar" panose="00000400000000000000" pitchFamily="2" charset="-78"/>
          </a:endParaRPr>
        </a:p>
      </dgm:t>
    </dgm:pt>
    <dgm:pt modelId="{13399647-E77F-4C44-AEA3-5FBC3E03C654}" type="parTrans" cxnId="{9AFD7A90-1D90-4821-9C1B-F6190CD32A83}">
      <dgm:prSet/>
      <dgm:spPr/>
      <dgm:t>
        <a:bodyPr/>
        <a:lstStyle/>
        <a:p>
          <a:endParaRPr lang="en-US"/>
        </a:p>
      </dgm:t>
    </dgm:pt>
    <dgm:pt modelId="{C5AC504B-4E92-433C-BAC2-88921B477F65}" type="sibTrans" cxnId="{9AFD7A90-1D90-4821-9C1B-F6190CD32A83}">
      <dgm:prSet/>
      <dgm:spPr/>
      <dgm:t>
        <a:bodyPr/>
        <a:lstStyle/>
        <a:p>
          <a:endParaRPr lang="en-US"/>
        </a:p>
      </dgm:t>
    </dgm:pt>
    <dgm:pt modelId="{589F9C83-A675-49A3-83EF-F1CE0B9A8459}">
      <dgm:prSet phldrT="[Text]" custT="1"/>
      <dgm:spPr/>
      <dgm:t>
        <a:bodyPr/>
        <a:lstStyle/>
        <a:p>
          <a:r>
            <a:rPr lang="fa-IR" sz="2000" b="1" kern="1200" dirty="0" smtClean="0">
              <a:latin typeface="+mn-lt"/>
              <a:ea typeface="+mn-ea"/>
              <a:cs typeface="Zar" panose="00000400000000000000" pitchFamily="2" charset="-78"/>
            </a:rPr>
            <a:t>راه‌حل‌هاي عمومي براي استفاده بهينه از ظرفيت زيربنايي موجود راه‌آهن</a:t>
          </a:r>
          <a:endParaRPr lang="en-US" sz="2000" b="1" kern="1200" dirty="0">
            <a:latin typeface="+mn-lt"/>
            <a:ea typeface="+mn-ea"/>
            <a:cs typeface="Zar" panose="00000400000000000000" pitchFamily="2" charset="-78"/>
          </a:endParaRPr>
        </a:p>
      </dgm:t>
    </dgm:pt>
    <dgm:pt modelId="{09E08B66-D3D4-42C6-86A1-2B79741CFDBD}" type="parTrans" cxnId="{92B771EA-F9D3-45D4-9478-158851C91ACE}">
      <dgm:prSet/>
      <dgm:spPr/>
      <dgm:t>
        <a:bodyPr/>
        <a:lstStyle/>
        <a:p>
          <a:pPr rtl="1"/>
          <a:endParaRPr lang="fa-IR"/>
        </a:p>
      </dgm:t>
    </dgm:pt>
    <dgm:pt modelId="{8C11FC7C-836A-4799-BD13-79CF83CAE1DD}" type="sibTrans" cxnId="{92B771EA-F9D3-45D4-9478-158851C91ACE}">
      <dgm:prSet/>
      <dgm:spPr/>
      <dgm:t>
        <a:bodyPr/>
        <a:lstStyle/>
        <a:p>
          <a:pPr rtl="1"/>
          <a:endParaRPr lang="fa-IR"/>
        </a:p>
      </dgm:t>
    </dgm:pt>
    <dgm:pt modelId="{AA2324FE-51B6-4F70-87A6-163B21289E8A}">
      <dgm:prSet phldrT="[Text]" custT="1"/>
      <dgm:spPr/>
      <dgm:t>
        <a:bodyPr/>
        <a:lstStyle/>
        <a:p>
          <a:r>
            <a:rPr lang="fa-IR" sz="2000" b="1" kern="1200" dirty="0" smtClean="0">
              <a:latin typeface="+mn-lt"/>
              <a:ea typeface="+mn-ea"/>
              <a:cs typeface="Zar" panose="00000400000000000000" pitchFamily="2" charset="-78"/>
            </a:rPr>
            <a:t>راه‌حل‌هاي ارتقاي بهره‌وري در دوره احداث طرح‌هاي توسعه راه‌آهن</a:t>
          </a:r>
          <a:endParaRPr lang="en-US" sz="2000" b="1" kern="1200" dirty="0">
            <a:latin typeface="+mn-lt"/>
            <a:ea typeface="+mn-ea"/>
            <a:cs typeface="Zar" panose="00000400000000000000" pitchFamily="2" charset="-78"/>
          </a:endParaRPr>
        </a:p>
      </dgm:t>
    </dgm:pt>
    <dgm:pt modelId="{FC9CDD7E-2339-4BE6-B770-8F2CCEE457C5}" type="sibTrans" cxnId="{0214DBBA-395A-44E3-98F0-F64F9F5BA493}">
      <dgm:prSet/>
      <dgm:spPr/>
      <dgm:t>
        <a:bodyPr/>
        <a:lstStyle/>
        <a:p>
          <a:pPr rtl="1"/>
          <a:endParaRPr lang="fa-IR"/>
        </a:p>
      </dgm:t>
    </dgm:pt>
    <dgm:pt modelId="{3B796128-2F6C-4085-AB20-F14D82A1E9A9}" type="parTrans" cxnId="{0214DBBA-395A-44E3-98F0-F64F9F5BA493}">
      <dgm:prSet/>
      <dgm:spPr/>
      <dgm:t>
        <a:bodyPr/>
        <a:lstStyle/>
        <a:p>
          <a:pPr rtl="1"/>
          <a:endParaRPr lang="fa-IR"/>
        </a:p>
      </dgm:t>
    </dgm:pt>
    <dgm:pt modelId="{B1728EC0-D8D6-49F7-A6A0-8398D61622F3}" type="pres">
      <dgm:prSet presAssocID="{607975DA-A802-4519-A516-3CF1538C7372}" presName="linear" presStyleCnt="0">
        <dgm:presLayoutVars>
          <dgm:dir val="rev"/>
          <dgm:animLvl val="lvl"/>
          <dgm:resizeHandles val="exact"/>
        </dgm:presLayoutVars>
      </dgm:prSet>
      <dgm:spPr/>
      <dgm:t>
        <a:bodyPr/>
        <a:lstStyle/>
        <a:p>
          <a:endParaRPr lang="en-US"/>
        </a:p>
      </dgm:t>
    </dgm:pt>
    <dgm:pt modelId="{B8D0451C-0359-4983-BE5F-FABA04C238FF}" type="pres">
      <dgm:prSet presAssocID="{19B56FFC-661F-44F1-8DA5-1733EC43D905}" presName="parentLin" presStyleCnt="0"/>
      <dgm:spPr/>
    </dgm:pt>
    <dgm:pt modelId="{48B93F40-8B29-4D3A-A401-845138BD1721}" type="pres">
      <dgm:prSet presAssocID="{19B56FFC-661F-44F1-8DA5-1733EC43D905}" presName="parentLeftMargin" presStyleLbl="node1" presStyleIdx="0" presStyleCnt="4"/>
      <dgm:spPr/>
      <dgm:t>
        <a:bodyPr/>
        <a:lstStyle/>
        <a:p>
          <a:endParaRPr lang="en-US"/>
        </a:p>
      </dgm:t>
    </dgm:pt>
    <dgm:pt modelId="{18ADBF3A-6D48-4F25-BE64-7D6E08633CE5}" type="pres">
      <dgm:prSet presAssocID="{19B56FFC-661F-44F1-8DA5-1733EC43D905}" presName="parentText" presStyleLbl="node1" presStyleIdx="0" presStyleCnt="4" custScaleX="133675">
        <dgm:presLayoutVars>
          <dgm:chMax val="0"/>
          <dgm:bulletEnabled val="1"/>
        </dgm:presLayoutVars>
      </dgm:prSet>
      <dgm:spPr/>
      <dgm:t>
        <a:bodyPr/>
        <a:lstStyle/>
        <a:p>
          <a:endParaRPr lang="en-US"/>
        </a:p>
      </dgm:t>
    </dgm:pt>
    <dgm:pt modelId="{B3A9838C-0006-4234-9A8F-9112A120E543}" type="pres">
      <dgm:prSet presAssocID="{19B56FFC-661F-44F1-8DA5-1733EC43D905}" presName="negativeSpace" presStyleCnt="0"/>
      <dgm:spPr/>
    </dgm:pt>
    <dgm:pt modelId="{96C961B2-F0FF-497C-B402-126B7746B0EE}" type="pres">
      <dgm:prSet presAssocID="{19B56FFC-661F-44F1-8DA5-1733EC43D905}" presName="childText" presStyleLbl="conFgAcc1" presStyleIdx="0" presStyleCnt="4">
        <dgm:presLayoutVars>
          <dgm:bulletEnabled val="1"/>
        </dgm:presLayoutVars>
      </dgm:prSet>
      <dgm:spPr/>
    </dgm:pt>
    <dgm:pt modelId="{F6D177AD-1996-4018-AB2C-9E5CCB086085}" type="pres">
      <dgm:prSet presAssocID="{E0A52CB3-B53A-4E6C-8D30-8D0BEFAB0B24}" presName="spaceBetweenRectangles" presStyleCnt="0"/>
      <dgm:spPr/>
    </dgm:pt>
    <dgm:pt modelId="{2E4CE171-D754-478B-9B6B-5F7FB6DD4AA3}" type="pres">
      <dgm:prSet presAssocID="{AA2324FE-51B6-4F70-87A6-163B21289E8A}" presName="parentLin" presStyleCnt="0"/>
      <dgm:spPr/>
    </dgm:pt>
    <dgm:pt modelId="{F93ACFC6-75B5-4007-A916-6DDC69BE05C8}" type="pres">
      <dgm:prSet presAssocID="{AA2324FE-51B6-4F70-87A6-163B21289E8A}" presName="parentLeftMargin" presStyleLbl="node1" presStyleIdx="0" presStyleCnt="4"/>
      <dgm:spPr/>
      <dgm:t>
        <a:bodyPr/>
        <a:lstStyle/>
        <a:p>
          <a:pPr rtl="1"/>
          <a:endParaRPr lang="fa-IR"/>
        </a:p>
      </dgm:t>
    </dgm:pt>
    <dgm:pt modelId="{4EB3D35D-E510-4C96-AB24-DFD4D95690C1}" type="pres">
      <dgm:prSet presAssocID="{AA2324FE-51B6-4F70-87A6-163B21289E8A}" presName="parentText" presStyleLbl="node1" presStyleIdx="1" presStyleCnt="4" custScaleX="133343">
        <dgm:presLayoutVars>
          <dgm:chMax val="0"/>
          <dgm:bulletEnabled val="1"/>
        </dgm:presLayoutVars>
      </dgm:prSet>
      <dgm:spPr/>
      <dgm:t>
        <a:bodyPr/>
        <a:lstStyle/>
        <a:p>
          <a:pPr rtl="1"/>
          <a:endParaRPr lang="fa-IR"/>
        </a:p>
      </dgm:t>
    </dgm:pt>
    <dgm:pt modelId="{FE219B52-F9AD-4AD4-8818-14F65C5FBBA6}" type="pres">
      <dgm:prSet presAssocID="{AA2324FE-51B6-4F70-87A6-163B21289E8A}" presName="negativeSpace" presStyleCnt="0"/>
      <dgm:spPr/>
    </dgm:pt>
    <dgm:pt modelId="{DF69B59C-96FA-4C02-AE24-16B62BBEB1B9}" type="pres">
      <dgm:prSet presAssocID="{AA2324FE-51B6-4F70-87A6-163B21289E8A}" presName="childText" presStyleLbl="conFgAcc1" presStyleIdx="1" presStyleCnt="4">
        <dgm:presLayoutVars>
          <dgm:bulletEnabled val="1"/>
        </dgm:presLayoutVars>
      </dgm:prSet>
      <dgm:spPr/>
    </dgm:pt>
    <dgm:pt modelId="{390D060E-0745-4DE7-B39F-02864B496223}" type="pres">
      <dgm:prSet presAssocID="{FC9CDD7E-2339-4BE6-B770-8F2CCEE457C5}" presName="spaceBetweenRectangles" presStyleCnt="0"/>
      <dgm:spPr/>
    </dgm:pt>
    <dgm:pt modelId="{C794B2B9-5754-4824-B358-11DDC12DDB55}" type="pres">
      <dgm:prSet presAssocID="{589F9C83-A675-49A3-83EF-F1CE0B9A8459}" presName="parentLin" presStyleCnt="0"/>
      <dgm:spPr/>
    </dgm:pt>
    <dgm:pt modelId="{8693239C-9B0E-4891-AEF4-23AC27CBCA17}" type="pres">
      <dgm:prSet presAssocID="{589F9C83-A675-49A3-83EF-F1CE0B9A8459}" presName="parentLeftMargin" presStyleLbl="node1" presStyleIdx="1" presStyleCnt="4"/>
      <dgm:spPr/>
      <dgm:t>
        <a:bodyPr/>
        <a:lstStyle/>
        <a:p>
          <a:pPr rtl="1"/>
          <a:endParaRPr lang="fa-IR"/>
        </a:p>
      </dgm:t>
    </dgm:pt>
    <dgm:pt modelId="{8E68BF36-5436-4611-A493-9411718A8C4D}" type="pres">
      <dgm:prSet presAssocID="{589F9C83-A675-49A3-83EF-F1CE0B9A8459}" presName="parentText" presStyleLbl="node1" presStyleIdx="2" presStyleCnt="4" custScaleX="133205">
        <dgm:presLayoutVars>
          <dgm:chMax val="0"/>
          <dgm:bulletEnabled val="1"/>
        </dgm:presLayoutVars>
      </dgm:prSet>
      <dgm:spPr/>
      <dgm:t>
        <a:bodyPr/>
        <a:lstStyle/>
        <a:p>
          <a:pPr rtl="1"/>
          <a:endParaRPr lang="fa-IR"/>
        </a:p>
      </dgm:t>
    </dgm:pt>
    <dgm:pt modelId="{21785BE8-AD25-4AC4-A0A1-82DC6A7150EC}" type="pres">
      <dgm:prSet presAssocID="{589F9C83-A675-49A3-83EF-F1CE0B9A8459}" presName="negativeSpace" presStyleCnt="0"/>
      <dgm:spPr/>
    </dgm:pt>
    <dgm:pt modelId="{1426FE86-BB42-4CBB-A758-24BE63697B7E}" type="pres">
      <dgm:prSet presAssocID="{589F9C83-A675-49A3-83EF-F1CE0B9A8459}" presName="childText" presStyleLbl="conFgAcc1" presStyleIdx="2" presStyleCnt="4">
        <dgm:presLayoutVars>
          <dgm:bulletEnabled val="1"/>
        </dgm:presLayoutVars>
      </dgm:prSet>
      <dgm:spPr/>
    </dgm:pt>
    <dgm:pt modelId="{C79E432A-73FD-4806-9E49-41C6A5B4C0E7}" type="pres">
      <dgm:prSet presAssocID="{8C11FC7C-836A-4799-BD13-79CF83CAE1DD}" presName="spaceBetweenRectangles" presStyleCnt="0"/>
      <dgm:spPr/>
    </dgm:pt>
    <dgm:pt modelId="{E41CD475-9311-476B-B3C1-C9EA09C2E5D5}" type="pres">
      <dgm:prSet presAssocID="{B853DD69-8ECD-45EE-B747-4043DA37DDBE}" presName="parentLin" presStyleCnt="0"/>
      <dgm:spPr/>
    </dgm:pt>
    <dgm:pt modelId="{41447703-CCFC-400C-8FFE-1DBB06468B31}" type="pres">
      <dgm:prSet presAssocID="{B853DD69-8ECD-45EE-B747-4043DA37DDBE}" presName="parentLeftMargin" presStyleLbl="node1" presStyleIdx="2" presStyleCnt="4"/>
      <dgm:spPr/>
      <dgm:t>
        <a:bodyPr/>
        <a:lstStyle/>
        <a:p>
          <a:endParaRPr lang="en-US"/>
        </a:p>
      </dgm:t>
    </dgm:pt>
    <dgm:pt modelId="{6FE6CF2B-83B2-4083-B8A0-D00C26C906D3}" type="pres">
      <dgm:prSet presAssocID="{B853DD69-8ECD-45EE-B747-4043DA37DDBE}" presName="parentText" presStyleLbl="node1" presStyleIdx="3" presStyleCnt="4" custScaleX="133291">
        <dgm:presLayoutVars>
          <dgm:chMax val="0"/>
          <dgm:bulletEnabled val="1"/>
        </dgm:presLayoutVars>
      </dgm:prSet>
      <dgm:spPr/>
      <dgm:t>
        <a:bodyPr/>
        <a:lstStyle/>
        <a:p>
          <a:endParaRPr lang="en-US"/>
        </a:p>
      </dgm:t>
    </dgm:pt>
    <dgm:pt modelId="{41FDC8A9-5065-4D5E-8F17-B918DAA8486C}" type="pres">
      <dgm:prSet presAssocID="{B853DD69-8ECD-45EE-B747-4043DA37DDBE}" presName="negativeSpace" presStyleCnt="0"/>
      <dgm:spPr/>
    </dgm:pt>
    <dgm:pt modelId="{F266EAC8-C317-479C-8388-ECB73DB9F609}" type="pres">
      <dgm:prSet presAssocID="{B853DD69-8ECD-45EE-B747-4043DA37DDBE}" presName="childText" presStyleLbl="conFgAcc1" presStyleIdx="3" presStyleCnt="4">
        <dgm:presLayoutVars>
          <dgm:bulletEnabled val="1"/>
        </dgm:presLayoutVars>
      </dgm:prSet>
      <dgm:spPr/>
    </dgm:pt>
  </dgm:ptLst>
  <dgm:cxnLst>
    <dgm:cxn modelId="{92B771EA-F9D3-45D4-9478-158851C91ACE}" srcId="{607975DA-A802-4519-A516-3CF1538C7372}" destId="{589F9C83-A675-49A3-83EF-F1CE0B9A8459}" srcOrd="2" destOrd="0" parTransId="{09E08B66-D3D4-42C6-86A1-2B79741CFDBD}" sibTransId="{8C11FC7C-836A-4799-BD13-79CF83CAE1DD}"/>
    <dgm:cxn modelId="{0A3F507C-E386-47C9-AB9F-378FB690B9D5}" type="presOf" srcId="{19B56FFC-661F-44F1-8DA5-1733EC43D905}" destId="{18ADBF3A-6D48-4F25-BE64-7D6E08633CE5}" srcOrd="1" destOrd="0" presId="urn:microsoft.com/office/officeart/2005/8/layout/list1"/>
    <dgm:cxn modelId="{ADCC51DD-F1CC-4F12-BC1A-CA2FC75081AB}" type="presOf" srcId="{AA2324FE-51B6-4F70-87A6-163B21289E8A}" destId="{F93ACFC6-75B5-4007-A916-6DDC69BE05C8}" srcOrd="0" destOrd="0" presId="urn:microsoft.com/office/officeart/2005/8/layout/list1"/>
    <dgm:cxn modelId="{7356FD8F-971A-4EBD-98B9-3F5F089B8101}" srcId="{607975DA-A802-4519-A516-3CF1538C7372}" destId="{19B56FFC-661F-44F1-8DA5-1733EC43D905}" srcOrd="0" destOrd="0" parTransId="{2DB59F80-1598-426E-8514-FEFC94A1D365}" sibTransId="{E0A52CB3-B53A-4E6C-8D30-8D0BEFAB0B24}"/>
    <dgm:cxn modelId="{0F194527-F3D3-4E03-AADB-4520CB6AD62A}" type="presOf" srcId="{B853DD69-8ECD-45EE-B747-4043DA37DDBE}" destId="{6FE6CF2B-83B2-4083-B8A0-D00C26C906D3}" srcOrd="1" destOrd="0" presId="urn:microsoft.com/office/officeart/2005/8/layout/list1"/>
    <dgm:cxn modelId="{6754D1F0-385B-41FC-9771-697C28C8AEBF}" type="presOf" srcId="{AA2324FE-51B6-4F70-87A6-163B21289E8A}" destId="{4EB3D35D-E510-4C96-AB24-DFD4D95690C1}" srcOrd="1" destOrd="0" presId="urn:microsoft.com/office/officeart/2005/8/layout/list1"/>
    <dgm:cxn modelId="{9AFD7A90-1D90-4821-9C1B-F6190CD32A83}" srcId="{607975DA-A802-4519-A516-3CF1538C7372}" destId="{B853DD69-8ECD-45EE-B747-4043DA37DDBE}" srcOrd="3" destOrd="0" parTransId="{13399647-E77F-4C44-AEA3-5FBC3E03C654}" sibTransId="{C5AC504B-4E92-433C-BAC2-88921B477F65}"/>
    <dgm:cxn modelId="{0214DBBA-395A-44E3-98F0-F64F9F5BA493}" srcId="{607975DA-A802-4519-A516-3CF1538C7372}" destId="{AA2324FE-51B6-4F70-87A6-163B21289E8A}" srcOrd="1" destOrd="0" parTransId="{3B796128-2F6C-4085-AB20-F14D82A1E9A9}" sibTransId="{FC9CDD7E-2339-4BE6-B770-8F2CCEE457C5}"/>
    <dgm:cxn modelId="{CDA2D649-8BFB-4CD8-BDBD-0CD0EBC3A5A5}" type="presOf" srcId="{589F9C83-A675-49A3-83EF-F1CE0B9A8459}" destId="{8E68BF36-5436-4611-A493-9411718A8C4D}" srcOrd="1" destOrd="0" presId="urn:microsoft.com/office/officeart/2005/8/layout/list1"/>
    <dgm:cxn modelId="{56FE81DD-7E74-4CA3-BD71-4C1C104A09C1}" type="presOf" srcId="{589F9C83-A675-49A3-83EF-F1CE0B9A8459}" destId="{8693239C-9B0E-4891-AEF4-23AC27CBCA17}" srcOrd="0" destOrd="0" presId="urn:microsoft.com/office/officeart/2005/8/layout/list1"/>
    <dgm:cxn modelId="{FFD4E9BC-E925-4C30-A7A7-28E562787F02}" type="presOf" srcId="{B853DD69-8ECD-45EE-B747-4043DA37DDBE}" destId="{41447703-CCFC-400C-8FFE-1DBB06468B31}" srcOrd="0" destOrd="0" presId="urn:microsoft.com/office/officeart/2005/8/layout/list1"/>
    <dgm:cxn modelId="{2F989BC9-F4A1-4196-AB15-85FFDA01C884}" type="presOf" srcId="{607975DA-A802-4519-A516-3CF1538C7372}" destId="{B1728EC0-D8D6-49F7-A6A0-8398D61622F3}" srcOrd="0" destOrd="0" presId="urn:microsoft.com/office/officeart/2005/8/layout/list1"/>
    <dgm:cxn modelId="{373B36B5-F826-424F-9679-A639A8E149EA}" type="presOf" srcId="{19B56FFC-661F-44F1-8DA5-1733EC43D905}" destId="{48B93F40-8B29-4D3A-A401-845138BD1721}" srcOrd="0" destOrd="0" presId="urn:microsoft.com/office/officeart/2005/8/layout/list1"/>
    <dgm:cxn modelId="{DE50D39C-E411-4447-B9CA-5728383AB789}" type="presParOf" srcId="{B1728EC0-D8D6-49F7-A6A0-8398D61622F3}" destId="{B8D0451C-0359-4983-BE5F-FABA04C238FF}" srcOrd="0" destOrd="0" presId="urn:microsoft.com/office/officeart/2005/8/layout/list1"/>
    <dgm:cxn modelId="{9CC2AA75-7E73-4DC1-8B1E-1B539CA2F755}" type="presParOf" srcId="{B8D0451C-0359-4983-BE5F-FABA04C238FF}" destId="{48B93F40-8B29-4D3A-A401-845138BD1721}" srcOrd="0" destOrd="0" presId="urn:microsoft.com/office/officeart/2005/8/layout/list1"/>
    <dgm:cxn modelId="{815C5115-BE0B-43CD-B467-C1F26D8C73DD}" type="presParOf" srcId="{B8D0451C-0359-4983-BE5F-FABA04C238FF}" destId="{18ADBF3A-6D48-4F25-BE64-7D6E08633CE5}" srcOrd="1" destOrd="0" presId="urn:microsoft.com/office/officeart/2005/8/layout/list1"/>
    <dgm:cxn modelId="{03A17BE2-6491-4A14-BE06-5486EA55458A}" type="presParOf" srcId="{B1728EC0-D8D6-49F7-A6A0-8398D61622F3}" destId="{B3A9838C-0006-4234-9A8F-9112A120E543}" srcOrd="1" destOrd="0" presId="urn:microsoft.com/office/officeart/2005/8/layout/list1"/>
    <dgm:cxn modelId="{08EF3301-B818-4187-BA7C-18417E76F951}" type="presParOf" srcId="{B1728EC0-D8D6-49F7-A6A0-8398D61622F3}" destId="{96C961B2-F0FF-497C-B402-126B7746B0EE}" srcOrd="2" destOrd="0" presId="urn:microsoft.com/office/officeart/2005/8/layout/list1"/>
    <dgm:cxn modelId="{C1A68FD5-2506-459D-913D-5F320B37888F}" type="presParOf" srcId="{B1728EC0-D8D6-49F7-A6A0-8398D61622F3}" destId="{F6D177AD-1996-4018-AB2C-9E5CCB086085}" srcOrd="3" destOrd="0" presId="urn:microsoft.com/office/officeart/2005/8/layout/list1"/>
    <dgm:cxn modelId="{D2059091-F6CC-4937-9421-23691367628D}" type="presParOf" srcId="{B1728EC0-D8D6-49F7-A6A0-8398D61622F3}" destId="{2E4CE171-D754-478B-9B6B-5F7FB6DD4AA3}" srcOrd="4" destOrd="0" presId="urn:microsoft.com/office/officeart/2005/8/layout/list1"/>
    <dgm:cxn modelId="{B662255B-3898-4E8E-AB31-D05E29C5EC27}" type="presParOf" srcId="{2E4CE171-D754-478B-9B6B-5F7FB6DD4AA3}" destId="{F93ACFC6-75B5-4007-A916-6DDC69BE05C8}" srcOrd="0" destOrd="0" presId="urn:microsoft.com/office/officeart/2005/8/layout/list1"/>
    <dgm:cxn modelId="{81A478C2-4D27-4F4B-A2F6-563DCCF9962A}" type="presParOf" srcId="{2E4CE171-D754-478B-9B6B-5F7FB6DD4AA3}" destId="{4EB3D35D-E510-4C96-AB24-DFD4D95690C1}" srcOrd="1" destOrd="0" presId="urn:microsoft.com/office/officeart/2005/8/layout/list1"/>
    <dgm:cxn modelId="{4EEFCB25-EE5C-4BC4-AE0B-7D06A7396DF4}" type="presParOf" srcId="{B1728EC0-D8D6-49F7-A6A0-8398D61622F3}" destId="{FE219B52-F9AD-4AD4-8818-14F65C5FBBA6}" srcOrd="5" destOrd="0" presId="urn:microsoft.com/office/officeart/2005/8/layout/list1"/>
    <dgm:cxn modelId="{F27CA38D-D6CB-4C03-BC1F-93B3B548B201}" type="presParOf" srcId="{B1728EC0-D8D6-49F7-A6A0-8398D61622F3}" destId="{DF69B59C-96FA-4C02-AE24-16B62BBEB1B9}" srcOrd="6" destOrd="0" presId="urn:microsoft.com/office/officeart/2005/8/layout/list1"/>
    <dgm:cxn modelId="{79937477-3489-438F-AF01-2EA041AD481D}" type="presParOf" srcId="{B1728EC0-D8D6-49F7-A6A0-8398D61622F3}" destId="{390D060E-0745-4DE7-B39F-02864B496223}" srcOrd="7" destOrd="0" presId="urn:microsoft.com/office/officeart/2005/8/layout/list1"/>
    <dgm:cxn modelId="{CB01BB49-7220-4D59-80CC-BDC2CF7D5D07}" type="presParOf" srcId="{B1728EC0-D8D6-49F7-A6A0-8398D61622F3}" destId="{C794B2B9-5754-4824-B358-11DDC12DDB55}" srcOrd="8" destOrd="0" presId="urn:microsoft.com/office/officeart/2005/8/layout/list1"/>
    <dgm:cxn modelId="{36154DF0-EFAC-487B-A23B-F1D5E2247B61}" type="presParOf" srcId="{C794B2B9-5754-4824-B358-11DDC12DDB55}" destId="{8693239C-9B0E-4891-AEF4-23AC27CBCA17}" srcOrd="0" destOrd="0" presId="urn:microsoft.com/office/officeart/2005/8/layout/list1"/>
    <dgm:cxn modelId="{8C6632E1-D43F-4239-A143-73558CA4B4AE}" type="presParOf" srcId="{C794B2B9-5754-4824-B358-11DDC12DDB55}" destId="{8E68BF36-5436-4611-A493-9411718A8C4D}" srcOrd="1" destOrd="0" presId="urn:microsoft.com/office/officeart/2005/8/layout/list1"/>
    <dgm:cxn modelId="{1024C908-6C56-49C9-A2F4-747F8EF2F7D8}" type="presParOf" srcId="{B1728EC0-D8D6-49F7-A6A0-8398D61622F3}" destId="{21785BE8-AD25-4AC4-A0A1-82DC6A7150EC}" srcOrd="9" destOrd="0" presId="urn:microsoft.com/office/officeart/2005/8/layout/list1"/>
    <dgm:cxn modelId="{0E04C9F4-E89A-4D76-B29C-BE951FACD5FF}" type="presParOf" srcId="{B1728EC0-D8D6-49F7-A6A0-8398D61622F3}" destId="{1426FE86-BB42-4CBB-A758-24BE63697B7E}" srcOrd="10" destOrd="0" presId="urn:microsoft.com/office/officeart/2005/8/layout/list1"/>
    <dgm:cxn modelId="{ECB471DA-E6D3-40F1-AC10-3F7F3A40B015}" type="presParOf" srcId="{B1728EC0-D8D6-49F7-A6A0-8398D61622F3}" destId="{C79E432A-73FD-4806-9E49-41C6A5B4C0E7}" srcOrd="11" destOrd="0" presId="urn:microsoft.com/office/officeart/2005/8/layout/list1"/>
    <dgm:cxn modelId="{2A188D48-90FB-4EF7-A044-E577481DD192}" type="presParOf" srcId="{B1728EC0-D8D6-49F7-A6A0-8398D61622F3}" destId="{E41CD475-9311-476B-B3C1-C9EA09C2E5D5}" srcOrd="12" destOrd="0" presId="urn:microsoft.com/office/officeart/2005/8/layout/list1"/>
    <dgm:cxn modelId="{F419139B-182C-432B-AC3B-290C6797E32B}" type="presParOf" srcId="{E41CD475-9311-476B-B3C1-C9EA09C2E5D5}" destId="{41447703-CCFC-400C-8FFE-1DBB06468B31}" srcOrd="0" destOrd="0" presId="urn:microsoft.com/office/officeart/2005/8/layout/list1"/>
    <dgm:cxn modelId="{8FDC52A3-6176-471E-8910-0925D6AB7A5B}" type="presParOf" srcId="{E41CD475-9311-476B-B3C1-C9EA09C2E5D5}" destId="{6FE6CF2B-83B2-4083-B8A0-D00C26C906D3}" srcOrd="1" destOrd="0" presId="urn:microsoft.com/office/officeart/2005/8/layout/list1"/>
    <dgm:cxn modelId="{538BEE71-6A79-429D-A415-690EDA2FAC08}" type="presParOf" srcId="{B1728EC0-D8D6-49F7-A6A0-8398D61622F3}" destId="{41FDC8A9-5065-4D5E-8F17-B918DAA8486C}" srcOrd="13" destOrd="0" presId="urn:microsoft.com/office/officeart/2005/8/layout/list1"/>
    <dgm:cxn modelId="{4DDAE5FB-D4AB-42BE-B2B9-96B482AE3E9C}" type="presParOf" srcId="{B1728EC0-D8D6-49F7-A6A0-8398D61622F3}" destId="{F266EAC8-C317-479C-8388-ECB73DB9F609}"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AEA151-2F50-43AD-A582-6EA0BD07ADF2}">
      <dsp:nvSpPr>
        <dsp:cNvPr id="0" name=""/>
        <dsp:cNvSpPr/>
      </dsp:nvSpPr>
      <dsp:spPr>
        <a:xfrm>
          <a:off x="7235459" y="-722364"/>
          <a:ext cx="5613124" cy="5613124"/>
        </a:xfrm>
        <a:prstGeom prst="blockArc">
          <a:avLst>
            <a:gd name="adj1" fmla="val 8100000"/>
            <a:gd name="adj2" fmla="val 13500000"/>
            <a:gd name="adj3" fmla="val 385"/>
          </a:avLst>
        </a:pr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AFF0DB7-E289-4105-AE3E-7DDCB464B8A3}">
      <dsp:nvSpPr>
        <dsp:cNvPr id="0" name=""/>
        <dsp:cNvSpPr/>
      </dsp:nvSpPr>
      <dsp:spPr>
        <a:xfrm>
          <a:off x="56835" y="219507"/>
          <a:ext cx="7743056" cy="438848"/>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348336" bIns="45720" numCol="1" spcCol="1270" anchor="ctr" anchorCtr="0">
          <a:noAutofit/>
        </a:bodyPr>
        <a:lstStyle/>
        <a:p>
          <a:pPr lvl="0" algn="r" defTabSz="800100" rtl="1">
            <a:lnSpc>
              <a:spcPct val="90000"/>
            </a:lnSpc>
            <a:spcBef>
              <a:spcPct val="0"/>
            </a:spcBef>
            <a:spcAft>
              <a:spcPct val="35000"/>
            </a:spcAft>
          </a:pPr>
          <a:r>
            <a:rPr lang="fa-IR" sz="1800" b="1" kern="1200" spc="100" dirty="0" smtClean="0">
              <a:cs typeface="Zar" pitchFamily="2" charset="-78"/>
            </a:rPr>
            <a:t>اسناد بالادستي براي امور بهره‌وري در حمل‌ونقل</a:t>
          </a:r>
        </a:p>
      </dsp:txBody>
      <dsp:txXfrm>
        <a:off x="56835" y="219507"/>
        <a:ext cx="7743056" cy="438848"/>
      </dsp:txXfrm>
    </dsp:sp>
    <dsp:sp modelId="{B3FFE8A9-0EF9-41AA-AF7D-38C6AE34AED5}">
      <dsp:nvSpPr>
        <dsp:cNvPr id="0" name=""/>
        <dsp:cNvSpPr/>
      </dsp:nvSpPr>
      <dsp:spPr>
        <a:xfrm>
          <a:off x="7525611" y="164651"/>
          <a:ext cx="548560" cy="548560"/>
        </a:xfrm>
        <a:prstGeom prst="ellipse">
          <a:avLst/>
        </a:prstGeom>
        <a:solidFill>
          <a:schemeClr val="tx1"/>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9DB6C3B-68C9-435B-B0B4-80B9D137E541}">
      <dsp:nvSpPr>
        <dsp:cNvPr id="0" name=""/>
        <dsp:cNvSpPr/>
      </dsp:nvSpPr>
      <dsp:spPr>
        <a:xfrm>
          <a:off x="56835" y="877697"/>
          <a:ext cx="7382073" cy="438848"/>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348336" bIns="45720" numCol="1" spcCol="1270" anchor="ctr" anchorCtr="0">
          <a:noAutofit/>
        </a:bodyPr>
        <a:lstStyle/>
        <a:p>
          <a:pPr lvl="0" algn="r" defTabSz="800100">
            <a:lnSpc>
              <a:spcPct val="90000"/>
            </a:lnSpc>
            <a:spcBef>
              <a:spcPct val="0"/>
            </a:spcBef>
            <a:spcAft>
              <a:spcPct val="35000"/>
            </a:spcAft>
          </a:pPr>
          <a:r>
            <a:rPr lang="fa-IR" sz="1800" b="1" kern="1200" spc="100" dirty="0" smtClean="0">
              <a:cs typeface="Zar" pitchFamily="2" charset="-78"/>
            </a:rPr>
            <a:t>مسئله بهره‌وري در شبكه </a:t>
          </a:r>
          <a:r>
            <a:rPr lang="fa-IR" sz="1800" b="1" kern="1200" dirty="0" smtClean="0">
              <a:solidFill>
                <a:prstClr val="black"/>
              </a:solidFill>
              <a:cs typeface="Zar" panose="00000400000000000000" pitchFamily="2" charset="-78"/>
            </a:rPr>
            <a:t>راه‌آهن و منافع آن</a:t>
          </a:r>
          <a:endParaRPr lang="en-US" sz="1800" b="1" u="none" kern="1200" dirty="0" smtClean="0">
            <a:solidFill>
              <a:srgbClr val="FF0000"/>
            </a:solidFill>
            <a:cs typeface="Zar" panose="00000400000000000000" pitchFamily="2" charset="-78"/>
          </a:endParaRPr>
        </a:p>
      </dsp:txBody>
      <dsp:txXfrm>
        <a:off x="56835" y="877697"/>
        <a:ext cx="7382073" cy="438848"/>
      </dsp:txXfrm>
    </dsp:sp>
    <dsp:sp modelId="{DD199E7B-DC5A-4E66-B9AA-8B8AFC6B809E}">
      <dsp:nvSpPr>
        <dsp:cNvPr id="0" name=""/>
        <dsp:cNvSpPr/>
      </dsp:nvSpPr>
      <dsp:spPr>
        <a:xfrm>
          <a:off x="7164628" y="822841"/>
          <a:ext cx="548560" cy="548560"/>
        </a:xfrm>
        <a:prstGeom prst="ellipse">
          <a:avLst/>
        </a:prstGeom>
        <a:solidFill>
          <a:schemeClr val="bg1">
            <a:lumMod val="5000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13BAFD4-888D-4C09-A6B3-927F7D985D41}">
      <dsp:nvSpPr>
        <dsp:cNvPr id="0" name=""/>
        <dsp:cNvSpPr/>
      </dsp:nvSpPr>
      <dsp:spPr>
        <a:xfrm>
          <a:off x="56835" y="1535887"/>
          <a:ext cx="7217004" cy="438848"/>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348336" bIns="45720" numCol="1" spcCol="1270" anchor="ctr" anchorCtr="0">
          <a:noAutofit/>
        </a:bodyPr>
        <a:lstStyle/>
        <a:p>
          <a:pPr lvl="0" algn="r" defTabSz="800100">
            <a:lnSpc>
              <a:spcPct val="90000"/>
            </a:lnSpc>
            <a:spcBef>
              <a:spcPct val="0"/>
            </a:spcBef>
            <a:spcAft>
              <a:spcPct val="35000"/>
            </a:spcAft>
          </a:pPr>
          <a:r>
            <a:rPr lang="fa-IR" sz="1800" b="1" kern="1200" dirty="0" smtClean="0">
              <a:solidFill>
                <a:prstClr val="black"/>
              </a:solidFill>
              <a:cs typeface="Zar" panose="00000400000000000000" pitchFamily="2" charset="-78"/>
            </a:rPr>
            <a:t>ناهماهنگي مقررات </a:t>
          </a:r>
          <a:r>
            <a:rPr lang="fa-IR" sz="1800" b="1" kern="1200" dirty="0" smtClean="0">
              <a:solidFill>
                <a:prstClr val="black"/>
              </a:solidFill>
              <a:cs typeface="Zar" panose="00000400000000000000" pitchFamily="2" charset="-78"/>
            </a:rPr>
            <a:t>اقتصادي بخش حمل‌ونقل با  حمل‌ونقل عمومي و </a:t>
          </a:r>
          <a:r>
            <a:rPr lang="fa-IR" sz="1800" b="1" kern="1200" dirty="0" smtClean="0">
              <a:solidFill>
                <a:prstClr val="black"/>
              </a:solidFill>
              <a:cs typeface="Zar" panose="00000400000000000000" pitchFamily="2" charset="-78"/>
            </a:rPr>
            <a:t>ریلی</a:t>
          </a:r>
          <a:endParaRPr lang="en-US" sz="1800" b="1" kern="1200" dirty="0" smtClean="0">
            <a:solidFill>
              <a:prstClr val="black"/>
            </a:solidFill>
            <a:cs typeface="Zar" panose="00000400000000000000" pitchFamily="2" charset="-78"/>
          </a:endParaRPr>
        </a:p>
      </dsp:txBody>
      <dsp:txXfrm>
        <a:off x="56835" y="1535887"/>
        <a:ext cx="7217004" cy="438848"/>
      </dsp:txXfrm>
    </dsp:sp>
    <dsp:sp modelId="{4661832D-7790-4943-AACA-C5A880466A65}">
      <dsp:nvSpPr>
        <dsp:cNvPr id="0" name=""/>
        <dsp:cNvSpPr/>
      </dsp:nvSpPr>
      <dsp:spPr>
        <a:xfrm>
          <a:off x="6999559" y="1481031"/>
          <a:ext cx="548560" cy="548560"/>
        </a:xfrm>
        <a:prstGeom prst="ellipse">
          <a:avLst/>
        </a:prstGeom>
        <a:solidFill>
          <a:schemeClr val="bg1">
            <a:lumMod val="6500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B94C766-59F9-4888-A9EA-DBC003D9F554}">
      <dsp:nvSpPr>
        <dsp:cNvPr id="0" name=""/>
        <dsp:cNvSpPr/>
      </dsp:nvSpPr>
      <dsp:spPr>
        <a:xfrm>
          <a:off x="56835" y="2193660"/>
          <a:ext cx="7217004" cy="438848"/>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348336" bIns="45720" numCol="1" spcCol="1270" anchor="ctr" anchorCtr="0">
          <a:noAutofit/>
        </a:bodyPr>
        <a:lstStyle/>
        <a:p>
          <a:pPr lvl="0" algn="r" defTabSz="800100">
            <a:lnSpc>
              <a:spcPct val="90000"/>
            </a:lnSpc>
            <a:spcBef>
              <a:spcPct val="0"/>
            </a:spcBef>
            <a:spcAft>
              <a:spcPct val="35000"/>
            </a:spcAft>
          </a:pPr>
          <a:r>
            <a:rPr lang="fa-IR" altLang="en-US" sz="1800" b="1" u="none" kern="1200" dirty="0" smtClean="0">
              <a:cs typeface="Zar" panose="00000400000000000000" pitchFamily="2" charset="-78"/>
            </a:rPr>
            <a:t>برخي چالش‌هاي مؤثر بر بهره‌وري در دوره احداث طرح‌هاي توسعه راه‌آهن</a:t>
          </a:r>
          <a:endParaRPr lang="en-US" sz="1800" b="1" u="none" kern="1200" dirty="0">
            <a:cs typeface="Zar" panose="00000400000000000000" pitchFamily="2" charset="-78"/>
          </a:endParaRPr>
        </a:p>
      </dsp:txBody>
      <dsp:txXfrm>
        <a:off x="56835" y="2193660"/>
        <a:ext cx="7217004" cy="438848"/>
      </dsp:txXfrm>
    </dsp:sp>
    <dsp:sp modelId="{480E6B9B-20E5-49DE-ADDF-E8863174B40E}">
      <dsp:nvSpPr>
        <dsp:cNvPr id="0" name=""/>
        <dsp:cNvSpPr/>
      </dsp:nvSpPr>
      <dsp:spPr>
        <a:xfrm>
          <a:off x="6999559" y="2138803"/>
          <a:ext cx="548560" cy="548560"/>
        </a:xfrm>
        <a:prstGeom prst="ellipse">
          <a:avLst/>
        </a:prstGeom>
        <a:solidFill>
          <a:schemeClr val="bg1">
            <a:lumMod val="7500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5EA4C39-678F-4187-82B4-3895E7F7C959}">
      <dsp:nvSpPr>
        <dsp:cNvPr id="0" name=""/>
        <dsp:cNvSpPr/>
      </dsp:nvSpPr>
      <dsp:spPr>
        <a:xfrm>
          <a:off x="56835" y="2851849"/>
          <a:ext cx="7382073" cy="438848"/>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348336" bIns="45720" numCol="1" spcCol="1270" anchor="ctr" anchorCtr="0">
          <a:noAutofit/>
        </a:bodyPr>
        <a:lstStyle/>
        <a:p>
          <a:pPr lvl="0" algn="r" defTabSz="800100">
            <a:lnSpc>
              <a:spcPct val="90000"/>
            </a:lnSpc>
            <a:spcBef>
              <a:spcPct val="0"/>
            </a:spcBef>
            <a:spcAft>
              <a:spcPct val="35000"/>
            </a:spcAft>
          </a:pPr>
          <a:r>
            <a:rPr lang="fa-IR" sz="1800" b="1" kern="1200" dirty="0" smtClean="0">
              <a:cs typeface="Zar" panose="00000400000000000000" pitchFamily="2" charset="-78"/>
            </a:rPr>
            <a:t>راه‌حل‌ها براي اصلاح نظام اقتصادي بخش حمل‌ونقل و تقويت حمل‌ونقل ريلي</a:t>
          </a:r>
        </a:p>
      </dsp:txBody>
      <dsp:txXfrm>
        <a:off x="56835" y="2851849"/>
        <a:ext cx="7382073" cy="438848"/>
      </dsp:txXfrm>
    </dsp:sp>
    <dsp:sp modelId="{DCC7BCA1-10A7-45E1-8665-338E0D2F02B3}">
      <dsp:nvSpPr>
        <dsp:cNvPr id="0" name=""/>
        <dsp:cNvSpPr/>
      </dsp:nvSpPr>
      <dsp:spPr>
        <a:xfrm>
          <a:off x="7164628" y="2796993"/>
          <a:ext cx="548560" cy="548560"/>
        </a:xfrm>
        <a:prstGeom prst="ellipse">
          <a:avLst/>
        </a:prstGeom>
        <a:solidFill>
          <a:schemeClr val="bg1">
            <a:lumMod val="8500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4DDD427-ED4F-4003-BB94-B72AAE8B3CDE}">
      <dsp:nvSpPr>
        <dsp:cNvPr id="0" name=""/>
        <dsp:cNvSpPr/>
      </dsp:nvSpPr>
      <dsp:spPr>
        <a:xfrm>
          <a:off x="56835" y="3510039"/>
          <a:ext cx="7743056" cy="438848"/>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348336" bIns="45720" numCol="1" spcCol="1270" anchor="ctr" anchorCtr="0">
          <a:noAutofit/>
        </a:bodyPr>
        <a:lstStyle/>
        <a:p>
          <a:pPr lvl="0" algn="r" defTabSz="800100">
            <a:lnSpc>
              <a:spcPct val="90000"/>
            </a:lnSpc>
            <a:spcBef>
              <a:spcPct val="0"/>
            </a:spcBef>
            <a:spcAft>
              <a:spcPct val="35000"/>
            </a:spcAft>
          </a:pPr>
          <a:r>
            <a:rPr lang="fa-IR" sz="1800" b="1" kern="1200" dirty="0" smtClean="0">
              <a:cs typeface="Zar" panose="00000400000000000000" pitchFamily="2" charset="-78"/>
            </a:rPr>
            <a:t>نحوه ارتقاي بهره‌وري در ساخت و بهره‌برداري طرح‌هاي توسعه راه‌آهن</a:t>
          </a:r>
          <a:r>
            <a:rPr lang="fa-IR" sz="1800" b="1" u="none" kern="1200" dirty="0" smtClean="0">
              <a:cs typeface="Zar" panose="00000400000000000000" pitchFamily="2" charset="-78"/>
            </a:rPr>
            <a:t> </a:t>
          </a:r>
          <a:endParaRPr lang="en-US" sz="1800" b="1" u="none" kern="1200" dirty="0">
            <a:cs typeface="Zar" panose="00000400000000000000" pitchFamily="2" charset="-78"/>
          </a:endParaRPr>
        </a:p>
      </dsp:txBody>
      <dsp:txXfrm>
        <a:off x="56835" y="3510039"/>
        <a:ext cx="7743056" cy="438848"/>
      </dsp:txXfrm>
    </dsp:sp>
    <dsp:sp modelId="{65760B40-5E2D-48EB-BCF6-529CE57A9175}">
      <dsp:nvSpPr>
        <dsp:cNvPr id="0" name=""/>
        <dsp:cNvSpPr/>
      </dsp:nvSpPr>
      <dsp:spPr>
        <a:xfrm>
          <a:off x="7525611" y="3455183"/>
          <a:ext cx="548560" cy="548560"/>
        </a:xfrm>
        <a:prstGeom prst="ellipse">
          <a:avLst/>
        </a:prstGeom>
        <a:solidFill>
          <a:schemeClr val="lt1">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DE9DE5-551F-451D-89FA-EE5C90520FDB}">
      <dsp:nvSpPr>
        <dsp:cNvPr id="0" name=""/>
        <dsp:cNvSpPr/>
      </dsp:nvSpPr>
      <dsp:spPr>
        <a:xfrm>
          <a:off x="0" y="395908"/>
          <a:ext cx="6552728" cy="352800"/>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DD48BDE9-2ED3-4380-AC14-9373235C18D7}">
      <dsp:nvSpPr>
        <dsp:cNvPr id="0" name=""/>
        <dsp:cNvSpPr/>
      </dsp:nvSpPr>
      <dsp:spPr>
        <a:xfrm>
          <a:off x="327636" y="165690"/>
          <a:ext cx="5903673" cy="436857"/>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3374" tIns="0" rIns="173374" bIns="0" numCol="1" spcCol="1270" anchor="ctr" anchorCtr="0">
          <a:noAutofit/>
        </a:bodyPr>
        <a:lstStyle/>
        <a:p>
          <a:pPr lvl="0" algn="r" defTabSz="889000" rtl="0">
            <a:lnSpc>
              <a:spcPct val="90000"/>
            </a:lnSpc>
            <a:spcBef>
              <a:spcPct val="0"/>
            </a:spcBef>
            <a:spcAft>
              <a:spcPct val="35000"/>
            </a:spcAft>
          </a:pPr>
          <a:r>
            <a:rPr lang="fa-IR" sz="2000" b="1" kern="1200" dirty="0" smtClean="0">
              <a:effectLst/>
              <a:cs typeface="B Nazanin" panose="00000400000000000000" pitchFamily="2" charset="-78"/>
            </a:rPr>
            <a:t>طولاني شدن دوره احداث</a:t>
          </a:r>
          <a:endParaRPr lang="fa-IR" sz="2000" b="1" kern="1200" dirty="0">
            <a:effectLst/>
            <a:cs typeface="B Nazanin" panose="00000400000000000000" pitchFamily="2" charset="-78"/>
          </a:endParaRPr>
        </a:p>
      </dsp:txBody>
      <dsp:txXfrm>
        <a:off x="348962" y="187016"/>
        <a:ext cx="5861021" cy="394205"/>
      </dsp:txXfrm>
    </dsp:sp>
    <dsp:sp modelId="{EBF0C2B0-8DD5-4CC2-928F-873E2AD8A865}">
      <dsp:nvSpPr>
        <dsp:cNvPr id="0" name=""/>
        <dsp:cNvSpPr/>
      </dsp:nvSpPr>
      <dsp:spPr>
        <a:xfrm>
          <a:off x="0" y="1054525"/>
          <a:ext cx="6552728" cy="352800"/>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02127592-D8E2-42C2-9880-E994C89154D9}">
      <dsp:nvSpPr>
        <dsp:cNvPr id="0" name=""/>
        <dsp:cNvSpPr/>
      </dsp:nvSpPr>
      <dsp:spPr>
        <a:xfrm>
          <a:off x="327636" y="824308"/>
          <a:ext cx="5862758" cy="436857"/>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3374" tIns="0" rIns="173374" bIns="0" numCol="1" spcCol="1270" anchor="ctr" anchorCtr="0">
          <a:noAutofit/>
        </a:bodyPr>
        <a:lstStyle/>
        <a:p>
          <a:pPr lvl="0" algn="r" defTabSz="889000" rtl="0">
            <a:lnSpc>
              <a:spcPct val="90000"/>
            </a:lnSpc>
            <a:spcBef>
              <a:spcPct val="0"/>
            </a:spcBef>
            <a:spcAft>
              <a:spcPct val="35000"/>
            </a:spcAft>
          </a:pPr>
          <a:r>
            <a:rPr lang="fa-IR" sz="2000" b="1" kern="1200" dirty="0" smtClean="0">
              <a:cs typeface="B Nazanin" pitchFamily="2" charset="-78"/>
            </a:rPr>
            <a:t>ركود سرمايه‌هاي هنگفت و كاهش بهره‌وري طرح هاي نيمه تمام </a:t>
          </a:r>
          <a:endParaRPr lang="fa-IR" sz="2000" b="1" kern="1200" dirty="0">
            <a:cs typeface="B Nazanin" pitchFamily="2" charset="-78"/>
          </a:endParaRPr>
        </a:p>
      </dsp:txBody>
      <dsp:txXfrm>
        <a:off x="348962" y="845634"/>
        <a:ext cx="5820106" cy="394205"/>
      </dsp:txXfrm>
    </dsp:sp>
    <dsp:sp modelId="{049DC432-F1BA-498F-B56B-C4E6B55E66AA}">
      <dsp:nvSpPr>
        <dsp:cNvPr id="0" name=""/>
        <dsp:cNvSpPr/>
      </dsp:nvSpPr>
      <dsp:spPr>
        <a:xfrm>
          <a:off x="0" y="1713143"/>
          <a:ext cx="6552728" cy="352800"/>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C88D41E3-BFF7-4CB8-870D-678840C9BD9D}">
      <dsp:nvSpPr>
        <dsp:cNvPr id="0" name=""/>
        <dsp:cNvSpPr/>
      </dsp:nvSpPr>
      <dsp:spPr>
        <a:xfrm>
          <a:off x="327636" y="1482925"/>
          <a:ext cx="5862758" cy="436857"/>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3374" tIns="0" rIns="173374" bIns="0" numCol="1" spcCol="1270" anchor="ctr" anchorCtr="0">
          <a:noAutofit/>
        </a:bodyPr>
        <a:lstStyle/>
        <a:p>
          <a:pPr lvl="0" algn="r" defTabSz="889000" rtl="0">
            <a:lnSpc>
              <a:spcPct val="90000"/>
            </a:lnSpc>
            <a:spcBef>
              <a:spcPct val="0"/>
            </a:spcBef>
            <a:spcAft>
              <a:spcPct val="35000"/>
            </a:spcAft>
          </a:pPr>
          <a:r>
            <a:rPr lang="fa-IR" sz="2000" b="1" kern="1200" dirty="0" smtClean="0">
              <a:cs typeface="B Nazanin" pitchFamily="2" charset="-78"/>
            </a:rPr>
            <a:t>بروز ناهماهنگي با ديگر برنامه‌هاي ملي و منطقه‌اي </a:t>
          </a:r>
          <a:endParaRPr lang="fa-IR" sz="2000" b="1" kern="1200" dirty="0">
            <a:cs typeface="B Nazanin" pitchFamily="2" charset="-78"/>
          </a:endParaRPr>
        </a:p>
      </dsp:txBody>
      <dsp:txXfrm>
        <a:off x="348962" y="1504251"/>
        <a:ext cx="5820106" cy="394205"/>
      </dsp:txXfrm>
    </dsp:sp>
    <dsp:sp modelId="{18954D90-C92A-4D71-BE03-358A377F9957}">
      <dsp:nvSpPr>
        <dsp:cNvPr id="0" name=""/>
        <dsp:cNvSpPr/>
      </dsp:nvSpPr>
      <dsp:spPr>
        <a:xfrm>
          <a:off x="0" y="2371760"/>
          <a:ext cx="6552728" cy="352800"/>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E6EB6C72-5B80-48EE-A5AA-6E95403D5B48}">
      <dsp:nvSpPr>
        <dsp:cNvPr id="0" name=""/>
        <dsp:cNvSpPr/>
      </dsp:nvSpPr>
      <dsp:spPr>
        <a:xfrm>
          <a:off x="327636" y="2141543"/>
          <a:ext cx="5862758" cy="436857"/>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3374" tIns="0" rIns="173374" bIns="0" numCol="1" spcCol="1270" anchor="ctr" anchorCtr="0">
          <a:noAutofit/>
        </a:bodyPr>
        <a:lstStyle/>
        <a:p>
          <a:pPr lvl="0" algn="r" defTabSz="889000" rtl="0">
            <a:lnSpc>
              <a:spcPct val="90000"/>
            </a:lnSpc>
            <a:spcBef>
              <a:spcPct val="0"/>
            </a:spcBef>
            <a:spcAft>
              <a:spcPct val="35000"/>
            </a:spcAft>
          </a:pPr>
          <a:r>
            <a:rPr lang="fa-IR" sz="2000" b="1" kern="1200" dirty="0" smtClean="0">
              <a:cs typeface="B Nazanin" panose="00000400000000000000" pitchFamily="2" charset="-78"/>
            </a:rPr>
            <a:t>افزايش هزينه های پروژه </a:t>
          </a:r>
          <a:r>
            <a:rPr lang="fa-IR" sz="1800" b="1" kern="1200" dirty="0" smtClean="0">
              <a:cs typeface="B Nazanin" panose="00000400000000000000" pitchFamily="2" charset="-78"/>
            </a:rPr>
            <a:t> </a:t>
          </a:r>
          <a:r>
            <a:rPr lang="fa-IR" sz="2000" b="1" kern="1200" dirty="0" smtClean="0">
              <a:cs typeface="B Nazanin" panose="00000400000000000000" pitchFamily="2" charset="-78"/>
            </a:rPr>
            <a:t>و استهلاك پيش از بهره برداري</a:t>
          </a:r>
        </a:p>
      </dsp:txBody>
      <dsp:txXfrm>
        <a:off x="348962" y="2162869"/>
        <a:ext cx="5820106" cy="394205"/>
      </dsp:txXfrm>
    </dsp:sp>
    <dsp:sp modelId="{50978B7E-95E7-4246-8F0A-1E79412B1679}">
      <dsp:nvSpPr>
        <dsp:cNvPr id="0" name=""/>
        <dsp:cNvSpPr/>
      </dsp:nvSpPr>
      <dsp:spPr>
        <a:xfrm>
          <a:off x="0" y="3030378"/>
          <a:ext cx="6552728" cy="352800"/>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E21D9495-B684-45C9-9319-05FCB7B9AC45}">
      <dsp:nvSpPr>
        <dsp:cNvPr id="0" name=""/>
        <dsp:cNvSpPr/>
      </dsp:nvSpPr>
      <dsp:spPr>
        <a:xfrm>
          <a:off x="327636" y="2800160"/>
          <a:ext cx="5862758" cy="436857"/>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3374" tIns="0" rIns="173374" bIns="0" numCol="1" spcCol="1270" anchor="ctr" anchorCtr="0">
          <a:noAutofit/>
        </a:bodyPr>
        <a:lstStyle/>
        <a:p>
          <a:pPr lvl="0" algn="r" defTabSz="889000" rtl="0">
            <a:lnSpc>
              <a:spcPct val="90000"/>
            </a:lnSpc>
            <a:spcBef>
              <a:spcPct val="0"/>
            </a:spcBef>
            <a:spcAft>
              <a:spcPct val="35000"/>
            </a:spcAft>
          </a:pPr>
          <a:r>
            <a:rPr lang="fa-IR" sz="2000" b="1" kern="1200" dirty="0" smtClean="0">
              <a:cs typeface="B Nazanin" pitchFamily="2" charset="-78"/>
            </a:rPr>
            <a:t>انباشت مطالبات و بروز مشكلات براي پيمانكاران و مشاوران</a:t>
          </a:r>
        </a:p>
      </dsp:txBody>
      <dsp:txXfrm>
        <a:off x="348962" y="2821486"/>
        <a:ext cx="5820106" cy="394205"/>
      </dsp:txXfrm>
    </dsp:sp>
    <dsp:sp modelId="{AE319756-C556-4D40-9EE0-31ABBE50CA4B}">
      <dsp:nvSpPr>
        <dsp:cNvPr id="0" name=""/>
        <dsp:cNvSpPr/>
      </dsp:nvSpPr>
      <dsp:spPr>
        <a:xfrm>
          <a:off x="0" y="3688996"/>
          <a:ext cx="6552728" cy="352800"/>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85BC2E73-9D03-4A5A-82B7-1E14F92A95A7}">
      <dsp:nvSpPr>
        <dsp:cNvPr id="0" name=""/>
        <dsp:cNvSpPr/>
      </dsp:nvSpPr>
      <dsp:spPr>
        <a:xfrm>
          <a:off x="327636" y="3458778"/>
          <a:ext cx="5862758" cy="436857"/>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3374" tIns="0" rIns="173374" bIns="0" numCol="1" spcCol="1270" anchor="ctr" anchorCtr="0">
          <a:noAutofit/>
        </a:bodyPr>
        <a:lstStyle/>
        <a:p>
          <a:pPr lvl="0" algn="r" defTabSz="889000" rtl="0">
            <a:lnSpc>
              <a:spcPct val="90000"/>
            </a:lnSpc>
            <a:spcBef>
              <a:spcPct val="0"/>
            </a:spcBef>
            <a:spcAft>
              <a:spcPct val="35000"/>
            </a:spcAft>
          </a:pPr>
          <a:r>
            <a:rPr lang="fa-IR" sz="2000" b="1" kern="1200" dirty="0" smtClean="0">
              <a:cs typeface="B Nazanin" panose="00000400000000000000" pitchFamily="2" charset="-78"/>
            </a:rPr>
            <a:t>افتتاح زودرس، ناقص ماندن طرح‌ها و كم توجهي به تكميل آنها</a:t>
          </a:r>
        </a:p>
      </dsp:txBody>
      <dsp:txXfrm>
        <a:off x="348962" y="3480104"/>
        <a:ext cx="5820106" cy="394205"/>
      </dsp:txXfrm>
    </dsp:sp>
    <dsp:sp modelId="{6B458AA5-24B2-47E3-A767-0BA719966F9E}">
      <dsp:nvSpPr>
        <dsp:cNvPr id="0" name=""/>
        <dsp:cNvSpPr/>
      </dsp:nvSpPr>
      <dsp:spPr>
        <a:xfrm>
          <a:off x="0" y="4347613"/>
          <a:ext cx="6552728" cy="352800"/>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1B287F08-9B0D-4E27-9D23-3010C5110823}">
      <dsp:nvSpPr>
        <dsp:cNvPr id="0" name=""/>
        <dsp:cNvSpPr/>
      </dsp:nvSpPr>
      <dsp:spPr>
        <a:xfrm>
          <a:off x="327636" y="4117396"/>
          <a:ext cx="5862758" cy="436857"/>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3374" tIns="0" rIns="173374" bIns="0" numCol="1" spcCol="1270" anchor="ctr" anchorCtr="0">
          <a:noAutofit/>
        </a:bodyPr>
        <a:lstStyle/>
        <a:p>
          <a:pPr lvl="0" algn="r" defTabSz="889000" rtl="0">
            <a:lnSpc>
              <a:spcPct val="90000"/>
            </a:lnSpc>
            <a:spcBef>
              <a:spcPct val="0"/>
            </a:spcBef>
            <a:spcAft>
              <a:spcPct val="35000"/>
            </a:spcAft>
          </a:pPr>
          <a:r>
            <a:rPr lang="fa-IR" sz="2000" b="1" kern="1200" dirty="0" smtClean="0">
              <a:cs typeface="B Nazanin" panose="00000400000000000000" pitchFamily="2" charset="-78"/>
            </a:rPr>
            <a:t>كاهش اعتماد مردم به توان داخلی و وعده‌هاي مسئولان</a:t>
          </a:r>
        </a:p>
      </dsp:txBody>
      <dsp:txXfrm>
        <a:off x="348962" y="4138722"/>
        <a:ext cx="5820106" cy="394205"/>
      </dsp:txXfrm>
    </dsp:sp>
    <dsp:sp modelId="{EDEE3BB9-01EB-4505-A81B-954270ADCC43}">
      <dsp:nvSpPr>
        <dsp:cNvPr id="0" name=""/>
        <dsp:cNvSpPr/>
      </dsp:nvSpPr>
      <dsp:spPr>
        <a:xfrm>
          <a:off x="0" y="5006231"/>
          <a:ext cx="6552728" cy="352800"/>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C7C2EDD7-7E02-4AE8-B6A3-D50740EBD8D4}">
      <dsp:nvSpPr>
        <dsp:cNvPr id="0" name=""/>
        <dsp:cNvSpPr/>
      </dsp:nvSpPr>
      <dsp:spPr>
        <a:xfrm>
          <a:off x="327636" y="4776013"/>
          <a:ext cx="5862758" cy="436857"/>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3374" tIns="0" rIns="173374" bIns="0" numCol="1" spcCol="1270" anchor="ctr" anchorCtr="0">
          <a:noAutofit/>
        </a:bodyPr>
        <a:lstStyle/>
        <a:p>
          <a:pPr lvl="0" algn="r" defTabSz="889000" rtl="0">
            <a:lnSpc>
              <a:spcPct val="90000"/>
            </a:lnSpc>
            <a:spcBef>
              <a:spcPct val="0"/>
            </a:spcBef>
            <a:spcAft>
              <a:spcPct val="35000"/>
            </a:spcAft>
          </a:pPr>
          <a:r>
            <a:rPr lang="fa-IR" sz="2000" b="1" kern="1200" dirty="0" smtClean="0">
              <a:cs typeface="B Nazanin" panose="00000400000000000000" pitchFamily="2" charset="-78"/>
            </a:rPr>
            <a:t>در حاشيه قرار گرفتن برخي پروژه‌هاي مهم و مطلوب </a:t>
          </a:r>
        </a:p>
      </dsp:txBody>
      <dsp:txXfrm>
        <a:off x="348962" y="4797339"/>
        <a:ext cx="5820106" cy="39420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0AF46F-3FC2-45D6-A3A6-5C467F7B83A8}">
      <dsp:nvSpPr>
        <dsp:cNvPr id="0" name=""/>
        <dsp:cNvSpPr/>
      </dsp:nvSpPr>
      <dsp:spPr>
        <a:xfrm>
          <a:off x="0" y="40363"/>
          <a:ext cx="8125391" cy="111016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fa-IR" altLang="en-US" sz="2800" kern="1200" dirty="0" smtClean="0">
              <a:solidFill>
                <a:schemeClr val="bg1"/>
              </a:solidFill>
              <a:latin typeface="Calibri" pitchFamily="34" charset="0"/>
              <a:cs typeface="B Titr" pitchFamily="2" charset="-78"/>
            </a:rPr>
            <a:t>سطوح تصميم براي </a:t>
          </a:r>
          <a:r>
            <a:rPr lang="fa-IR" sz="2800" kern="1200" dirty="0" smtClean="0">
              <a:solidFill>
                <a:schemeClr val="bg1"/>
              </a:solidFill>
              <a:latin typeface="Calibri" pitchFamily="34" charset="0"/>
              <a:cs typeface="B Titr" pitchFamily="2" charset="-78"/>
            </a:rPr>
            <a:t>راهكارهاي </a:t>
          </a:r>
          <a:r>
            <a:rPr lang="fa-IR" altLang="en-US" sz="2800" kern="1200" dirty="0" smtClean="0">
              <a:solidFill>
                <a:schemeClr val="bg1"/>
              </a:solidFill>
              <a:latin typeface="Calibri" pitchFamily="34" charset="0"/>
              <a:cs typeface="B Titr" pitchFamily="2" charset="-78"/>
            </a:rPr>
            <a:t>ارتقاي بهره‌وري </a:t>
          </a:r>
          <a:r>
            <a:rPr lang="fa-IR" sz="2800" kern="1200" dirty="0" smtClean="0">
              <a:solidFill>
                <a:schemeClr val="bg1"/>
              </a:solidFill>
              <a:latin typeface="Calibri" pitchFamily="34" charset="0"/>
              <a:cs typeface="B Titr" pitchFamily="2" charset="-78"/>
            </a:rPr>
            <a:t>: 	</a:t>
          </a:r>
          <a:endParaRPr lang="fa-IR" sz="2800" b="1" kern="1200" dirty="0">
            <a:solidFill>
              <a:schemeClr val="bg1"/>
            </a:solidFill>
            <a:cs typeface="Zar" panose="00000400000000000000" pitchFamily="2" charset="-78"/>
          </a:endParaRPr>
        </a:p>
      </dsp:txBody>
      <dsp:txXfrm>
        <a:off x="32516" y="72879"/>
        <a:ext cx="8060359" cy="1045134"/>
      </dsp:txXfrm>
    </dsp:sp>
    <dsp:sp modelId="{C3B23588-5E18-420E-87EE-432FE29764F6}">
      <dsp:nvSpPr>
        <dsp:cNvPr id="0" name=""/>
        <dsp:cNvSpPr/>
      </dsp:nvSpPr>
      <dsp:spPr>
        <a:xfrm>
          <a:off x="235712" y="1347654"/>
          <a:ext cx="3471866" cy="99298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1">
            <a:lnSpc>
              <a:spcPct val="90000"/>
            </a:lnSpc>
            <a:spcBef>
              <a:spcPct val="0"/>
            </a:spcBef>
            <a:spcAft>
              <a:spcPct val="35000"/>
            </a:spcAft>
          </a:pPr>
          <a:r>
            <a:rPr lang="fa-IR" altLang="en-US" sz="2100" b="1" kern="1200" dirty="0" smtClean="0">
              <a:solidFill>
                <a:schemeClr val="bg1"/>
              </a:solidFill>
              <a:cs typeface="Zar" panose="00000400000000000000" pitchFamily="2" charset="-78"/>
            </a:rPr>
            <a:t>داخل حوزه مديريت ريلي </a:t>
          </a:r>
          <a:endParaRPr lang="fa-IR" sz="2100" b="1" kern="1200" dirty="0">
            <a:solidFill>
              <a:schemeClr val="bg1"/>
            </a:solidFill>
            <a:cs typeface="Zar" panose="00000400000000000000" pitchFamily="2" charset="-78"/>
          </a:endParaRPr>
        </a:p>
      </dsp:txBody>
      <dsp:txXfrm>
        <a:off x="264796" y="1376738"/>
        <a:ext cx="3413698" cy="934819"/>
      </dsp:txXfrm>
    </dsp:sp>
    <dsp:sp modelId="{1E7B8AB8-7DD8-4C11-98C2-1AD4A330AD60}">
      <dsp:nvSpPr>
        <dsp:cNvPr id="0" name=""/>
        <dsp:cNvSpPr/>
      </dsp:nvSpPr>
      <dsp:spPr>
        <a:xfrm>
          <a:off x="9927" y="2443560"/>
          <a:ext cx="2283931" cy="144487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fa-IR" sz="2000" b="1" kern="1200" dirty="0" smtClean="0">
              <a:solidFill>
                <a:schemeClr val="bg1"/>
              </a:solidFill>
              <a:cs typeface="Zar" panose="00000400000000000000" pitchFamily="2" charset="-78"/>
            </a:rPr>
            <a:t>در يك استان/</a:t>
          </a:r>
        </a:p>
        <a:p>
          <a:pPr lvl="0" algn="ctr" defTabSz="889000" rtl="1">
            <a:lnSpc>
              <a:spcPct val="90000"/>
            </a:lnSpc>
            <a:spcBef>
              <a:spcPct val="0"/>
            </a:spcBef>
            <a:spcAft>
              <a:spcPct val="35000"/>
            </a:spcAft>
          </a:pPr>
          <a:r>
            <a:rPr lang="fa-IR" sz="2000" b="1" kern="1200" dirty="0" smtClean="0">
              <a:solidFill>
                <a:schemeClr val="bg1"/>
              </a:solidFill>
              <a:cs typeface="Zar" panose="00000400000000000000" pitchFamily="2" charset="-78"/>
            </a:rPr>
            <a:t>منطقه/ناحيه (4)</a:t>
          </a:r>
          <a:endParaRPr lang="fa-IR" sz="2000" b="1" kern="1200" dirty="0">
            <a:solidFill>
              <a:schemeClr val="bg1"/>
            </a:solidFill>
            <a:cs typeface="Zar" panose="00000400000000000000" pitchFamily="2" charset="-78"/>
          </a:endParaRPr>
        </a:p>
      </dsp:txBody>
      <dsp:txXfrm>
        <a:off x="52246" y="2485879"/>
        <a:ext cx="2199293" cy="1360233"/>
      </dsp:txXfrm>
    </dsp:sp>
    <dsp:sp modelId="{6CCD835C-79C6-410A-9962-4C36D5C60BCC}">
      <dsp:nvSpPr>
        <dsp:cNvPr id="0" name=""/>
        <dsp:cNvSpPr/>
      </dsp:nvSpPr>
      <dsp:spPr>
        <a:xfrm>
          <a:off x="2376404" y="2443560"/>
          <a:ext cx="1592170" cy="144487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fa-IR" sz="2000" b="1" kern="1200" dirty="0" smtClean="0">
              <a:solidFill>
                <a:schemeClr val="bg1"/>
              </a:solidFill>
              <a:cs typeface="Zar" panose="00000400000000000000" pitchFamily="2" charset="-78"/>
            </a:rPr>
            <a:t>در تمام مناطق (3)</a:t>
          </a:r>
          <a:endParaRPr lang="fa-IR" sz="2000" b="1" kern="1200" dirty="0">
            <a:solidFill>
              <a:schemeClr val="bg1"/>
            </a:solidFill>
            <a:cs typeface="Zar" panose="00000400000000000000" pitchFamily="2" charset="-78"/>
          </a:endParaRPr>
        </a:p>
      </dsp:txBody>
      <dsp:txXfrm>
        <a:off x="2418723" y="2485879"/>
        <a:ext cx="1507532" cy="1360233"/>
      </dsp:txXfrm>
    </dsp:sp>
    <dsp:sp modelId="{A8FE5DD5-F259-4F16-A471-1AFF6155313A}">
      <dsp:nvSpPr>
        <dsp:cNvPr id="0" name=""/>
        <dsp:cNvSpPr/>
      </dsp:nvSpPr>
      <dsp:spPr>
        <a:xfrm>
          <a:off x="4236896" y="1346108"/>
          <a:ext cx="3842943" cy="98663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1">
            <a:lnSpc>
              <a:spcPct val="90000"/>
            </a:lnSpc>
            <a:spcBef>
              <a:spcPct val="0"/>
            </a:spcBef>
            <a:spcAft>
              <a:spcPct val="35000"/>
            </a:spcAft>
          </a:pPr>
          <a:r>
            <a:rPr lang="fa-IR" altLang="en-US" sz="2100" b="1" kern="1200" dirty="0" smtClean="0">
              <a:solidFill>
                <a:schemeClr val="bg1"/>
              </a:solidFill>
              <a:cs typeface="Zar" panose="00000400000000000000" pitchFamily="2" charset="-78"/>
            </a:rPr>
            <a:t>خارج از حوزه مديريت و صنعت ريلي</a:t>
          </a:r>
          <a:endParaRPr lang="fa-IR" sz="2100" b="1" kern="1200" dirty="0">
            <a:solidFill>
              <a:schemeClr val="bg1"/>
            </a:solidFill>
            <a:cs typeface="Zar" panose="00000400000000000000" pitchFamily="2" charset="-78"/>
          </a:endParaRPr>
        </a:p>
      </dsp:txBody>
      <dsp:txXfrm>
        <a:off x="4265793" y="1375005"/>
        <a:ext cx="3785149" cy="928836"/>
      </dsp:txXfrm>
    </dsp:sp>
    <dsp:sp modelId="{7FD641C6-098C-4E41-B9B0-E7FEF421ABD9}">
      <dsp:nvSpPr>
        <dsp:cNvPr id="0" name=""/>
        <dsp:cNvSpPr/>
      </dsp:nvSpPr>
      <dsp:spPr>
        <a:xfrm>
          <a:off x="4229649" y="2443560"/>
          <a:ext cx="2106078" cy="144487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fa-IR" sz="2000" b="1" kern="1200" dirty="0" smtClean="0">
              <a:solidFill>
                <a:schemeClr val="bg1"/>
              </a:solidFill>
              <a:cs typeface="Zar" panose="00000400000000000000" pitchFamily="2" charset="-78"/>
            </a:rPr>
            <a:t>نيازمند مصوبه دولت و هماهنگي بين دستگاهي(2)</a:t>
          </a:r>
          <a:endParaRPr lang="fa-IR" sz="2000" b="1" kern="1200" dirty="0">
            <a:solidFill>
              <a:schemeClr val="bg1"/>
            </a:solidFill>
            <a:cs typeface="Zar" panose="00000400000000000000" pitchFamily="2" charset="-78"/>
          </a:endParaRPr>
        </a:p>
      </dsp:txBody>
      <dsp:txXfrm>
        <a:off x="4271968" y="2485879"/>
        <a:ext cx="2021440" cy="1360233"/>
      </dsp:txXfrm>
    </dsp:sp>
    <dsp:sp modelId="{D12BD5B9-9058-431E-8E13-163E81052739}">
      <dsp:nvSpPr>
        <dsp:cNvPr id="0" name=""/>
        <dsp:cNvSpPr/>
      </dsp:nvSpPr>
      <dsp:spPr>
        <a:xfrm>
          <a:off x="6409854" y="2443560"/>
          <a:ext cx="1721269" cy="144487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fa-IR" sz="2000" b="1" kern="1200" dirty="0" smtClean="0">
              <a:solidFill>
                <a:schemeClr val="bg1"/>
              </a:solidFill>
              <a:cs typeface="Zar" panose="00000400000000000000" pitchFamily="2" charset="-78"/>
            </a:rPr>
            <a:t>نيازمند قانون‌گذاري</a:t>
          </a:r>
        </a:p>
        <a:p>
          <a:pPr lvl="0" algn="ctr" defTabSz="889000" rtl="1">
            <a:lnSpc>
              <a:spcPct val="90000"/>
            </a:lnSpc>
            <a:spcBef>
              <a:spcPct val="0"/>
            </a:spcBef>
            <a:spcAft>
              <a:spcPct val="35000"/>
            </a:spcAft>
          </a:pPr>
          <a:r>
            <a:rPr lang="fa-IR" sz="2000" b="1" kern="1200" dirty="0" smtClean="0">
              <a:solidFill>
                <a:schemeClr val="bg1"/>
              </a:solidFill>
              <a:cs typeface="Zar" panose="00000400000000000000" pitchFamily="2" charset="-78"/>
            </a:rPr>
            <a:t>(1)</a:t>
          </a:r>
          <a:endParaRPr lang="fa-IR" sz="2000" b="1" kern="1200" dirty="0">
            <a:solidFill>
              <a:schemeClr val="bg1"/>
            </a:solidFill>
            <a:cs typeface="Zar" panose="00000400000000000000" pitchFamily="2" charset="-78"/>
          </a:endParaRPr>
        </a:p>
      </dsp:txBody>
      <dsp:txXfrm>
        <a:off x="6452173" y="2485879"/>
        <a:ext cx="1636631" cy="136023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C961B2-F0FF-497C-B402-126B7746B0EE}">
      <dsp:nvSpPr>
        <dsp:cNvPr id="0" name=""/>
        <dsp:cNvSpPr/>
      </dsp:nvSpPr>
      <dsp:spPr>
        <a:xfrm>
          <a:off x="0" y="274635"/>
          <a:ext cx="7776864" cy="428400"/>
        </a:xfrm>
        <a:prstGeom prst="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8ADBF3A-6D48-4F25-BE64-7D6E08633CE5}">
      <dsp:nvSpPr>
        <dsp:cNvPr id="0" name=""/>
        <dsp:cNvSpPr/>
      </dsp:nvSpPr>
      <dsp:spPr>
        <a:xfrm>
          <a:off x="111014" y="23715"/>
          <a:ext cx="7277006" cy="501840"/>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763" tIns="0" rIns="205763" bIns="0" numCol="1" spcCol="1270" anchor="ctr" anchorCtr="0">
          <a:noAutofit/>
        </a:bodyPr>
        <a:lstStyle/>
        <a:p>
          <a:pPr lvl="0" algn="r" defTabSz="889000">
            <a:lnSpc>
              <a:spcPct val="90000"/>
            </a:lnSpc>
            <a:spcBef>
              <a:spcPct val="0"/>
            </a:spcBef>
            <a:spcAft>
              <a:spcPct val="35000"/>
            </a:spcAft>
          </a:pPr>
          <a:r>
            <a:rPr lang="fa-IR" sz="2000" b="1" kern="1200" dirty="0" smtClean="0">
              <a:latin typeface="+mn-lt"/>
              <a:ea typeface="+mn-ea"/>
              <a:cs typeface="Zar" panose="00000400000000000000" pitchFamily="2" charset="-78"/>
            </a:rPr>
            <a:t>اصلاح نظام اقتصادي بخش حمل‌ونقل براي تقويت حمل‌ونقل ريلي</a:t>
          </a:r>
          <a:endParaRPr lang="en-US" sz="2000" b="1" kern="1200" dirty="0">
            <a:latin typeface="+mn-lt"/>
            <a:ea typeface="+mn-ea"/>
            <a:cs typeface="Zar" panose="00000400000000000000" pitchFamily="2" charset="-78"/>
          </a:endParaRPr>
        </a:p>
      </dsp:txBody>
      <dsp:txXfrm>
        <a:off x="135512" y="48213"/>
        <a:ext cx="7228010" cy="452844"/>
      </dsp:txXfrm>
    </dsp:sp>
    <dsp:sp modelId="{DF69B59C-96FA-4C02-AE24-16B62BBEB1B9}">
      <dsp:nvSpPr>
        <dsp:cNvPr id="0" name=""/>
        <dsp:cNvSpPr/>
      </dsp:nvSpPr>
      <dsp:spPr>
        <a:xfrm>
          <a:off x="0" y="1045755"/>
          <a:ext cx="7776864" cy="428400"/>
        </a:xfrm>
        <a:prstGeom prst="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EB3D35D-E510-4C96-AB24-DFD4D95690C1}">
      <dsp:nvSpPr>
        <dsp:cNvPr id="0" name=""/>
        <dsp:cNvSpPr/>
      </dsp:nvSpPr>
      <dsp:spPr>
        <a:xfrm>
          <a:off x="129088" y="794835"/>
          <a:ext cx="7258932" cy="501840"/>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763" tIns="0" rIns="205763" bIns="0" numCol="1" spcCol="1270" anchor="ctr" anchorCtr="0">
          <a:noAutofit/>
        </a:bodyPr>
        <a:lstStyle/>
        <a:p>
          <a:pPr lvl="0" algn="r" defTabSz="889000">
            <a:lnSpc>
              <a:spcPct val="90000"/>
            </a:lnSpc>
            <a:spcBef>
              <a:spcPct val="0"/>
            </a:spcBef>
            <a:spcAft>
              <a:spcPct val="35000"/>
            </a:spcAft>
          </a:pPr>
          <a:r>
            <a:rPr lang="fa-IR" sz="2000" b="1" kern="1200" dirty="0" smtClean="0">
              <a:latin typeface="+mn-lt"/>
              <a:ea typeface="+mn-ea"/>
              <a:cs typeface="Zar" panose="00000400000000000000" pitchFamily="2" charset="-78"/>
            </a:rPr>
            <a:t>راه‌حل‌هاي ارتقاي بهره‌وري در دوره احداث طرح‌هاي توسعه راه‌آهن</a:t>
          </a:r>
          <a:endParaRPr lang="en-US" sz="2000" b="1" kern="1200" dirty="0">
            <a:latin typeface="+mn-lt"/>
            <a:ea typeface="+mn-ea"/>
            <a:cs typeface="Zar" panose="00000400000000000000" pitchFamily="2" charset="-78"/>
          </a:endParaRPr>
        </a:p>
      </dsp:txBody>
      <dsp:txXfrm>
        <a:off x="153586" y="819333"/>
        <a:ext cx="7209936" cy="452844"/>
      </dsp:txXfrm>
    </dsp:sp>
    <dsp:sp modelId="{1426FE86-BB42-4CBB-A758-24BE63697B7E}">
      <dsp:nvSpPr>
        <dsp:cNvPr id="0" name=""/>
        <dsp:cNvSpPr/>
      </dsp:nvSpPr>
      <dsp:spPr>
        <a:xfrm>
          <a:off x="0" y="1816876"/>
          <a:ext cx="7776864" cy="428400"/>
        </a:xfrm>
        <a:prstGeom prst="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E68BF36-5436-4611-A493-9411718A8C4D}">
      <dsp:nvSpPr>
        <dsp:cNvPr id="0" name=""/>
        <dsp:cNvSpPr/>
      </dsp:nvSpPr>
      <dsp:spPr>
        <a:xfrm>
          <a:off x="136600" y="1565955"/>
          <a:ext cx="7251420" cy="501840"/>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763" tIns="0" rIns="205763" bIns="0" numCol="1" spcCol="1270" anchor="ctr" anchorCtr="0">
          <a:noAutofit/>
        </a:bodyPr>
        <a:lstStyle/>
        <a:p>
          <a:pPr lvl="0" algn="r" defTabSz="889000">
            <a:lnSpc>
              <a:spcPct val="90000"/>
            </a:lnSpc>
            <a:spcBef>
              <a:spcPct val="0"/>
            </a:spcBef>
            <a:spcAft>
              <a:spcPct val="35000"/>
            </a:spcAft>
          </a:pPr>
          <a:r>
            <a:rPr lang="fa-IR" sz="2000" b="1" kern="1200" dirty="0" smtClean="0">
              <a:latin typeface="+mn-lt"/>
              <a:ea typeface="+mn-ea"/>
              <a:cs typeface="Zar" panose="00000400000000000000" pitchFamily="2" charset="-78"/>
            </a:rPr>
            <a:t>راه‌حل‌هاي عمومي براي استفاده بهينه از ظرفيت زيربنايي موجود راه‌آهن</a:t>
          </a:r>
          <a:endParaRPr lang="en-US" sz="2000" b="1" kern="1200" dirty="0">
            <a:latin typeface="+mn-lt"/>
            <a:ea typeface="+mn-ea"/>
            <a:cs typeface="Zar" panose="00000400000000000000" pitchFamily="2" charset="-78"/>
          </a:endParaRPr>
        </a:p>
      </dsp:txBody>
      <dsp:txXfrm>
        <a:off x="161098" y="1590453"/>
        <a:ext cx="7202424" cy="452844"/>
      </dsp:txXfrm>
    </dsp:sp>
    <dsp:sp modelId="{F266EAC8-C317-479C-8388-ECB73DB9F609}">
      <dsp:nvSpPr>
        <dsp:cNvPr id="0" name=""/>
        <dsp:cNvSpPr/>
      </dsp:nvSpPr>
      <dsp:spPr>
        <a:xfrm>
          <a:off x="0" y="2587996"/>
          <a:ext cx="7776864" cy="428400"/>
        </a:xfrm>
        <a:prstGeom prst="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FE6CF2B-83B2-4083-B8A0-D00C26C906D3}">
      <dsp:nvSpPr>
        <dsp:cNvPr id="0" name=""/>
        <dsp:cNvSpPr/>
      </dsp:nvSpPr>
      <dsp:spPr>
        <a:xfrm>
          <a:off x="131918" y="2337076"/>
          <a:ext cx="7256101" cy="501840"/>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763" tIns="0" rIns="205763" bIns="0" numCol="1" spcCol="1270" anchor="ctr" anchorCtr="0">
          <a:noAutofit/>
        </a:bodyPr>
        <a:lstStyle/>
        <a:p>
          <a:pPr lvl="0" algn="r" defTabSz="889000">
            <a:lnSpc>
              <a:spcPct val="90000"/>
            </a:lnSpc>
            <a:spcBef>
              <a:spcPct val="0"/>
            </a:spcBef>
            <a:spcAft>
              <a:spcPct val="35000"/>
            </a:spcAft>
          </a:pPr>
          <a:r>
            <a:rPr lang="fa-IR" sz="2000" b="1" kern="1200" dirty="0" smtClean="0">
              <a:latin typeface="+mn-lt"/>
              <a:ea typeface="+mn-ea"/>
              <a:cs typeface="Zar" panose="00000400000000000000" pitchFamily="2" charset="-78"/>
            </a:rPr>
            <a:t>راه‌حل‌هاي خاص </a:t>
          </a:r>
          <a:r>
            <a:rPr lang="fa-IR" sz="2000" b="1" kern="1200" smtClean="0">
              <a:latin typeface="+mn-lt"/>
              <a:ea typeface="+mn-ea"/>
              <a:cs typeface="Zar" panose="00000400000000000000" pitchFamily="2" charset="-78"/>
            </a:rPr>
            <a:t>هر محور/منطقه/ناحيه</a:t>
          </a:r>
          <a:endParaRPr lang="en-US" sz="2000" b="1" kern="1200" dirty="0">
            <a:latin typeface="+mn-lt"/>
            <a:ea typeface="+mn-ea"/>
            <a:cs typeface="Zar" panose="00000400000000000000" pitchFamily="2" charset="-78"/>
          </a:endParaRPr>
        </a:p>
      </dsp:txBody>
      <dsp:txXfrm>
        <a:off x="156416" y="2361574"/>
        <a:ext cx="7207105" cy="452844"/>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architecture">
  <dgm:title val="Architecture Layout"/>
  <dgm:desc val="Use to show hierarchical relationships that build from the bottom up. This layout works well for showing architectural components or objects that build on other objects."/>
  <dgm:catLst>
    <dgm:cat type="hierarchy" pri="4500"/>
    <dgm:cat type="list" pri="24500"/>
    <dgm:cat type="relationship" pri="10500"/>
    <dgm:cat type="officeonline" pri="7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b"/>
        </dgm:alg>
      </dgm:if>
      <dgm:else name="Name3">
        <dgm:alg type="lin">
          <dgm:param type="linDir" val="fromR"/>
          <dgm:param type="nodeVertAlign" val="b"/>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B"/>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b"/>
              </dgm:alg>
            </dgm:if>
            <dgm:else name="Name10">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B"/>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b"/>
                    </dgm:alg>
                  </dgm:if>
                  <dgm:else name="Name17">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B"/>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b"/>
                          </dgm:alg>
                        </dgm:if>
                        <dgm:else name="Name24">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B"/>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b"/>
                                </dgm:alg>
                              </dgm:if>
                              <dgm:else name="Name30">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hi-IN"/>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FCA7285F-9C65-4953-A51C-2FC1CD6850D9}" type="datetimeFigureOut">
              <a:rPr lang="hi-IN"/>
              <a:pPr>
                <a:defRPr/>
              </a:pPr>
              <a:t>शनिवार, 16 ज्येष्ट 1948</a:t>
            </a:fld>
            <a:endParaRPr lang="hi-IN"/>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hi-IN"/>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E1E3A17F-6EEC-48F8-8719-38B4CAFB7160}" type="slidenum">
              <a:rPr lang="hi-IN"/>
              <a:pPr>
                <a:defRPr/>
              </a:pPr>
              <a:t>‹#›</a:t>
            </a:fld>
            <a:endParaRPr lang="hi-IN"/>
          </a:p>
        </p:txBody>
      </p:sp>
    </p:spTree>
    <p:extLst>
      <p:ext uri="{BB962C8B-B14F-4D97-AF65-F5344CB8AC3E}">
        <p14:creationId xmlns:p14="http://schemas.microsoft.com/office/powerpoint/2010/main" val="48485528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rtl="1" fontAlgn="auto">
              <a:spcBef>
                <a:spcPts val="0"/>
              </a:spcBef>
              <a:spcAft>
                <a:spcPts val="0"/>
              </a:spcAft>
              <a:defRPr sz="1200">
                <a:latin typeface="+mn-lt"/>
                <a:cs typeface="+mn-cs"/>
              </a:defRPr>
            </a:lvl1pPr>
          </a:lstStyle>
          <a:p>
            <a:pPr>
              <a:defRPr/>
            </a:pPr>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rtl="1" fontAlgn="auto">
              <a:spcBef>
                <a:spcPts val="0"/>
              </a:spcBef>
              <a:spcAft>
                <a:spcPts val="0"/>
              </a:spcAft>
              <a:defRPr sz="1200">
                <a:latin typeface="+mn-lt"/>
                <a:cs typeface="+mn-cs"/>
              </a:defRPr>
            </a:lvl1pPr>
          </a:lstStyle>
          <a:p>
            <a:pPr>
              <a:defRPr/>
            </a:pPr>
            <a:fld id="{16C8E6DE-A02F-4247-B284-ED3463B71BB3}" type="datetimeFigureOut">
              <a:rPr lang="fa-IR"/>
              <a:pPr>
                <a:defRPr/>
              </a:pPr>
              <a:t>12/21/1447</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pPr lvl="0"/>
            <a:endParaRPr lang="fa-IR"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rtl="1" fontAlgn="auto">
              <a:spcBef>
                <a:spcPts val="0"/>
              </a:spcBef>
              <a:spcAft>
                <a:spcPts val="0"/>
              </a:spcAft>
              <a:defRPr sz="1200">
                <a:latin typeface="+mn-lt"/>
                <a:cs typeface="+mn-cs"/>
              </a:defRPr>
            </a:lvl1pPr>
          </a:lstStyle>
          <a:p>
            <a:pPr>
              <a:defRPr/>
            </a:pPr>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rtl="1" fontAlgn="auto">
              <a:spcBef>
                <a:spcPts val="0"/>
              </a:spcBef>
              <a:spcAft>
                <a:spcPts val="0"/>
              </a:spcAft>
              <a:defRPr sz="1200">
                <a:latin typeface="+mn-lt"/>
                <a:cs typeface="+mn-cs"/>
              </a:defRPr>
            </a:lvl1pPr>
          </a:lstStyle>
          <a:p>
            <a:pPr>
              <a:defRPr/>
            </a:pPr>
            <a:fld id="{B527C3EF-9E20-42BB-A45A-B1180E816A2F}" type="slidenum">
              <a:rPr lang="fa-IR"/>
              <a:pPr>
                <a:defRPr/>
              </a:pPr>
              <a:t>‹#›</a:t>
            </a:fld>
            <a:endParaRPr lang="fa-IR"/>
          </a:p>
        </p:txBody>
      </p:sp>
    </p:spTree>
    <p:extLst>
      <p:ext uri="{BB962C8B-B14F-4D97-AF65-F5344CB8AC3E}">
        <p14:creationId xmlns:p14="http://schemas.microsoft.com/office/powerpoint/2010/main" val="3723511862"/>
      </p:ext>
    </p:extLst>
  </p:cSld>
  <p:clrMap bg1="lt1" tx1="dk1" bg2="lt2" tx2="dk2" accent1="accent1" accent2="accent2" accent3="accent3" accent4="accent4" accent5="accent5" accent6="accent6" hlink="hlink" folHlink="folHlink"/>
  <p:hf hdr="0" ftr="0" dt="0"/>
  <p:notesStyle>
    <a:lvl1pPr algn="r" rtl="1" eaLnBrk="0" fontAlgn="base" hangingPunct="0">
      <a:spcBef>
        <a:spcPct val="30000"/>
      </a:spcBef>
      <a:spcAft>
        <a:spcPct val="0"/>
      </a:spcAft>
      <a:defRPr sz="1200" kern="1200">
        <a:solidFill>
          <a:schemeClr val="tx1"/>
        </a:solidFill>
        <a:latin typeface="+mn-lt"/>
        <a:ea typeface="+mn-ea"/>
        <a:cs typeface="+mn-cs"/>
      </a:defRPr>
    </a:lvl1pPr>
    <a:lvl2pPr marL="457200" algn="r" rtl="1" eaLnBrk="0" fontAlgn="base" hangingPunct="0">
      <a:spcBef>
        <a:spcPct val="30000"/>
      </a:spcBef>
      <a:spcAft>
        <a:spcPct val="0"/>
      </a:spcAft>
      <a:defRPr sz="1200" kern="1200">
        <a:solidFill>
          <a:schemeClr val="tx1"/>
        </a:solidFill>
        <a:latin typeface="+mn-lt"/>
        <a:ea typeface="+mn-ea"/>
        <a:cs typeface="+mn-cs"/>
      </a:defRPr>
    </a:lvl2pPr>
    <a:lvl3pPr marL="914400" algn="r" rtl="1" eaLnBrk="0" fontAlgn="base" hangingPunct="0">
      <a:spcBef>
        <a:spcPct val="30000"/>
      </a:spcBef>
      <a:spcAft>
        <a:spcPct val="0"/>
      </a:spcAft>
      <a:defRPr sz="1200" kern="1200">
        <a:solidFill>
          <a:schemeClr val="tx1"/>
        </a:solidFill>
        <a:latin typeface="+mn-lt"/>
        <a:ea typeface="+mn-ea"/>
        <a:cs typeface="+mn-cs"/>
      </a:defRPr>
    </a:lvl3pPr>
    <a:lvl4pPr marL="1371600" algn="r" rtl="1" eaLnBrk="0" fontAlgn="base" hangingPunct="0">
      <a:spcBef>
        <a:spcPct val="30000"/>
      </a:spcBef>
      <a:spcAft>
        <a:spcPct val="0"/>
      </a:spcAft>
      <a:defRPr sz="1200" kern="1200">
        <a:solidFill>
          <a:schemeClr val="tx1"/>
        </a:solidFill>
        <a:latin typeface="+mn-lt"/>
        <a:ea typeface="+mn-ea"/>
        <a:cs typeface="+mn-cs"/>
      </a:defRPr>
    </a:lvl4pPr>
    <a:lvl5pPr marL="1828800" algn="r" rtl="1" eaLnBrk="0" fontAlgn="base" hangingPunct="0">
      <a:spcBef>
        <a:spcPct val="30000"/>
      </a:spcBef>
      <a:spcAft>
        <a:spcPct val="0"/>
      </a:spcAft>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527C3EF-9E20-42BB-A45A-B1180E816A2F}" type="slidenum">
              <a:rPr lang="fa-IR" smtClean="0">
                <a:solidFill>
                  <a:prstClr val="black"/>
                </a:solidFill>
              </a:rPr>
              <a:pPr>
                <a:defRPr/>
              </a:pPr>
              <a:t>1</a:t>
            </a:fld>
            <a:endParaRPr lang="fa-IR">
              <a:solidFill>
                <a:prstClr val="black"/>
              </a:solidFill>
            </a:endParaRPr>
          </a:p>
        </p:txBody>
      </p:sp>
    </p:spTree>
    <p:extLst>
      <p:ext uri="{BB962C8B-B14F-4D97-AF65-F5344CB8AC3E}">
        <p14:creationId xmlns:p14="http://schemas.microsoft.com/office/powerpoint/2010/main" val="8245831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0"/>
          </p:nvPr>
        </p:nvSpPr>
        <p:spPr/>
        <p:txBody>
          <a:bodyPr/>
          <a:lstStyle/>
          <a:p>
            <a:pPr>
              <a:defRPr/>
            </a:pPr>
            <a:fld id="{B527C3EF-9E20-42BB-A45A-B1180E816A2F}" type="slidenum">
              <a:rPr lang="fa-IR" smtClean="0"/>
              <a:pPr>
                <a:defRPr/>
              </a:pPr>
              <a:t>3</a:t>
            </a:fld>
            <a:endParaRPr lang="fa-IR"/>
          </a:p>
        </p:txBody>
      </p:sp>
    </p:spTree>
    <p:extLst>
      <p:ext uri="{BB962C8B-B14F-4D97-AF65-F5344CB8AC3E}">
        <p14:creationId xmlns:p14="http://schemas.microsoft.com/office/powerpoint/2010/main" val="11840827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0"/>
          </p:nvPr>
        </p:nvSpPr>
        <p:spPr/>
        <p:txBody>
          <a:bodyPr/>
          <a:lstStyle/>
          <a:p>
            <a:pPr>
              <a:defRPr/>
            </a:pPr>
            <a:fld id="{B527C3EF-9E20-42BB-A45A-B1180E816A2F}" type="slidenum">
              <a:rPr lang="fa-IR" smtClean="0"/>
              <a:pPr>
                <a:defRPr/>
              </a:pPr>
              <a:t>4</a:t>
            </a:fld>
            <a:endParaRPr lang="fa-IR"/>
          </a:p>
        </p:txBody>
      </p:sp>
    </p:spTree>
    <p:extLst>
      <p:ext uri="{BB962C8B-B14F-4D97-AF65-F5344CB8AC3E}">
        <p14:creationId xmlns:p14="http://schemas.microsoft.com/office/powerpoint/2010/main" val="10769635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5" name="Slide Number Placeholder 4"/>
          <p:cNvSpPr>
            <a:spLocks noGrp="1"/>
          </p:cNvSpPr>
          <p:nvPr>
            <p:ph type="sldNum" sz="quarter" idx="10"/>
          </p:nvPr>
        </p:nvSpPr>
        <p:spPr/>
        <p:txBody>
          <a:bodyPr/>
          <a:lstStyle/>
          <a:p>
            <a:pPr>
              <a:defRPr/>
            </a:pPr>
            <a:fld id="{B527C3EF-9E20-42BB-A45A-B1180E816A2F}" type="slidenum">
              <a:rPr lang="fa-IR" smtClean="0">
                <a:solidFill>
                  <a:prstClr val="black"/>
                </a:solidFill>
              </a:rPr>
              <a:pPr>
                <a:defRPr/>
              </a:pPr>
              <a:t>14</a:t>
            </a:fld>
            <a:endParaRPr lang="fa-IR">
              <a:solidFill>
                <a:prstClr val="black"/>
              </a:solidFill>
            </a:endParaRPr>
          </a:p>
        </p:txBody>
      </p:sp>
    </p:spTree>
    <p:extLst>
      <p:ext uri="{BB962C8B-B14F-4D97-AF65-F5344CB8AC3E}">
        <p14:creationId xmlns:p14="http://schemas.microsoft.com/office/powerpoint/2010/main" val="10633676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ed Rectangle 3"/>
          <p:cNvSpPr/>
          <p:nvPr userDrawn="1"/>
        </p:nvSpPr>
        <p:spPr>
          <a:xfrm>
            <a:off x="4932040" y="1268760"/>
            <a:ext cx="3743648" cy="14411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1">
              <a:defRPr/>
            </a:pPr>
            <a:endParaRPr lang="en-US"/>
          </a:p>
        </p:txBody>
      </p:sp>
      <p:sp>
        <p:nvSpPr>
          <p:cNvPr id="5" name="Rectangle 10"/>
          <p:cNvSpPr>
            <a:spLocks noChangeArrowheads="1"/>
          </p:cNvSpPr>
          <p:nvPr userDrawn="1"/>
        </p:nvSpPr>
        <p:spPr bwMode="auto">
          <a:xfrm>
            <a:off x="0" y="0"/>
            <a:ext cx="9144000" cy="0"/>
          </a:xfrm>
          <a:prstGeom prst="rect">
            <a:avLst/>
          </a:prstGeom>
          <a:noFill/>
          <a:ln>
            <a:noFill/>
          </a:ln>
          <a:effectLst/>
          <a:extLst/>
        </p:spPr>
        <p:txBody>
          <a:bodyPr wrap="none" anchor="ctr">
            <a:spAutoFit/>
          </a:bodyPr>
          <a:lstStyle/>
          <a:p>
            <a:pPr>
              <a:defRPr/>
            </a:pPr>
            <a:endParaRPr lang="fa-IR"/>
          </a:p>
        </p:txBody>
      </p:sp>
      <p:sp>
        <p:nvSpPr>
          <p:cNvPr id="2" name="Title 1"/>
          <p:cNvSpPr>
            <a:spLocks noGrp="1"/>
          </p:cNvSpPr>
          <p:nvPr>
            <p:ph type="ctrTitle"/>
          </p:nvPr>
        </p:nvSpPr>
        <p:spPr>
          <a:xfrm>
            <a:off x="642910" y="1643051"/>
            <a:ext cx="7772400" cy="1357321"/>
          </a:xfrm>
        </p:spPr>
        <p:txBody>
          <a:bodyPr/>
          <a:lstStyle>
            <a:lvl1pPr>
              <a:defRPr>
                <a:cs typeface="B Nazanin" pitchFamily="2" charset="-78"/>
              </a:defRPr>
            </a:lvl1pPr>
          </a:lstStyle>
          <a:p>
            <a:r>
              <a:rPr lang="en-US" dirty="0" smtClean="0"/>
              <a:t>Click to edit Master title style</a:t>
            </a:r>
            <a:endParaRPr lang="fa-IR" dirty="0"/>
          </a:p>
        </p:txBody>
      </p:sp>
      <p:sp>
        <p:nvSpPr>
          <p:cNvPr id="3" name="Subtitle 2"/>
          <p:cNvSpPr>
            <a:spLocks noGrp="1"/>
          </p:cNvSpPr>
          <p:nvPr>
            <p:ph type="subTitle" idx="1"/>
          </p:nvPr>
        </p:nvSpPr>
        <p:spPr>
          <a:xfrm>
            <a:off x="1371600" y="3429000"/>
            <a:ext cx="6400800" cy="1071570"/>
          </a:xfrm>
        </p:spPr>
        <p:txBody>
          <a:bodyPr anchor="b">
            <a:normAutofit/>
          </a:bodyPr>
          <a:lstStyle>
            <a:lvl1pPr marL="0" indent="0" algn="ctr">
              <a:buNone/>
              <a:defRPr sz="3000">
                <a:solidFill>
                  <a:schemeClr val="tx1">
                    <a:tint val="75000"/>
                  </a:schemeClr>
                </a:solidFill>
                <a:cs typeface="B Nazanin" pitchFamily="2" charset="-78"/>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fa-IR" dirty="0"/>
          </a:p>
        </p:txBody>
      </p:sp>
    </p:spTree>
  </p:cSld>
  <p:clrMapOvr>
    <a:masterClrMapping/>
  </p:clrMapOvr>
  <p:transition>
    <p:random/>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Rounded Rectangle 2"/>
          <p:cNvSpPr/>
          <p:nvPr userDrawn="1"/>
        </p:nvSpPr>
        <p:spPr>
          <a:xfrm>
            <a:off x="3779912" y="1268413"/>
            <a:ext cx="4895776" cy="144363"/>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1">
              <a:defRPr/>
            </a:pPr>
            <a:endParaRPr lang="en-US"/>
          </a:p>
        </p:txBody>
      </p:sp>
      <p:sp>
        <p:nvSpPr>
          <p:cNvPr id="4" name="Rectangle 10"/>
          <p:cNvSpPr>
            <a:spLocks noChangeArrowheads="1"/>
          </p:cNvSpPr>
          <p:nvPr userDrawn="1"/>
        </p:nvSpPr>
        <p:spPr bwMode="auto">
          <a:xfrm>
            <a:off x="0" y="0"/>
            <a:ext cx="9144000" cy="0"/>
          </a:xfrm>
          <a:prstGeom prst="rect">
            <a:avLst/>
          </a:prstGeom>
          <a:noFill/>
          <a:ln>
            <a:noFill/>
          </a:ln>
          <a:effectLst/>
          <a:extLst/>
        </p:spPr>
        <p:txBody>
          <a:bodyPr wrap="none" anchor="ctr">
            <a:spAutoFit/>
          </a:bodyPr>
          <a:lstStyle/>
          <a:p>
            <a:pPr>
              <a:defRPr/>
            </a:pPr>
            <a:endParaRPr lang="fa-IR"/>
          </a:p>
        </p:txBody>
      </p:sp>
      <p:sp>
        <p:nvSpPr>
          <p:cNvPr id="9" name="Subtitle 2"/>
          <p:cNvSpPr txBox="1">
            <a:spLocks/>
          </p:cNvSpPr>
          <p:nvPr userDrawn="1"/>
        </p:nvSpPr>
        <p:spPr bwMode="auto">
          <a:xfrm>
            <a:off x="3276600" y="620713"/>
            <a:ext cx="5399088" cy="561975"/>
          </a:xfrm>
          <a:prstGeom prst="rect">
            <a:avLst/>
          </a:prstGeom>
          <a:noFill/>
          <a:ln>
            <a:noFill/>
          </a:ln>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r" rtl="1" eaLnBrk="0" fontAlgn="base" hangingPunct="0">
              <a:spcBef>
                <a:spcPct val="0"/>
              </a:spcBef>
              <a:spcAft>
                <a:spcPct val="0"/>
              </a:spcAft>
              <a:defRPr>
                <a:solidFill>
                  <a:schemeClr val="tx1"/>
                </a:solidFill>
                <a:latin typeface="Arial" charset="0"/>
                <a:cs typeface="Arial" charset="0"/>
              </a:defRPr>
            </a:lvl6pPr>
            <a:lvl7pPr marL="2971800" indent="-228600" algn="r" rtl="1" eaLnBrk="0" fontAlgn="base" hangingPunct="0">
              <a:spcBef>
                <a:spcPct val="0"/>
              </a:spcBef>
              <a:spcAft>
                <a:spcPct val="0"/>
              </a:spcAft>
              <a:defRPr>
                <a:solidFill>
                  <a:schemeClr val="tx1"/>
                </a:solidFill>
                <a:latin typeface="Arial" charset="0"/>
                <a:cs typeface="Arial" charset="0"/>
              </a:defRPr>
            </a:lvl7pPr>
            <a:lvl8pPr marL="3429000" indent="-228600" algn="r" rtl="1" eaLnBrk="0" fontAlgn="base" hangingPunct="0">
              <a:spcBef>
                <a:spcPct val="0"/>
              </a:spcBef>
              <a:spcAft>
                <a:spcPct val="0"/>
              </a:spcAft>
              <a:defRPr>
                <a:solidFill>
                  <a:schemeClr val="tx1"/>
                </a:solidFill>
                <a:latin typeface="Arial" charset="0"/>
                <a:cs typeface="Arial" charset="0"/>
              </a:defRPr>
            </a:lvl8pPr>
            <a:lvl9pPr marL="3886200" indent="-228600" algn="r" rtl="1" eaLnBrk="0" fontAlgn="base" hangingPunct="0">
              <a:spcBef>
                <a:spcPct val="0"/>
              </a:spcBef>
              <a:spcAft>
                <a:spcPct val="0"/>
              </a:spcAft>
              <a:defRPr>
                <a:solidFill>
                  <a:schemeClr val="tx1"/>
                </a:solidFill>
                <a:latin typeface="Arial" charset="0"/>
                <a:cs typeface="Arial" charset="0"/>
              </a:defRPr>
            </a:lvl9pPr>
          </a:lstStyle>
          <a:p>
            <a:pPr algn="r" rtl="1">
              <a:defRPr/>
            </a:pPr>
            <a:endParaRPr lang="en-US" sz="3200" dirty="0" smtClean="0">
              <a:solidFill>
                <a:schemeClr val="accent5">
                  <a:lumMod val="75000"/>
                </a:schemeClr>
              </a:solidFill>
              <a:effectLst>
                <a:outerShdw blurRad="38100" dist="38100" dir="2700000" algn="tl">
                  <a:srgbClr val="000000">
                    <a:alpha val="43137"/>
                  </a:srgbClr>
                </a:outerShdw>
              </a:effectLst>
              <a:latin typeface="Tahoma" pitchFamily="34" charset="0"/>
              <a:cs typeface="B Titr" pitchFamily="2" charset="-78"/>
            </a:endParaRPr>
          </a:p>
        </p:txBody>
      </p:sp>
      <p:sp>
        <p:nvSpPr>
          <p:cNvPr id="6" name="Content Placeholder 2"/>
          <p:cNvSpPr>
            <a:spLocks noGrp="1"/>
          </p:cNvSpPr>
          <p:nvPr>
            <p:ph idx="4294967295"/>
          </p:nvPr>
        </p:nvSpPr>
        <p:spPr>
          <a:xfrm>
            <a:off x="251520" y="1772815"/>
            <a:ext cx="8640960" cy="4464497"/>
          </a:xfrm>
          <a:ln>
            <a:solidFill>
              <a:schemeClr val="bg1">
                <a:lumMod val="50000"/>
              </a:schemeClr>
            </a:solidFill>
          </a:ln>
        </p:spPr>
        <p:txBody>
          <a:bodyPr/>
          <a:lstStyle>
            <a:lvl1pPr marL="0" indent="0" algn="just">
              <a:buNone/>
              <a:defRPr>
                <a:cs typeface="B Nazanin" pitchFamily="2" charset="-78"/>
              </a:defRPr>
            </a:lvl1pPr>
          </a:lstStyle>
          <a:p>
            <a:endParaRPr lang="fa-IR" dirty="0" smtClean="0"/>
          </a:p>
        </p:txBody>
      </p:sp>
      <p:sp>
        <p:nvSpPr>
          <p:cNvPr id="10" name="Date Placeholder 3"/>
          <p:cNvSpPr>
            <a:spLocks noGrp="1"/>
          </p:cNvSpPr>
          <p:nvPr>
            <p:ph type="dt" sz="half" idx="10"/>
          </p:nvPr>
        </p:nvSpPr>
        <p:spPr>
          <a:xfrm>
            <a:off x="7315200" y="6356350"/>
            <a:ext cx="1614488" cy="365125"/>
          </a:xfrm>
          <a:prstGeom prst="roundRect">
            <a:avLst/>
          </a:prstGeom>
          <a:noFill/>
          <a:ln>
            <a:solidFill>
              <a:schemeClr val="bg1">
                <a:lumMod val="50000"/>
              </a:schemeClr>
            </a:solidFill>
          </a:ln>
          <a:effectLst/>
        </p:spPr>
        <p:style>
          <a:lnRef idx="1">
            <a:schemeClr val="dk1"/>
          </a:lnRef>
          <a:fillRef idx="2">
            <a:schemeClr val="dk1"/>
          </a:fillRef>
          <a:effectRef idx="1">
            <a:schemeClr val="dk1"/>
          </a:effectRef>
          <a:fontRef idx="none"/>
        </p:style>
        <p:txBody>
          <a:bodyPr/>
          <a:lstStyle>
            <a:lvl1pPr algn="ctr">
              <a:defRPr sz="1400">
                <a:solidFill>
                  <a:schemeClr val="tx1"/>
                </a:solidFill>
                <a:cs typeface="B Nazanin" pitchFamily="2" charset="-78"/>
              </a:defRPr>
            </a:lvl1pPr>
          </a:lstStyle>
          <a:p>
            <a:pPr>
              <a:defRPr/>
            </a:pPr>
            <a:endParaRPr lang="fa-IR"/>
          </a:p>
        </p:txBody>
      </p:sp>
      <p:sp>
        <p:nvSpPr>
          <p:cNvPr id="12" name="Slide Number Placeholder 5"/>
          <p:cNvSpPr>
            <a:spLocks noGrp="1"/>
          </p:cNvSpPr>
          <p:nvPr>
            <p:ph type="sldNum" sz="quarter" idx="12"/>
          </p:nvPr>
        </p:nvSpPr>
        <p:spPr>
          <a:xfrm>
            <a:off x="214313" y="6356350"/>
            <a:ext cx="1257300" cy="365125"/>
          </a:xfrm>
          <a:prstGeom prst="roundRect">
            <a:avLst/>
          </a:prstGeom>
          <a:noFill/>
          <a:ln>
            <a:solidFill>
              <a:schemeClr val="bg1">
                <a:lumMod val="50000"/>
              </a:schemeClr>
            </a:solidFill>
          </a:ln>
          <a:effectLst/>
        </p:spPr>
        <p:style>
          <a:lnRef idx="1">
            <a:schemeClr val="dk1"/>
          </a:lnRef>
          <a:fillRef idx="2">
            <a:schemeClr val="dk1"/>
          </a:fillRef>
          <a:effectRef idx="1">
            <a:schemeClr val="dk1"/>
          </a:effectRef>
          <a:fontRef idx="none"/>
        </p:style>
        <p:txBody>
          <a:bodyPr/>
          <a:lstStyle>
            <a:lvl1pPr algn="ctr" rtl="0">
              <a:defRPr sz="1400">
                <a:solidFill>
                  <a:schemeClr val="tx1"/>
                </a:solidFill>
                <a:latin typeface="Times New Roman" pitchFamily="18" charset="0"/>
                <a:cs typeface="Times New Roman" pitchFamily="18" charset="0"/>
              </a:defRPr>
            </a:lvl1pPr>
          </a:lstStyle>
          <a:p>
            <a:pPr>
              <a:defRPr/>
            </a:pPr>
            <a:endParaRPr lang="fa-IR" dirty="0">
              <a:cs typeface="B Nazanin" pitchFamily="2" charset="-78"/>
            </a:endParaRPr>
          </a:p>
        </p:txBody>
      </p:sp>
    </p:spTree>
  </p:cSld>
  <p:clrMapOvr>
    <a:masterClrMapping/>
  </p:clrMapOvr>
  <p:transition>
    <p:random/>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lvl1pPr>
              <a:defRPr>
                <a:cs typeface="B Nazanin" panose="00000400000000000000" pitchFamily="2" charset="-78"/>
              </a:defRPr>
            </a:lvl1pPr>
          </a:lstStyle>
          <a:p>
            <a:fld id="{A678F962-454A-41FF-BAF9-AAFBE583AB8A}" type="slidenum">
              <a:rPr lang="en-US" smtClean="0"/>
              <a:pPr/>
              <a:t>‹#›</a:t>
            </a:fld>
            <a:endParaRPr lang="en-US" dirty="0"/>
          </a:p>
        </p:txBody>
      </p:sp>
    </p:spTree>
    <p:extLst>
      <p:ext uri="{BB962C8B-B14F-4D97-AF65-F5344CB8AC3E}">
        <p14:creationId xmlns:p14="http://schemas.microsoft.com/office/powerpoint/2010/main" val="17424992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8" name="Title Placeholder 1"/>
          <p:cNvSpPr>
            <a:spLocks noGrp="1"/>
          </p:cNvSpPr>
          <p:nvPr>
            <p:ph type="title"/>
          </p:nvPr>
        </p:nvSpPr>
        <p:spPr bwMode="auto">
          <a:xfrm>
            <a:off x="323528" y="260648"/>
            <a:ext cx="54784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Text Placeholder 2"/>
          <p:cNvSpPr>
            <a:spLocks noGrp="1"/>
          </p:cNvSpPr>
          <p:nvPr>
            <p:ph type="body" idx="1"/>
          </p:nvPr>
        </p:nvSpPr>
        <p:spPr bwMode="auto">
          <a:xfrm>
            <a:off x="1169988" y="1700213"/>
            <a:ext cx="7516812" cy="4537075"/>
          </a:xfrm>
          <a:prstGeom prst="roundRect">
            <a:avLst>
              <a:gd name="adj" fmla="val 2074"/>
            </a:avLst>
          </a:prstGeom>
          <a:no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rtl="1" fontAlgn="auto">
              <a:spcBef>
                <a:spcPts val="0"/>
              </a:spcBef>
              <a:spcAft>
                <a:spcPts val="0"/>
              </a:spcAft>
              <a:defRPr sz="1200">
                <a:solidFill>
                  <a:schemeClr val="tx1">
                    <a:tint val="75000"/>
                  </a:schemeClr>
                </a:solidFill>
                <a:latin typeface="+mn-lt"/>
                <a:cs typeface="B Nazanin" panose="00000400000000000000" pitchFamily="2" charset="-78"/>
              </a:defRPr>
            </a:lvl1pPr>
          </a:lstStyle>
          <a:p>
            <a:pPr>
              <a:defRPr/>
            </a:pPr>
            <a:fld id="{4A590EB0-C555-4E02-8B1F-F6A1620F5260}" type="slidenum">
              <a:rPr lang="fa-IR" smtClean="0"/>
              <a:pPr>
                <a:defRPr/>
              </a:pPr>
              <a:t>‹#›</a:t>
            </a:fld>
            <a:endParaRPr lang="fa-IR" dirty="0"/>
          </a:p>
        </p:txBody>
      </p:sp>
      <p:sp>
        <p:nvSpPr>
          <p:cNvPr id="2" name="Rounded Rectangle 1"/>
          <p:cNvSpPr/>
          <p:nvPr userDrawn="1"/>
        </p:nvSpPr>
        <p:spPr>
          <a:xfrm>
            <a:off x="5004048" y="1268413"/>
            <a:ext cx="3671640" cy="144363"/>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1">
              <a:defRPr/>
            </a:pPr>
            <a:endParaRPr lang="en-US"/>
          </a:p>
        </p:txBody>
      </p:sp>
      <p:sp>
        <p:nvSpPr>
          <p:cNvPr id="1032" name="Rectangle 10"/>
          <p:cNvSpPr>
            <a:spLocks noChangeArrowheads="1"/>
          </p:cNvSpPr>
          <p:nvPr userDrawn="1"/>
        </p:nvSpPr>
        <p:spPr bwMode="auto">
          <a:xfrm>
            <a:off x="0" y="0"/>
            <a:ext cx="9144000" cy="0"/>
          </a:xfrm>
          <a:prstGeom prst="rect">
            <a:avLst/>
          </a:prstGeom>
          <a:noFill/>
          <a:ln>
            <a:noFill/>
          </a:ln>
          <a:effectLst/>
          <a:extLst/>
        </p:spPr>
        <p:txBody>
          <a:bodyPr wrap="none" anchor="ctr">
            <a:spAutoFit/>
          </a:bodyPr>
          <a:lstStyle/>
          <a:p>
            <a:pPr>
              <a:defRPr/>
            </a:pPr>
            <a:endParaRPr lang="fa-IR"/>
          </a:p>
        </p:txBody>
      </p:sp>
      <p:sp>
        <p:nvSpPr>
          <p:cNvPr id="9" name="Footer Placeholder 4"/>
          <p:cNvSpPr txBox="1">
            <a:spLocks/>
          </p:cNvSpPr>
          <p:nvPr userDrawn="1"/>
        </p:nvSpPr>
        <p:spPr>
          <a:xfrm>
            <a:off x="2411760" y="6365478"/>
            <a:ext cx="5643563" cy="365125"/>
          </a:xfrm>
          <a:prstGeom prst="roundRect">
            <a:avLst/>
          </a:prstGeom>
          <a:noFill/>
          <a:ln w="9525" cap="flat" cmpd="sng" algn="ctr">
            <a:solidFill>
              <a:schemeClr val="bg1">
                <a:lumMod val="50000"/>
              </a:schemeClr>
            </a:solidFill>
            <a:prstDash val="solid"/>
          </a:ln>
          <a:effectLst/>
        </p:spPr>
        <p:style>
          <a:lnRef idx="1">
            <a:schemeClr val="dk1"/>
          </a:lnRef>
          <a:fillRef idx="2">
            <a:schemeClr val="dk1"/>
          </a:fillRef>
          <a:effectRef idx="1">
            <a:schemeClr val="dk1"/>
          </a:effectRef>
          <a:fontRef idx="none"/>
        </p:style>
        <p:txBody>
          <a:bodyPr vert="horz" lIns="91440" tIns="45720" rIns="91440" bIns="45720" rtlCol="1" anchor="ctr"/>
          <a:lstStyle>
            <a:defPPr>
              <a:defRPr lang="fa-IR"/>
            </a:defPPr>
            <a:lvl1pPr algn="ctr" rtl="1" fontAlgn="auto">
              <a:spcBef>
                <a:spcPts val="0"/>
              </a:spcBef>
              <a:spcAft>
                <a:spcPts val="0"/>
              </a:spcAft>
              <a:defRPr lang="ar-SA" sz="1600" b="1" kern="1200">
                <a:solidFill>
                  <a:schemeClr val="tx1"/>
                </a:solidFill>
                <a:latin typeface="Arial" pitchFamily="34" charset="0"/>
                <a:ea typeface="+mn-ea"/>
                <a:cs typeface="B Nazanin" pitchFamily="2" charset="-78"/>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fa-IR" sz="1600" b="1" i="0" kern="1200" spc="0" baseline="0" dirty="0" smtClean="0">
                <a:solidFill>
                  <a:srgbClr val="FF0000"/>
                </a:solidFill>
                <a:effectLst/>
                <a:latin typeface="Arial" pitchFamily="34" charset="0"/>
                <a:ea typeface="+mn-ea"/>
                <a:cs typeface="Zar" panose="00000400000000000000" pitchFamily="2" charset="-78"/>
              </a:rPr>
              <a:t>افزايش بهره‌وري شبكه راه‌آهن كشور </a:t>
            </a:r>
          </a:p>
        </p:txBody>
      </p:sp>
    </p:spTree>
  </p:cSld>
  <p:clrMap bg1="lt1" tx1="dk1" bg2="lt2" tx2="dk2" accent1="accent1" accent2="accent2" accent3="accent3" accent4="accent4" accent5="accent5" accent6="accent6" hlink="hlink" folHlink="folHlink"/>
  <p:sldLayoutIdLst>
    <p:sldLayoutId id="2147484081" r:id="rId1"/>
    <p:sldLayoutId id="2147484082" r:id="rId2"/>
    <p:sldLayoutId id="2147484084" r:id="rId3"/>
  </p:sldLayoutIdLst>
  <p:transition>
    <p:random/>
  </p:transition>
  <p:timing>
    <p:tnLst>
      <p:par>
        <p:cTn id="1" dur="indefinite" restart="never" nodeType="tmRoot"/>
      </p:par>
    </p:tnLst>
  </p:timing>
  <p:hf hdr="0" ftr="0" dt="0"/>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3.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86525" y="3096054"/>
            <a:ext cx="6120680" cy="1983345"/>
          </a:xfrm>
          <a:prstGeom prst="roundRect">
            <a:avLst/>
          </a:prstGeom>
          <a:ln/>
          <a:extLst/>
        </p:spPr>
        <p:style>
          <a:lnRef idx="3">
            <a:schemeClr val="lt1"/>
          </a:lnRef>
          <a:fillRef idx="1">
            <a:schemeClr val="accent2"/>
          </a:fillRef>
          <a:effectRef idx="1">
            <a:schemeClr val="accent2"/>
          </a:effectRef>
          <a:fontRef idx="minor">
            <a:schemeClr val="lt1"/>
          </a:fontRef>
        </p:style>
        <p:txBody>
          <a:bodyPr rtlCol="1">
            <a:noAutofit/>
          </a:bodyPr>
          <a:lstStyle/>
          <a:p>
            <a:r>
              <a:rPr lang="fa-IR" sz="3000" spc="-150" dirty="0" smtClean="0">
                <a:solidFill>
                  <a:schemeClr val="bg1"/>
                </a:solidFill>
                <a:effectLst>
                  <a:outerShdw blurRad="38100" dist="38100" dir="2700000" algn="tl">
                    <a:srgbClr val="000000">
                      <a:alpha val="43137"/>
                    </a:srgbClr>
                  </a:outerShdw>
                </a:effectLst>
                <a:cs typeface="B Titr" pitchFamily="2" charset="-78"/>
              </a:rPr>
              <a:t>راهکارهایی برای ارتقای  بهره‌وري</a:t>
            </a:r>
            <a:br>
              <a:rPr lang="fa-IR" sz="3000" spc="-150" dirty="0" smtClean="0">
                <a:solidFill>
                  <a:schemeClr val="bg1"/>
                </a:solidFill>
                <a:effectLst>
                  <a:outerShdw blurRad="38100" dist="38100" dir="2700000" algn="tl">
                    <a:srgbClr val="000000">
                      <a:alpha val="43137"/>
                    </a:srgbClr>
                  </a:outerShdw>
                </a:effectLst>
                <a:cs typeface="B Titr" pitchFamily="2" charset="-78"/>
              </a:rPr>
            </a:br>
            <a:r>
              <a:rPr lang="fa-IR" sz="3000" spc="-150" dirty="0" smtClean="0">
                <a:solidFill>
                  <a:schemeClr val="bg1"/>
                </a:solidFill>
                <a:effectLst>
                  <a:outerShdw blurRad="38100" dist="38100" dir="2700000" algn="tl">
                    <a:srgbClr val="000000">
                      <a:alpha val="43137"/>
                    </a:srgbClr>
                  </a:outerShdw>
                </a:effectLst>
                <a:cs typeface="B Titr" pitchFamily="2" charset="-78"/>
              </a:rPr>
              <a:t>راه‌آهن برون شهری كشور</a:t>
            </a:r>
            <a:br>
              <a:rPr lang="fa-IR" sz="3000" spc="-150" dirty="0" smtClean="0">
                <a:solidFill>
                  <a:schemeClr val="bg1"/>
                </a:solidFill>
                <a:effectLst>
                  <a:outerShdw blurRad="38100" dist="38100" dir="2700000" algn="tl">
                    <a:srgbClr val="000000">
                      <a:alpha val="43137"/>
                    </a:srgbClr>
                  </a:outerShdw>
                </a:effectLst>
                <a:cs typeface="B Titr" pitchFamily="2" charset="-78"/>
              </a:rPr>
            </a:br>
            <a:r>
              <a:rPr lang="fa-IR" sz="3000" spc="-150" dirty="0" smtClean="0">
                <a:solidFill>
                  <a:schemeClr val="bg1"/>
                </a:solidFill>
                <a:effectLst>
                  <a:outerShdw blurRad="38100" dist="38100" dir="2700000" algn="tl">
                    <a:srgbClr val="000000">
                      <a:alpha val="43137"/>
                    </a:srgbClr>
                  </a:outerShdw>
                </a:effectLst>
                <a:cs typeface="B Titr" pitchFamily="2" charset="-78"/>
              </a:rPr>
              <a:t>با  تمرکز بر امور زیربنایی </a:t>
            </a:r>
            <a:endParaRPr lang="fa-IR" sz="3000" spc="-150" dirty="0">
              <a:solidFill>
                <a:schemeClr val="bg1"/>
              </a:solidFill>
              <a:effectLst>
                <a:outerShdw blurRad="38100" dist="38100" dir="2700000" algn="tl">
                  <a:srgbClr val="000000">
                    <a:alpha val="43137"/>
                  </a:srgbClr>
                </a:outerShdw>
              </a:effectLst>
              <a:cs typeface="B Titr" pitchFamily="2" charset="-78"/>
            </a:endParaRPr>
          </a:p>
        </p:txBody>
      </p:sp>
      <p:sp>
        <p:nvSpPr>
          <p:cNvPr id="3" name="Rectangle 2"/>
          <p:cNvSpPr/>
          <p:nvPr/>
        </p:nvSpPr>
        <p:spPr>
          <a:xfrm>
            <a:off x="2555775" y="5517232"/>
            <a:ext cx="3982179" cy="830997"/>
          </a:xfrm>
          <a:prstGeom prst="rect">
            <a:avLst/>
          </a:prstGeom>
        </p:spPr>
        <p:txBody>
          <a:bodyPr wrap="none">
            <a:spAutoFit/>
          </a:bodyPr>
          <a:lstStyle/>
          <a:p>
            <a:pPr algn="ctr" rtl="1"/>
            <a:r>
              <a:rPr lang="fa-IR" sz="2400" spc="-150" dirty="0">
                <a:cs typeface="B Titr" pitchFamily="2" charset="-78"/>
              </a:rPr>
              <a:t>سيد  مرتضي  ناصريان - 16 خرداد 1405 </a:t>
            </a:r>
            <a:endParaRPr lang="en-US" sz="2400" spc="-150" dirty="0">
              <a:cs typeface="B Titr" pitchFamily="2" charset="-78"/>
            </a:endParaRPr>
          </a:p>
          <a:p>
            <a:pPr lvl="0" algn="ctr" rtl="1"/>
            <a:endParaRPr lang="fa-IR" sz="2400" spc="-150" dirty="0">
              <a:solidFill>
                <a:srgbClr val="FF0000"/>
              </a:solidFill>
              <a:cs typeface="B Titr" pitchFamily="2" charset="-78"/>
            </a:endParaRPr>
          </a:p>
        </p:txBody>
      </p:sp>
      <p:pic>
        <p:nvPicPr>
          <p:cNvPr id="4" name="Picture 3"/>
          <p:cNvPicPr>
            <a:picLocks noChangeAspect="1"/>
          </p:cNvPicPr>
          <p:nvPr/>
        </p:nvPicPr>
        <p:blipFill>
          <a:blip r:embed="rId3"/>
          <a:stretch>
            <a:fillRect/>
          </a:stretch>
        </p:blipFill>
        <p:spPr>
          <a:xfrm>
            <a:off x="2339751" y="255469"/>
            <a:ext cx="6520019" cy="2426776"/>
          </a:xfrm>
          <a:prstGeom prst="rect">
            <a:avLst/>
          </a:prstGeom>
        </p:spPr>
      </p:pic>
      <p:pic>
        <p:nvPicPr>
          <p:cNvPr id="18435" name="Picture 6" descr="saqeb_ir-besm.jpg"/>
          <p:cNvPicPr>
            <a:picLocks noChangeAspect="1"/>
          </p:cNvPicPr>
          <p:nvPr/>
        </p:nvPicPr>
        <p:blipFill>
          <a:blip r:embed="rId4" cstate="print"/>
          <a:srcRect/>
          <a:stretch>
            <a:fillRect/>
          </a:stretch>
        </p:blipFill>
        <p:spPr bwMode="auto">
          <a:xfrm>
            <a:off x="107504" y="179339"/>
            <a:ext cx="2808312" cy="2840585"/>
          </a:xfrm>
          <a:prstGeom prst="rect">
            <a:avLst/>
          </a:prstGeom>
          <a:noFill/>
          <a:ln w="9525">
            <a:noFill/>
            <a:miter lim="800000"/>
            <a:headEnd/>
            <a:tailEnd/>
          </a:ln>
        </p:spPr>
      </p:pic>
    </p:spTree>
    <p:extLst>
      <p:ext uri="{BB962C8B-B14F-4D97-AF65-F5344CB8AC3E}">
        <p14:creationId xmlns:p14="http://schemas.microsoft.com/office/powerpoint/2010/main" val="1318444554"/>
      </p:ext>
    </p:extLst>
  </p:cSld>
  <p:clrMapOvr>
    <a:masterClrMapping/>
  </p:clrMapOvr>
  <p:transition>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2"/>
          <p:cNvSpPr>
            <a:spLocks noGrp="1" noChangeArrowheads="1"/>
          </p:cNvSpPr>
          <p:nvPr>
            <p:ph type="ctrTitle"/>
          </p:nvPr>
        </p:nvSpPr>
        <p:spPr>
          <a:xfrm>
            <a:off x="286730" y="116632"/>
            <a:ext cx="8713788" cy="864096"/>
          </a:xfrm>
          <a:noFill/>
          <a:ln>
            <a:solidFill>
              <a:schemeClr val="tx1"/>
            </a:solidFill>
            <a:miter lim="800000"/>
            <a:headEnd/>
            <a:tailEnd/>
          </a:ln>
        </p:spPr>
        <p:txBody>
          <a:bodyPr/>
          <a:lstStyle/>
          <a:p>
            <a:pPr eaLnBrk="1" hangingPunct="1"/>
            <a:r>
              <a:rPr lang="fa-IR" sz="2400" b="1" dirty="0">
                <a:cs typeface="Zar" panose="00000400000000000000" pitchFamily="2" charset="-78"/>
              </a:rPr>
              <a:t>وضعيت نامطلوب </a:t>
            </a:r>
            <a:r>
              <a:rPr lang="fa-IR" sz="2400" b="1" dirty="0" smtClean="0">
                <a:cs typeface="Zar" panose="00000400000000000000" pitchFamily="2" charset="-78"/>
              </a:rPr>
              <a:t>مقررات اقتصادي </a:t>
            </a:r>
            <a:r>
              <a:rPr lang="fa-IR" sz="2400" b="1" dirty="0">
                <a:cs typeface="Zar" panose="00000400000000000000" pitchFamily="2" charset="-78"/>
              </a:rPr>
              <a:t>براي رقابت حمل ريلي و </a:t>
            </a:r>
            <a:r>
              <a:rPr lang="fa-IR" sz="2400" b="1" dirty="0" smtClean="0">
                <a:cs typeface="Zar" panose="00000400000000000000" pitchFamily="2" charset="-78"/>
              </a:rPr>
              <a:t>جاده‌اي</a:t>
            </a:r>
            <a:br>
              <a:rPr lang="fa-IR" sz="2400" b="1" dirty="0" smtClean="0">
                <a:cs typeface="Zar" panose="00000400000000000000" pitchFamily="2" charset="-78"/>
              </a:rPr>
            </a:br>
            <a:r>
              <a:rPr lang="fa-IR" sz="2400" b="1" dirty="0" smtClean="0">
                <a:cs typeface="Zar" panose="00000400000000000000" pitchFamily="2" charset="-78"/>
              </a:rPr>
              <a:t> </a:t>
            </a:r>
            <a:r>
              <a:rPr lang="fa-IR" sz="2400" b="1" dirty="0" smtClean="0">
                <a:solidFill>
                  <a:srgbClr val="FF0000"/>
                </a:solidFill>
                <a:cs typeface="Zar" panose="00000400000000000000" pitchFamily="2" charset="-78"/>
              </a:rPr>
              <a:t>(برخلاف </a:t>
            </a:r>
            <a:r>
              <a:rPr lang="fa-IR" sz="2400" b="1" dirty="0">
                <a:solidFill>
                  <a:srgbClr val="FF0000"/>
                </a:solidFill>
                <a:cs typeface="Zar" panose="00000400000000000000" pitchFamily="2" charset="-78"/>
              </a:rPr>
              <a:t>انتظار براي </a:t>
            </a:r>
            <a:r>
              <a:rPr lang="fa-IR" altLang="en-US" sz="2400" b="1" dirty="0">
                <a:solidFill>
                  <a:srgbClr val="FF0000"/>
                </a:solidFill>
                <a:cs typeface="Zar" panose="00000400000000000000" pitchFamily="2" charset="-78"/>
              </a:rPr>
              <a:t>حمايت قانوني از </a:t>
            </a:r>
            <a:r>
              <a:rPr lang="fa-IR" altLang="en-US" sz="2400" b="1" dirty="0" smtClean="0">
                <a:solidFill>
                  <a:srgbClr val="FF0000"/>
                </a:solidFill>
                <a:cs typeface="Zar" panose="00000400000000000000" pitchFamily="2" charset="-78"/>
              </a:rPr>
              <a:t>توسعه راه‌آهن)</a:t>
            </a:r>
            <a:r>
              <a:rPr lang="ar-SA" altLang="en-US" sz="2400" b="1" dirty="0" smtClean="0">
                <a:solidFill>
                  <a:srgbClr val="FF0000"/>
                </a:solidFill>
                <a:cs typeface="Zar" panose="00000400000000000000" pitchFamily="2" charset="-78"/>
              </a:rPr>
              <a:t>:</a:t>
            </a:r>
            <a:endParaRPr lang="en-US" altLang="en-US" sz="1800" b="1" dirty="0" smtClean="0">
              <a:solidFill>
                <a:srgbClr val="FF0000"/>
              </a:solidFill>
              <a:cs typeface="Zar" panose="00000400000000000000" pitchFamily="2" charset="-78"/>
            </a:endParaRPr>
          </a:p>
        </p:txBody>
      </p:sp>
      <p:sp>
        <p:nvSpPr>
          <p:cNvPr id="17411" name="Slide Number Placeholder 5"/>
          <p:cNvSpPr>
            <a:spLocks noGrp="1"/>
          </p:cNvSpPr>
          <p:nvPr>
            <p:ph type="sldNum" sz="quarter" idx="4294967295"/>
          </p:nvPr>
        </p:nvSpPr>
        <p:spPr>
          <a:xfrm>
            <a:off x="0" y="6453188"/>
            <a:ext cx="1223963" cy="2603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Arial" panose="020B0604020202020204" pitchFamily="34" charset="0"/>
                <a:cs typeface="Zar" panose="00000400000000000000" pitchFamily="2" charset="-78"/>
              </a:defRPr>
            </a:lvl1pPr>
            <a:lvl2pPr marL="742950" indent="-285750" eaLnBrk="0" hangingPunct="0">
              <a:defRPr b="1">
                <a:solidFill>
                  <a:schemeClr val="tx2"/>
                </a:solidFill>
                <a:latin typeface="Arial" panose="020B0604020202020204" pitchFamily="34" charset="0"/>
                <a:cs typeface="Zar" panose="00000400000000000000" pitchFamily="2" charset="-78"/>
              </a:defRPr>
            </a:lvl2pPr>
            <a:lvl3pPr marL="1143000" indent="-228600" eaLnBrk="0" hangingPunct="0">
              <a:defRPr b="1">
                <a:solidFill>
                  <a:schemeClr val="tx2"/>
                </a:solidFill>
                <a:latin typeface="Arial" panose="020B0604020202020204" pitchFamily="34" charset="0"/>
                <a:cs typeface="Zar" panose="00000400000000000000" pitchFamily="2" charset="-78"/>
              </a:defRPr>
            </a:lvl3pPr>
            <a:lvl4pPr marL="1600200" indent="-228600" eaLnBrk="0" hangingPunct="0">
              <a:defRPr b="1">
                <a:solidFill>
                  <a:schemeClr val="tx2"/>
                </a:solidFill>
                <a:latin typeface="Arial" panose="020B0604020202020204" pitchFamily="34" charset="0"/>
                <a:cs typeface="Zar" panose="00000400000000000000" pitchFamily="2" charset="-78"/>
              </a:defRPr>
            </a:lvl4pPr>
            <a:lvl5pPr marL="2057400" indent="-228600" eaLnBrk="0" hangingPunct="0">
              <a:defRPr b="1">
                <a:solidFill>
                  <a:schemeClr val="tx2"/>
                </a:solidFill>
                <a:latin typeface="Arial" panose="020B0604020202020204" pitchFamily="34" charset="0"/>
                <a:cs typeface="Zar" panose="00000400000000000000" pitchFamily="2" charset="-78"/>
              </a:defRPr>
            </a:lvl5pPr>
            <a:lvl6pPr marL="2514600" indent="-228600" algn="ctr" rtl="1" eaLnBrk="0" fontAlgn="base" hangingPunct="0">
              <a:spcBef>
                <a:spcPct val="0"/>
              </a:spcBef>
              <a:spcAft>
                <a:spcPct val="0"/>
              </a:spcAft>
              <a:defRPr b="1">
                <a:solidFill>
                  <a:schemeClr val="tx2"/>
                </a:solidFill>
                <a:latin typeface="Arial" panose="020B0604020202020204" pitchFamily="34" charset="0"/>
                <a:cs typeface="Zar" panose="00000400000000000000" pitchFamily="2" charset="-78"/>
              </a:defRPr>
            </a:lvl6pPr>
            <a:lvl7pPr marL="2971800" indent="-228600" algn="ctr" rtl="1" eaLnBrk="0" fontAlgn="base" hangingPunct="0">
              <a:spcBef>
                <a:spcPct val="0"/>
              </a:spcBef>
              <a:spcAft>
                <a:spcPct val="0"/>
              </a:spcAft>
              <a:defRPr b="1">
                <a:solidFill>
                  <a:schemeClr val="tx2"/>
                </a:solidFill>
                <a:latin typeface="Arial" panose="020B0604020202020204" pitchFamily="34" charset="0"/>
                <a:cs typeface="Zar" panose="00000400000000000000" pitchFamily="2" charset="-78"/>
              </a:defRPr>
            </a:lvl7pPr>
            <a:lvl8pPr marL="3429000" indent="-228600" algn="ctr" rtl="1" eaLnBrk="0" fontAlgn="base" hangingPunct="0">
              <a:spcBef>
                <a:spcPct val="0"/>
              </a:spcBef>
              <a:spcAft>
                <a:spcPct val="0"/>
              </a:spcAft>
              <a:defRPr b="1">
                <a:solidFill>
                  <a:schemeClr val="tx2"/>
                </a:solidFill>
                <a:latin typeface="Arial" panose="020B0604020202020204" pitchFamily="34" charset="0"/>
                <a:cs typeface="Zar" panose="00000400000000000000" pitchFamily="2" charset="-78"/>
              </a:defRPr>
            </a:lvl8pPr>
            <a:lvl9pPr marL="3886200" indent="-228600" algn="ctr" rtl="1" eaLnBrk="0" fontAlgn="base" hangingPunct="0">
              <a:spcBef>
                <a:spcPct val="0"/>
              </a:spcBef>
              <a:spcAft>
                <a:spcPct val="0"/>
              </a:spcAft>
              <a:defRPr b="1">
                <a:solidFill>
                  <a:schemeClr val="tx2"/>
                </a:solidFill>
                <a:latin typeface="Arial" panose="020B0604020202020204" pitchFamily="34" charset="0"/>
                <a:cs typeface="Zar" panose="00000400000000000000" pitchFamily="2" charset="-78"/>
              </a:defRPr>
            </a:lvl9pPr>
          </a:lstStyle>
          <a:p>
            <a:pPr eaLnBrk="1" hangingPunct="1"/>
            <a:fld id="{A3991C0A-EA08-430F-BDCF-7A89F02F6ADD}" type="slidenum">
              <a:rPr lang="ar-SA" altLang="en-US">
                <a:solidFill>
                  <a:srgbClr val="000000"/>
                </a:solidFill>
              </a:rPr>
              <a:pPr eaLnBrk="1" hangingPunct="1"/>
              <a:t>10</a:t>
            </a:fld>
            <a:endParaRPr lang="en-US" altLang="en-US">
              <a:solidFill>
                <a:srgbClr val="000000"/>
              </a:solidFill>
            </a:endParaRPr>
          </a:p>
        </p:txBody>
      </p:sp>
      <p:graphicFrame>
        <p:nvGraphicFramePr>
          <p:cNvPr id="7" name="Table 6"/>
          <p:cNvGraphicFramePr>
            <a:graphicFrameLocks noGrp="1"/>
          </p:cNvGraphicFramePr>
          <p:nvPr>
            <p:extLst>
              <p:ext uri="{D42A27DB-BD31-4B8C-83A1-F6EECF244321}">
                <p14:modId xmlns:p14="http://schemas.microsoft.com/office/powerpoint/2010/main" val="1527195192"/>
              </p:ext>
            </p:extLst>
          </p:nvPr>
        </p:nvGraphicFramePr>
        <p:xfrm>
          <a:off x="301662" y="1268760"/>
          <a:ext cx="8555608" cy="5059118"/>
        </p:xfrm>
        <a:graphic>
          <a:graphicData uri="http://schemas.openxmlformats.org/drawingml/2006/table">
            <a:tbl>
              <a:tblPr rtl="1" firstRow="1" bandRow="1">
                <a:tableStyleId>{5C22544A-7EE6-4342-B048-85BDC9FD1C3A}</a:tableStyleId>
              </a:tblPr>
              <a:tblGrid>
                <a:gridCol w="707280">
                  <a:extLst>
                    <a:ext uri="{9D8B030D-6E8A-4147-A177-3AD203B41FA5}">
                      <a16:colId xmlns:a16="http://schemas.microsoft.com/office/drawing/2014/main" val="20000"/>
                    </a:ext>
                  </a:extLst>
                </a:gridCol>
                <a:gridCol w="3528616">
                  <a:extLst>
                    <a:ext uri="{9D8B030D-6E8A-4147-A177-3AD203B41FA5}">
                      <a16:colId xmlns:a16="http://schemas.microsoft.com/office/drawing/2014/main" val="20001"/>
                    </a:ext>
                  </a:extLst>
                </a:gridCol>
                <a:gridCol w="1700808">
                  <a:extLst>
                    <a:ext uri="{9D8B030D-6E8A-4147-A177-3AD203B41FA5}">
                      <a16:colId xmlns:a16="http://schemas.microsoft.com/office/drawing/2014/main" val="20002"/>
                    </a:ext>
                  </a:extLst>
                </a:gridCol>
                <a:gridCol w="2618904">
                  <a:extLst>
                    <a:ext uri="{9D8B030D-6E8A-4147-A177-3AD203B41FA5}">
                      <a16:colId xmlns:a16="http://schemas.microsoft.com/office/drawing/2014/main" val="20003"/>
                    </a:ext>
                  </a:extLst>
                </a:gridCol>
              </a:tblGrid>
              <a:tr h="477887">
                <a:tc>
                  <a:txBody>
                    <a:bodyPr/>
                    <a:lstStyle/>
                    <a:p>
                      <a:pPr marL="90805" algn="ctr" rtl="1">
                        <a:lnSpc>
                          <a:spcPct val="115000"/>
                        </a:lnSpc>
                        <a:spcAft>
                          <a:spcPts val="0"/>
                        </a:spcAft>
                      </a:pPr>
                      <a:r>
                        <a:rPr lang="fa-IR" sz="1800" b="1" dirty="0" smtClean="0">
                          <a:effectLst/>
                          <a:latin typeface="Times New Roman" panose="02020603050405020304" pitchFamily="18" charset="0"/>
                          <a:ea typeface="SimSun" panose="02010600030101010101" pitchFamily="2" charset="-122"/>
                          <a:cs typeface="B Zar" panose="00000400000000000000" pitchFamily="2" charset="-78"/>
                        </a:rPr>
                        <a:t>رديف</a:t>
                      </a:r>
                      <a:endParaRPr lang="en-US" sz="2000" dirty="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solidFill>
                      <a:srgbClr val="F8A968"/>
                    </a:solidFill>
                  </a:tcPr>
                </a:tc>
                <a:tc>
                  <a:txBody>
                    <a:bodyPr/>
                    <a:lstStyle/>
                    <a:p>
                      <a:pPr marL="90805" algn="ctr" rtl="1">
                        <a:lnSpc>
                          <a:spcPct val="115000"/>
                        </a:lnSpc>
                        <a:spcAft>
                          <a:spcPts val="0"/>
                        </a:spcAft>
                      </a:pPr>
                      <a:r>
                        <a:rPr lang="fa-IR" sz="1800" b="1" dirty="0">
                          <a:effectLst/>
                          <a:latin typeface="Times New Roman" panose="02020603050405020304" pitchFamily="18" charset="0"/>
                          <a:ea typeface="SimSun" panose="02010600030101010101" pitchFamily="2" charset="-122"/>
                          <a:cs typeface="B Zar" panose="00000400000000000000" pitchFamily="2" charset="-78"/>
                        </a:rPr>
                        <a:t>عنوان</a:t>
                      </a:r>
                      <a:endParaRPr lang="en-US" sz="2000" dirty="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solidFill>
                      <a:srgbClr val="F8A968"/>
                    </a:solidFill>
                  </a:tcPr>
                </a:tc>
                <a:tc>
                  <a:txBody>
                    <a:bodyPr/>
                    <a:lstStyle/>
                    <a:p>
                      <a:pPr marL="90805" algn="ctr" rtl="1">
                        <a:lnSpc>
                          <a:spcPct val="115000"/>
                        </a:lnSpc>
                        <a:spcAft>
                          <a:spcPts val="0"/>
                        </a:spcAft>
                      </a:pPr>
                      <a:r>
                        <a:rPr lang="fa-IR" sz="1800" b="1" dirty="0" smtClean="0">
                          <a:effectLst/>
                          <a:latin typeface="Times New Roman" panose="02020603050405020304" pitchFamily="18" charset="0"/>
                          <a:ea typeface="SimSun" panose="02010600030101010101" pitchFamily="2" charset="-122"/>
                          <a:cs typeface="B Zar" panose="00000400000000000000" pitchFamily="2" charset="-78"/>
                        </a:rPr>
                        <a:t>ريلي</a:t>
                      </a:r>
                      <a:endParaRPr lang="en-US" sz="2000" dirty="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solidFill>
                      <a:srgbClr val="F8A968"/>
                    </a:solidFill>
                  </a:tcPr>
                </a:tc>
                <a:tc>
                  <a:txBody>
                    <a:bodyPr/>
                    <a:lstStyle/>
                    <a:p>
                      <a:pPr marL="90805" algn="ctr" rtl="1">
                        <a:lnSpc>
                          <a:spcPct val="115000"/>
                        </a:lnSpc>
                        <a:spcAft>
                          <a:spcPts val="0"/>
                        </a:spcAft>
                      </a:pPr>
                      <a:r>
                        <a:rPr lang="fa-IR" sz="1800" b="1" dirty="0" smtClean="0">
                          <a:effectLst/>
                          <a:latin typeface="Times New Roman" panose="02020603050405020304" pitchFamily="18" charset="0"/>
                          <a:ea typeface="SimSun" panose="02010600030101010101" pitchFamily="2" charset="-122"/>
                          <a:cs typeface="B Zar" panose="00000400000000000000" pitchFamily="2" charset="-78"/>
                        </a:rPr>
                        <a:t>جاده اي</a:t>
                      </a:r>
                      <a:endParaRPr lang="en-US" sz="2000" dirty="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solidFill>
                      <a:srgbClr val="F8A968"/>
                    </a:solidFill>
                  </a:tcPr>
                </a:tc>
                <a:extLst>
                  <a:ext uri="{0D108BD9-81ED-4DB2-BD59-A6C34878D82A}">
                    <a16:rowId xmlns:a16="http://schemas.microsoft.com/office/drawing/2014/main" val="10000"/>
                  </a:ext>
                </a:extLst>
              </a:tr>
              <a:tr h="760038">
                <a:tc>
                  <a:txBody>
                    <a:bodyPr/>
                    <a:lstStyle/>
                    <a:p>
                      <a:pPr marL="90805" algn="ctr" rtl="1">
                        <a:lnSpc>
                          <a:spcPct val="115000"/>
                        </a:lnSpc>
                        <a:spcAft>
                          <a:spcPts val="0"/>
                        </a:spcAft>
                      </a:pPr>
                      <a:r>
                        <a:rPr lang="fa-IR" sz="1800" b="1" dirty="0">
                          <a:effectLst/>
                          <a:latin typeface="Times New Roman" panose="02020603050405020304" pitchFamily="18" charset="0"/>
                          <a:ea typeface="SimSun" panose="02010600030101010101" pitchFamily="2" charset="-122"/>
                          <a:cs typeface="B Zar" panose="00000400000000000000" pitchFamily="2" charset="-78"/>
                        </a:rPr>
                        <a:t>1</a:t>
                      </a:r>
                      <a:endParaRPr lang="en-US" sz="2000" dirty="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tc>
                <a:tc>
                  <a:txBody>
                    <a:bodyPr/>
                    <a:lstStyle/>
                    <a:p>
                      <a:pPr marL="90805" algn="justLow" rtl="1">
                        <a:lnSpc>
                          <a:spcPct val="115000"/>
                        </a:lnSpc>
                        <a:spcAft>
                          <a:spcPts val="0"/>
                        </a:spcAft>
                      </a:pPr>
                      <a:r>
                        <a:rPr lang="fa-IR" sz="1800" b="1" dirty="0" smtClean="0">
                          <a:effectLst/>
                          <a:latin typeface="Times New Roman" panose="02020603050405020304" pitchFamily="18" charset="0"/>
                          <a:ea typeface="SimSun" panose="02010600030101010101" pitchFamily="2" charset="-122"/>
                          <a:cs typeface="B Zar" panose="00000400000000000000" pitchFamily="2" charset="-78"/>
                        </a:rPr>
                        <a:t>تامین  هزينه نگهداري (حق </a:t>
                      </a:r>
                      <a:r>
                        <a:rPr lang="fa-IR" sz="1800" b="1" dirty="0">
                          <a:effectLst/>
                          <a:latin typeface="Times New Roman" panose="02020603050405020304" pitchFamily="18" charset="0"/>
                          <a:ea typeface="SimSun" panose="02010600030101010101" pitchFamily="2" charset="-122"/>
                          <a:cs typeface="B Zar" panose="00000400000000000000" pitchFamily="2" charset="-78"/>
                        </a:rPr>
                        <a:t>دسترسي به </a:t>
                      </a:r>
                      <a:r>
                        <a:rPr lang="fa-IR" sz="1800" b="1" dirty="0" smtClean="0">
                          <a:effectLst/>
                          <a:latin typeface="Times New Roman" panose="02020603050405020304" pitchFamily="18" charset="0"/>
                          <a:ea typeface="SimSun" panose="02010600030101010101" pitchFamily="2" charset="-122"/>
                          <a:cs typeface="B Zar" panose="00000400000000000000" pitchFamily="2" charset="-78"/>
                        </a:rPr>
                        <a:t>زيربنا)</a:t>
                      </a:r>
                      <a:endParaRPr lang="en-US" sz="2000" dirty="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tc>
                <a:tc>
                  <a:txBody>
                    <a:bodyPr/>
                    <a:lstStyle/>
                    <a:p>
                      <a:pPr marL="90805" algn="ctr" rtl="1">
                        <a:lnSpc>
                          <a:spcPct val="115000"/>
                        </a:lnSpc>
                        <a:spcAft>
                          <a:spcPts val="0"/>
                        </a:spcAft>
                      </a:pPr>
                      <a:r>
                        <a:rPr lang="fa-IR" sz="1800" b="1" dirty="0" smtClean="0">
                          <a:effectLst/>
                          <a:latin typeface="Times New Roman" panose="02020603050405020304" pitchFamily="18" charset="0"/>
                          <a:ea typeface="SimSun" panose="02010600030101010101" pitchFamily="2" charset="-122"/>
                          <a:cs typeface="B Zar" panose="00000400000000000000" pitchFamily="2" charset="-78"/>
                        </a:rPr>
                        <a:t>غالباً</a:t>
                      </a:r>
                      <a:r>
                        <a:rPr lang="fa-IR" sz="1800" b="1" baseline="0" dirty="0" smtClean="0">
                          <a:effectLst/>
                          <a:latin typeface="Times New Roman" panose="02020603050405020304" pitchFamily="18" charset="0"/>
                          <a:ea typeface="SimSun" panose="02010600030101010101" pitchFamily="2" charset="-122"/>
                          <a:cs typeface="B Zar" panose="00000400000000000000" pitchFamily="2" charset="-78"/>
                        </a:rPr>
                        <a:t> </a:t>
                      </a:r>
                      <a:r>
                        <a:rPr lang="fa-IR" sz="1800" b="1" dirty="0" smtClean="0">
                          <a:effectLst/>
                          <a:latin typeface="Times New Roman" panose="02020603050405020304" pitchFamily="18" charset="0"/>
                          <a:ea typeface="SimSun" panose="02010600030101010101" pitchFamily="2" charset="-122"/>
                          <a:cs typeface="B Zar" panose="00000400000000000000" pitchFamily="2" charset="-78"/>
                        </a:rPr>
                        <a:t>صاحبان </a:t>
                      </a:r>
                      <a:r>
                        <a:rPr lang="fa-IR" sz="1800" b="1" dirty="0">
                          <a:effectLst/>
                          <a:latin typeface="Times New Roman" panose="02020603050405020304" pitchFamily="18" charset="0"/>
                          <a:ea typeface="SimSun" panose="02010600030101010101" pitchFamily="2" charset="-122"/>
                          <a:cs typeface="B Zar" panose="00000400000000000000" pitchFamily="2" charset="-78"/>
                        </a:rPr>
                        <a:t>بار</a:t>
                      </a:r>
                      <a:endParaRPr lang="en-US" sz="2000" dirty="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tc>
                <a:tc>
                  <a:txBody>
                    <a:bodyPr/>
                    <a:lstStyle/>
                    <a:p>
                      <a:pPr marL="90805" algn="ctr" rtl="1">
                        <a:lnSpc>
                          <a:spcPct val="115000"/>
                        </a:lnSpc>
                        <a:spcAft>
                          <a:spcPts val="0"/>
                        </a:spcAft>
                      </a:pPr>
                      <a:r>
                        <a:rPr lang="fa-IR" sz="1800" b="1" dirty="0" smtClean="0">
                          <a:effectLst/>
                          <a:latin typeface="Times New Roman" panose="02020603050405020304" pitchFamily="18" charset="0"/>
                          <a:ea typeface="SimSun" panose="02010600030101010101" pitchFamily="2" charset="-122"/>
                          <a:cs typeface="B Zar" panose="00000400000000000000" pitchFamily="2" charset="-78"/>
                        </a:rPr>
                        <a:t>غالباً با </a:t>
                      </a:r>
                      <a:r>
                        <a:rPr lang="fa-IR" sz="1800" b="1" dirty="0">
                          <a:effectLst/>
                          <a:latin typeface="Times New Roman" panose="02020603050405020304" pitchFamily="18" charset="0"/>
                          <a:ea typeface="SimSun" panose="02010600030101010101" pitchFamily="2" charset="-122"/>
                          <a:cs typeface="B Zar" panose="00000400000000000000" pitchFamily="2" charset="-78"/>
                        </a:rPr>
                        <a:t>دولت</a:t>
                      </a:r>
                      <a:endParaRPr lang="en-US" sz="2000" dirty="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tc>
                <a:extLst>
                  <a:ext uri="{0D108BD9-81ED-4DB2-BD59-A6C34878D82A}">
                    <a16:rowId xmlns:a16="http://schemas.microsoft.com/office/drawing/2014/main" val="10001"/>
                  </a:ext>
                </a:extLst>
              </a:tr>
              <a:tr h="477887">
                <a:tc>
                  <a:txBody>
                    <a:bodyPr/>
                    <a:lstStyle/>
                    <a:p>
                      <a:pPr marL="90805" algn="ctr" rtl="1">
                        <a:lnSpc>
                          <a:spcPct val="115000"/>
                        </a:lnSpc>
                        <a:spcAft>
                          <a:spcPts val="0"/>
                        </a:spcAft>
                      </a:pPr>
                      <a:r>
                        <a:rPr lang="fa-IR" sz="1800" b="1" dirty="0">
                          <a:effectLst/>
                          <a:latin typeface="Times New Roman" panose="02020603050405020304" pitchFamily="18" charset="0"/>
                          <a:ea typeface="SimSun" panose="02010600030101010101" pitchFamily="2" charset="-122"/>
                          <a:cs typeface="B Zar" panose="00000400000000000000" pitchFamily="2" charset="-78"/>
                        </a:rPr>
                        <a:t>2</a:t>
                      </a:r>
                      <a:endParaRPr lang="en-US" sz="2000" dirty="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tc>
                <a:tc>
                  <a:txBody>
                    <a:bodyPr/>
                    <a:lstStyle/>
                    <a:p>
                      <a:pPr marL="90805" algn="justLow" rtl="1">
                        <a:lnSpc>
                          <a:spcPct val="115000"/>
                        </a:lnSpc>
                        <a:spcAft>
                          <a:spcPts val="0"/>
                        </a:spcAft>
                      </a:pPr>
                      <a:r>
                        <a:rPr lang="fa-IR" sz="1800" b="1" dirty="0" smtClean="0">
                          <a:effectLst/>
                          <a:latin typeface="Times New Roman" panose="02020603050405020304" pitchFamily="18" charset="0"/>
                          <a:ea typeface="SimSun" panose="02010600030101010101" pitchFamily="2" charset="-122"/>
                          <a:cs typeface="B Zar" panose="00000400000000000000" pitchFamily="2" charset="-78"/>
                        </a:rPr>
                        <a:t>سهم </a:t>
                      </a:r>
                      <a:r>
                        <a:rPr lang="fa-IR" sz="1800" b="1" dirty="0">
                          <a:effectLst/>
                          <a:latin typeface="Times New Roman" panose="02020603050405020304" pitchFamily="18" charset="0"/>
                          <a:ea typeface="SimSun" panose="02010600030101010101" pitchFamily="2" charset="-122"/>
                          <a:cs typeface="B Zar" panose="00000400000000000000" pitchFamily="2" charset="-78"/>
                        </a:rPr>
                        <a:t>از </a:t>
                      </a:r>
                      <a:r>
                        <a:rPr lang="fa-IR" sz="1800" b="1" dirty="0" smtClean="0">
                          <a:effectLst/>
                          <a:latin typeface="Times New Roman" panose="02020603050405020304" pitchFamily="18" charset="0"/>
                          <a:ea typeface="SimSun" panose="02010600030101010101" pitchFamily="2" charset="-122"/>
                          <a:cs typeface="B Zar" panose="00000400000000000000" pitchFamily="2" charset="-78"/>
                        </a:rPr>
                        <a:t>يارانه قيمت سوخت بخش حمل و نقل </a:t>
                      </a:r>
                      <a:r>
                        <a:rPr lang="fa-IR" sz="1400" b="1" dirty="0" smtClean="0">
                          <a:effectLst/>
                          <a:latin typeface="Times New Roman" panose="02020603050405020304" pitchFamily="18" charset="0"/>
                          <a:ea typeface="SimSun" panose="02010600030101010101" pitchFamily="2" charset="-122"/>
                          <a:cs typeface="B Zar" panose="00000400000000000000" pitchFamily="2" charset="-78"/>
                        </a:rPr>
                        <a:t> (بر اساس قيمت‌هاي</a:t>
                      </a:r>
                      <a:r>
                        <a:rPr lang="fa-IR" sz="1400" b="1" baseline="0" dirty="0" smtClean="0">
                          <a:effectLst/>
                          <a:latin typeface="Times New Roman" panose="02020603050405020304" pitchFamily="18" charset="0"/>
                          <a:ea typeface="SimSun" panose="02010600030101010101" pitchFamily="2" charset="-122"/>
                          <a:cs typeface="B Zar" panose="00000400000000000000" pitchFamily="2" charset="-78"/>
                        </a:rPr>
                        <a:t> بين‌المللي)</a:t>
                      </a:r>
                      <a:endParaRPr lang="en-US" sz="1600" dirty="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tc>
                <a:tc>
                  <a:txBody>
                    <a:bodyPr/>
                    <a:lstStyle/>
                    <a:p>
                      <a:pPr marL="90805" algn="ctr" rtl="1">
                        <a:lnSpc>
                          <a:spcPct val="115000"/>
                        </a:lnSpc>
                        <a:spcAft>
                          <a:spcPts val="0"/>
                        </a:spcAft>
                      </a:pPr>
                      <a:r>
                        <a:rPr lang="fa-IR" sz="1800" b="1">
                          <a:effectLst/>
                          <a:latin typeface="Times New Roman" panose="02020603050405020304" pitchFamily="18" charset="0"/>
                          <a:ea typeface="SimSun" panose="02010600030101010101" pitchFamily="2" charset="-122"/>
                          <a:cs typeface="B Zar" panose="00000400000000000000" pitchFamily="2" charset="-78"/>
                        </a:rPr>
                        <a:t>1.5%</a:t>
                      </a:r>
                      <a:endParaRPr lang="en-US" sz="200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tc>
                <a:tc>
                  <a:txBody>
                    <a:bodyPr/>
                    <a:lstStyle/>
                    <a:p>
                      <a:pPr marL="90805" algn="ctr" rtl="1">
                        <a:lnSpc>
                          <a:spcPct val="115000"/>
                        </a:lnSpc>
                        <a:spcAft>
                          <a:spcPts val="0"/>
                        </a:spcAft>
                      </a:pPr>
                      <a:r>
                        <a:rPr lang="fa-IR" sz="1800" b="1">
                          <a:effectLst/>
                          <a:latin typeface="Times New Roman" panose="02020603050405020304" pitchFamily="18" charset="0"/>
                          <a:ea typeface="SimSun" panose="02010600030101010101" pitchFamily="2" charset="-122"/>
                          <a:cs typeface="B Zar" panose="00000400000000000000" pitchFamily="2" charset="-78"/>
                        </a:rPr>
                        <a:t>91.50%</a:t>
                      </a:r>
                      <a:endParaRPr lang="en-US" sz="200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tc>
                <a:extLst>
                  <a:ext uri="{0D108BD9-81ED-4DB2-BD59-A6C34878D82A}">
                    <a16:rowId xmlns:a16="http://schemas.microsoft.com/office/drawing/2014/main" val="10002"/>
                  </a:ext>
                </a:extLst>
              </a:tr>
              <a:tr h="477887">
                <a:tc>
                  <a:txBody>
                    <a:bodyPr/>
                    <a:lstStyle/>
                    <a:p>
                      <a:pPr marL="90805" algn="ctr" rtl="1">
                        <a:lnSpc>
                          <a:spcPct val="115000"/>
                        </a:lnSpc>
                        <a:spcAft>
                          <a:spcPts val="0"/>
                        </a:spcAft>
                      </a:pPr>
                      <a:r>
                        <a:rPr lang="fa-IR" sz="1800" b="1">
                          <a:effectLst/>
                          <a:latin typeface="Times New Roman" panose="02020603050405020304" pitchFamily="18" charset="0"/>
                          <a:ea typeface="SimSun" panose="02010600030101010101" pitchFamily="2" charset="-122"/>
                          <a:cs typeface="B Zar" panose="00000400000000000000" pitchFamily="2" charset="-78"/>
                        </a:rPr>
                        <a:t>3</a:t>
                      </a:r>
                      <a:endParaRPr lang="en-US" sz="200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tc>
                <a:tc>
                  <a:txBody>
                    <a:bodyPr/>
                    <a:lstStyle/>
                    <a:p>
                      <a:pPr marL="90805" algn="justLow" rtl="1">
                        <a:lnSpc>
                          <a:spcPct val="115000"/>
                        </a:lnSpc>
                        <a:spcAft>
                          <a:spcPts val="0"/>
                        </a:spcAft>
                      </a:pPr>
                      <a:r>
                        <a:rPr lang="fa-IR" sz="1800" b="1" dirty="0">
                          <a:effectLst/>
                          <a:latin typeface="Times New Roman" panose="02020603050405020304" pitchFamily="18" charset="0"/>
                          <a:ea typeface="SimSun" panose="02010600030101010101" pitchFamily="2" charset="-122"/>
                          <a:cs typeface="B Zar" panose="00000400000000000000" pitchFamily="2" charset="-78"/>
                        </a:rPr>
                        <a:t>احداث راهها و خطوط </a:t>
                      </a:r>
                      <a:r>
                        <a:rPr lang="fa-IR" sz="1800" b="1" dirty="0" smtClean="0">
                          <a:effectLst/>
                          <a:latin typeface="Times New Roman" panose="02020603050405020304" pitchFamily="18" charset="0"/>
                          <a:ea typeface="SimSun" panose="02010600030101010101" pitchFamily="2" charset="-122"/>
                          <a:cs typeface="B Zar" panose="00000400000000000000" pitchFamily="2" charset="-78"/>
                        </a:rPr>
                        <a:t>فرعي</a:t>
                      </a:r>
                      <a:endParaRPr lang="en-US" sz="2000" dirty="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tc>
                <a:tc>
                  <a:txBody>
                    <a:bodyPr/>
                    <a:lstStyle/>
                    <a:p>
                      <a:pPr marL="90805" algn="ctr" rtl="1">
                        <a:lnSpc>
                          <a:spcPct val="115000"/>
                        </a:lnSpc>
                        <a:spcAft>
                          <a:spcPts val="0"/>
                        </a:spcAft>
                      </a:pPr>
                      <a:r>
                        <a:rPr lang="fa-IR" sz="1800" b="1" dirty="0">
                          <a:effectLst/>
                          <a:latin typeface="Times New Roman" panose="02020603050405020304" pitchFamily="18" charset="0"/>
                          <a:ea typeface="SimSun" panose="02010600030101010101" pitchFamily="2" charset="-122"/>
                          <a:cs typeface="B Zar" panose="00000400000000000000" pitchFamily="2" charset="-78"/>
                        </a:rPr>
                        <a:t>به </a:t>
                      </a:r>
                      <a:r>
                        <a:rPr lang="fa-IR" sz="1800" b="1" dirty="0" smtClean="0">
                          <a:effectLst/>
                          <a:latin typeface="Times New Roman" panose="02020603050405020304" pitchFamily="18" charset="0"/>
                          <a:ea typeface="SimSun" panose="02010600030101010101" pitchFamily="2" charset="-122"/>
                          <a:cs typeface="B Zar" panose="00000400000000000000" pitchFamily="2" charset="-78"/>
                        </a:rPr>
                        <a:t>هزينه ذينفع</a:t>
                      </a:r>
                      <a:endParaRPr lang="en-US" sz="2000" dirty="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tc>
                <a:tc>
                  <a:txBody>
                    <a:bodyPr/>
                    <a:lstStyle/>
                    <a:p>
                      <a:pPr marL="90805" algn="ctr" rtl="1">
                        <a:lnSpc>
                          <a:spcPct val="115000"/>
                        </a:lnSpc>
                        <a:spcAft>
                          <a:spcPts val="0"/>
                        </a:spcAft>
                      </a:pPr>
                      <a:r>
                        <a:rPr lang="fa-IR" sz="1800" b="1" dirty="0">
                          <a:effectLst/>
                          <a:latin typeface="Times New Roman" panose="02020603050405020304" pitchFamily="18" charset="0"/>
                          <a:ea typeface="SimSun" panose="02010600030101010101" pitchFamily="2" charset="-122"/>
                          <a:cs typeface="B Zar" panose="00000400000000000000" pitchFamily="2" charset="-78"/>
                        </a:rPr>
                        <a:t>به </a:t>
                      </a:r>
                      <a:r>
                        <a:rPr lang="fa-IR" sz="1800" b="1" dirty="0" smtClean="0">
                          <a:effectLst/>
                          <a:latin typeface="Times New Roman" panose="02020603050405020304" pitchFamily="18" charset="0"/>
                          <a:ea typeface="SimSun" panose="02010600030101010101" pitchFamily="2" charset="-122"/>
                          <a:cs typeface="B Zar" panose="00000400000000000000" pitchFamily="2" charset="-78"/>
                        </a:rPr>
                        <a:t>هزينه </a:t>
                      </a:r>
                      <a:r>
                        <a:rPr lang="fa-IR" sz="1800" b="1" dirty="0">
                          <a:effectLst/>
                          <a:latin typeface="Times New Roman" panose="02020603050405020304" pitchFamily="18" charset="0"/>
                          <a:ea typeface="SimSun" panose="02010600030101010101" pitchFamily="2" charset="-122"/>
                          <a:cs typeface="B Zar" panose="00000400000000000000" pitchFamily="2" charset="-78"/>
                        </a:rPr>
                        <a:t>دولت</a:t>
                      </a:r>
                      <a:endParaRPr lang="en-US" sz="2000" dirty="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tc>
                <a:extLst>
                  <a:ext uri="{0D108BD9-81ED-4DB2-BD59-A6C34878D82A}">
                    <a16:rowId xmlns:a16="http://schemas.microsoft.com/office/drawing/2014/main" val="10003"/>
                  </a:ext>
                </a:extLst>
              </a:tr>
              <a:tr h="477887">
                <a:tc>
                  <a:txBody>
                    <a:bodyPr/>
                    <a:lstStyle/>
                    <a:p>
                      <a:pPr marL="90805" algn="ctr" rtl="1">
                        <a:lnSpc>
                          <a:spcPct val="115000"/>
                        </a:lnSpc>
                        <a:spcAft>
                          <a:spcPts val="0"/>
                        </a:spcAft>
                      </a:pPr>
                      <a:r>
                        <a:rPr lang="fa-IR" sz="1800" b="1">
                          <a:effectLst/>
                          <a:latin typeface="Times New Roman" panose="02020603050405020304" pitchFamily="18" charset="0"/>
                          <a:ea typeface="SimSun" panose="02010600030101010101" pitchFamily="2" charset="-122"/>
                          <a:cs typeface="B Zar" panose="00000400000000000000" pitchFamily="2" charset="-78"/>
                        </a:rPr>
                        <a:t>4</a:t>
                      </a:r>
                      <a:endParaRPr lang="en-US" sz="200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tc>
                <a:tc>
                  <a:txBody>
                    <a:bodyPr/>
                    <a:lstStyle/>
                    <a:p>
                      <a:pPr marL="90805" algn="justLow" rtl="1">
                        <a:lnSpc>
                          <a:spcPct val="115000"/>
                        </a:lnSpc>
                        <a:spcAft>
                          <a:spcPts val="0"/>
                        </a:spcAft>
                      </a:pPr>
                      <a:r>
                        <a:rPr lang="fa-IR" sz="1800" b="1" dirty="0">
                          <a:effectLst/>
                          <a:latin typeface="Times New Roman" panose="02020603050405020304" pitchFamily="18" charset="0"/>
                          <a:ea typeface="SimSun" panose="02010600030101010101" pitchFamily="2" charset="-122"/>
                          <a:cs typeface="B Zar" panose="00000400000000000000" pitchFamily="2" charset="-78"/>
                        </a:rPr>
                        <a:t>الزام حمل </a:t>
                      </a:r>
                      <a:r>
                        <a:rPr lang="fa-IR" sz="1800" b="1" dirty="0" smtClean="0">
                          <a:effectLst/>
                          <a:latin typeface="Times New Roman" panose="02020603050405020304" pitchFamily="18" charset="0"/>
                          <a:ea typeface="SimSun" panose="02010600030101010101" pitchFamily="2" charset="-122"/>
                          <a:cs typeface="B Zar" panose="00000400000000000000" pitchFamily="2" charset="-78"/>
                        </a:rPr>
                        <a:t>مسافری </a:t>
                      </a:r>
                      <a:r>
                        <a:rPr lang="fa-IR" sz="1800" b="1" dirty="0">
                          <a:effectLst/>
                          <a:latin typeface="Times New Roman" panose="02020603050405020304" pitchFamily="18" charset="0"/>
                          <a:ea typeface="SimSun" panose="02010600030101010101" pitchFamily="2" charset="-122"/>
                          <a:cs typeface="B Zar" panose="00000400000000000000" pitchFamily="2" charset="-78"/>
                        </a:rPr>
                        <a:t>در </a:t>
                      </a:r>
                      <a:r>
                        <a:rPr lang="fa-IR" sz="1800" b="1" dirty="0" smtClean="0">
                          <a:effectLst/>
                          <a:latin typeface="Times New Roman" panose="02020603050405020304" pitchFamily="18" charset="0"/>
                          <a:ea typeface="SimSun" panose="02010600030101010101" pitchFamily="2" charset="-122"/>
                          <a:cs typeface="B Zar" panose="00000400000000000000" pitchFamily="2" charset="-78"/>
                        </a:rPr>
                        <a:t>مسيرهاي زيان‌ده</a:t>
                      </a:r>
                      <a:endParaRPr lang="en-US" sz="2000" dirty="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tc>
                <a:tc>
                  <a:txBody>
                    <a:bodyPr/>
                    <a:lstStyle/>
                    <a:p>
                      <a:pPr marL="90805" algn="ctr" rtl="1">
                        <a:lnSpc>
                          <a:spcPct val="115000"/>
                        </a:lnSpc>
                        <a:spcAft>
                          <a:spcPts val="0"/>
                        </a:spcAft>
                      </a:pPr>
                      <a:r>
                        <a:rPr lang="fa-IR" sz="1800" b="1" dirty="0">
                          <a:effectLst/>
                          <a:latin typeface="Times New Roman" panose="02020603050405020304" pitchFamily="18" charset="0"/>
                          <a:ea typeface="SimSun" panose="02010600030101010101" pitchFamily="2" charset="-122"/>
                          <a:cs typeface="B Zar" panose="00000400000000000000" pitchFamily="2" charset="-78"/>
                        </a:rPr>
                        <a:t>دارد</a:t>
                      </a:r>
                      <a:endParaRPr lang="en-US" sz="2000" dirty="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tc>
                <a:tc>
                  <a:txBody>
                    <a:bodyPr/>
                    <a:lstStyle/>
                    <a:p>
                      <a:pPr marL="90805" algn="ctr" rtl="1">
                        <a:lnSpc>
                          <a:spcPct val="115000"/>
                        </a:lnSpc>
                        <a:spcAft>
                          <a:spcPts val="0"/>
                        </a:spcAft>
                      </a:pPr>
                      <a:r>
                        <a:rPr lang="fa-IR" sz="1800" b="1">
                          <a:effectLst/>
                          <a:latin typeface="Times New Roman" panose="02020603050405020304" pitchFamily="18" charset="0"/>
                          <a:ea typeface="SimSun" panose="02010600030101010101" pitchFamily="2" charset="-122"/>
                          <a:cs typeface="B Zar" panose="00000400000000000000" pitchFamily="2" charset="-78"/>
                        </a:rPr>
                        <a:t>ندارد</a:t>
                      </a:r>
                      <a:endParaRPr lang="en-US" sz="200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tc>
                <a:extLst>
                  <a:ext uri="{0D108BD9-81ED-4DB2-BD59-A6C34878D82A}">
                    <a16:rowId xmlns:a16="http://schemas.microsoft.com/office/drawing/2014/main" val="10004"/>
                  </a:ext>
                </a:extLst>
              </a:tr>
              <a:tr h="477887">
                <a:tc>
                  <a:txBody>
                    <a:bodyPr/>
                    <a:lstStyle/>
                    <a:p>
                      <a:pPr marL="90805" algn="ctr" rtl="1">
                        <a:lnSpc>
                          <a:spcPct val="115000"/>
                        </a:lnSpc>
                        <a:spcAft>
                          <a:spcPts val="0"/>
                        </a:spcAft>
                      </a:pPr>
                      <a:r>
                        <a:rPr lang="fa-IR" sz="1800" b="1">
                          <a:effectLst/>
                          <a:latin typeface="Times New Roman" panose="02020603050405020304" pitchFamily="18" charset="0"/>
                          <a:ea typeface="SimSun" panose="02010600030101010101" pitchFamily="2" charset="-122"/>
                          <a:cs typeface="B Zar" panose="00000400000000000000" pitchFamily="2" charset="-78"/>
                        </a:rPr>
                        <a:t>5</a:t>
                      </a:r>
                      <a:endParaRPr lang="en-US" sz="200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tc>
                <a:tc>
                  <a:txBody>
                    <a:bodyPr/>
                    <a:lstStyle/>
                    <a:p>
                      <a:pPr marL="90805" algn="justLow" rtl="1">
                        <a:lnSpc>
                          <a:spcPct val="115000"/>
                        </a:lnSpc>
                        <a:spcAft>
                          <a:spcPts val="0"/>
                        </a:spcAft>
                      </a:pPr>
                      <a:r>
                        <a:rPr lang="fa-IR" sz="1800" b="1" dirty="0">
                          <a:effectLst/>
                          <a:latin typeface="Times New Roman" panose="02020603050405020304" pitchFamily="18" charset="0"/>
                          <a:ea typeface="SimSun" panose="02010600030101010101" pitchFamily="2" charset="-122"/>
                          <a:cs typeface="B Zar" panose="00000400000000000000" pitchFamily="2" charset="-78"/>
                        </a:rPr>
                        <a:t>قانون مناسب مشارکت بخش </a:t>
                      </a:r>
                      <a:r>
                        <a:rPr lang="fa-IR" sz="1800" b="1" dirty="0" smtClean="0">
                          <a:effectLst/>
                          <a:latin typeface="Times New Roman" panose="02020603050405020304" pitchFamily="18" charset="0"/>
                          <a:ea typeface="SimSun" panose="02010600030101010101" pitchFamily="2" charset="-122"/>
                          <a:cs typeface="B Zar" panose="00000400000000000000" pitchFamily="2" charset="-78"/>
                        </a:rPr>
                        <a:t>غيردولتي</a:t>
                      </a:r>
                      <a:endParaRPr lang="en-US" sz="2000" dirty="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tc>
                <a:tc>
                  <a:txBody>
                    <a:bodyPr/>
                    <a:lstStyle/>
                    <a:p>
                      <a:pPr marL="90805" algn="ctr" rtl="1">
                        <a:lnSpc>
                          <a:spcPct val="115000"/>
                        </a:lnSpc>
                        <a:spcAft>
                          <a:spcPts val="0"/>
                        </a:spcAft>
                      </a:pPr>
                      <a:r>
                        <a:rPr lang="fa-IR" sz="1800" b="1" dirty="0">
                          <a:effectLst/>
                          <a:latin typeface="Times New Roman" panose="02020603050405020304" pitchFamily="18" charset="0"/>
                          <a:ea typeface="SimSun" panose="02010600030101010101" pitchFamily="2" charset="-122"/>
                          <a:cs typeface="B Zar" panose="00000400000000000000" pitchFamily="2" charset="-78"/>
                        </a:rPr>
                        <a:t>----</a:t>
                      </a:r>
                      <a:endParaRPr lang="en-US" sz="2000" dirty="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tc>
                <a:tc>
                  <a:txBody>
                    <a:bodyPr/>
                    <a:lstStyle/>
                    <a:p>
                      <a:pPr marL="90805" algn="ctr" rtl="1">
                        <a:lnSpc>
                          <a:spcPct val="115000"/>
                        </a:lnSpc>
                        <a:spcAft>
                          <a:spcPts val="0"/>
                        </a:spcAft>
                      </a:pPr>
                      <a:r>
                        <a:rPr lang="fa-IR" sz="1800" b="1" dirty="0">
                          <a:effectLst/>
                          <a:latin typeface="Times New Roman" panose="02020603050405020304" pitchFamily="18" charset="0"/>
                          <a:ea typeface="SimSun" panose="02010600030101010101" pitchFamily="2" charset="-122"/>
                          <a:cs typeface="B Zar" panose="00000400000000000000" pitchFamily="2" charset="-78"/>
                        </a:rPr>
                        <a:t>از سال 1366</a:t>
                      </a:r>
                      <a:endParaRPr lang="en-US" sz="2000" dirty="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tc>
                <a:extLst>
                  <a:ext uri="{0D108BD9-81ED-4DB2-BD59-A6C34878D82A}">
                    <a16:rowId xmlns:a16="http://schemas.microsoft.com/office/drawing/2014/main" val="10005"/>
                  </a:ext>
                </a:extLst>
              </a:tr>
              <a:tr h="760038">
                <a:tc>
                  <a:txBody>
                    <a:bodyPr/>
                    <a:lstStyle/>
                    <a:p>
                      <a:pPr marL="90805" algn="ctr" rtl="1">
                        <a:lnSpc>
                          <a:spcPct val="115000"/>
                        </a:lnSpc>
                        <a:spcAft>
                          <a:spcPts val="0"/>
                        </a:spcAft>
                      </a:pPr>
                      <a:r>
                        <a:rPr lang="fa-IR" sz="1800" b="1">
                          <a:effectLst/>
                          <a:latin typeface="Times New Roman" panose="02020603050405020304" pitchFamily="18" charset="0"/>
                          <a:ea typeface="SimSun" panose="02010600030101010101" pitchFamily="2" charset="-122"/>
                          <a:cs typeface="B Zar" panose="00000400000000000000" pitchFamily="2" charset="-78"/>
                        </a:rPr>
                        <a:t>6</a:t>
                      </a:r>
                      <a:endParaRPr lang="en-US" sz="200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tc>
                <a:tc>
                  <a:txBody>
                    <a:bodyPr/>
                    <a:lstStyle/>
                    <a:p>
                      <a:pPr marL="90805" algn="justLow" rtl="1">
                        <a:lnSpc>
                          <a:spcPct val="115000"/>
                        </a:lnSpc>
                        <a:spcAft>
                          <a:spcPts val="0"/>
                        </a:spcAft>
                      </a:pPr>
                      <a:r>
                        <a:rPr lang="fa-IR" sz="1800" b="1" dirty="0">
                          <a:effectLst/>
                          <a:latin typeface="Times New Roman" panose="02020603050405020304" pitchFamily="18" charset="0"/>
                          <a:ea typeface="SimSun" panose="02010600030101010101" pitchFamily="2" charset="-122"/>
                          <a:cs typeface="B Zar" panose="00000400000000000000" pitchFamily="2" charset="-78"/>
                        </a:rPr>
                        <a:t>يارانه كالايي (قير رايگان)</a:t>
                      </a:r>
                      <a:endParaRPr lang="en-US" sz="2000" dirty="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tc>
                <a:tc>
                  <a:txBody>
                    <a:bodyPr/>
                    <a:lstStyle/>
                    <a:p>
                      <a:pPr marL="90805" algn="ctr" rtl="1">
                        <a:lnSpc>
                          <a:spcPct val="115000"/>
                        </a:lnSpc>
                        <a:spcAft>
                          <a:spcPts val="0"/>
                        </a:spcAft>
                      </a:pPr>
                      <a:r>
                        <a:rPr lang="fa-IR" sz="1800" b="1" dirty="0">
                          <a:effectLst/>
                          <a:latin typeface="Times New Roman" panose="02020603050405020304" pitchFamily="18" charset="0"/>
                          <a:ea typeface="SimSun" panose="02010600030101010101" pitchFamily="2" charset="-122"/>
                          <a:cs typeface="B Zar" panose="00000400000000000000" pitchFamily="2" charset="-78"/>
                        </a:rPr>
                        <a:t>ندارد</a:t>
                      </a:r>
                      <a:endParaRPr lang="en-US" sz="2000" dirty="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tc>
                <a:tc>
                  <a:txBody>
                    <a:bodyPr/>
                    <a:lstStyle/>
                    <a:p>
                      <a:pPr marL="90805" algn="ctr" rtl="1">
                        <a:lnSpc>
                          <a:spcPct val="115000"/>
                        </a:lnSpc>
                        <a:spcAft>
                          <a:spcPts val="0"/>
                        </a:spcAft>
                      </a:pPr>
                      <a:r>
                        <a:rPr lang="fa-IR" sz="1800" b="1">
                          <a:effectLst/>
                          <a:latin typeface="Times New Roman" panose="02020603050405020304" pitchFamily="18" charset="0"/>
                          <a:ea typeface="SimSun" panose="02010600030101010101" pitchFamily="2" charset="-122"/>
                          <a:cs typeface="B Zar" panose="00000400000000000000" pitchFamily="2" charset="-78"/>
                        </a:rPr>
                        <a:t>دارد (معادل بودجه عمراني توسعه جاده‌اي)</a:t>
                      </a:r>
                      <a:endParaRPr lang="en-US" sz="200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tc>
                <a:extLst>
                  <a:ext uri="{0D108BD9-81ED-4DB2-BD59-A6C34878D82A}">
                    <a16:rowId xmlns:a16="http://schemas.microsoft.com/office/drawing/2014/main" val="10006"/>
                  </a:ext>
                </a:extLst>
              </a:tr>
              <a:tr h="477887">
                <a:tc>
                  <a:txBody>
                    <a:bodyPr/>
                    <a:lstStyle/>
                    <a:p>
                      <a:pPr marL="90805" algn="ctr" rtl="1">
                        <a:lnSpc>
                          <a:spcPct val="115000"/>
                        </a:lnSpc>
                        <a:spcAft>
                          <a:spcPts val="0"/>
                        </a:spcAft>
                      </a:pPr>
                      <a:r>
                        <a:rPr lang="fa-IR" sz="1800" b="1">
                          <a:effectLst/>
                          <a:latin typeface="Times New Roman" panose="02020603050405020304" pitchFamily="18" charset="0"/>
                          <a:ea typeface="SimSun" panose="02010600030101010101" pitchFamily="2" charset="-122"/>
                          <a:cs typeface="B Zar" panose="00000400000000000000" pitchFamily="2" charset="-78"/>
                        </a:rPr>
                        <a:t>7</a:t>
                      </a:r>
                      <a:endParaRPr lang="en-US" sz="200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tc>
                <a:tc>
                  <a:txBody>
                    <a:bodyPr/>
                    <a:lstStyle/>
                    <a:p>
                      <a:pPr marL="90805" algn="justLow" rtl="1">
                        <a:lnSpc>
                          <a:spcPct val="115000"/>
                        </a:lnSpc>
                        <a:spcAft>
                          <a:spcPts val="0"/>
                        </a:spcAft>
                      </a:pPr>
                      <a:r>
                        <a:rPr lang="fa-IR" sz="1800" b="1" dirty="0" smtClean="0">
                          <a:effectLst/>
                          <a:latin typeface="Times New Roman" panose="02020603050405020304" pitchFamily="18" charset="0"/>
                          <a:ea typeface="SimSun" panose="02010600030101010101" pitchFamily="2" charset="-122"/>
                          <a:cs typeface="B Zar" panose="00000400000000000000" pitchFamily="2" charset="-78"/>
                        </a:rPr>
                        <a:t>حمايت </a:t>
                      </a:r>
                      <a:r>
                        <a:rPr lang="fa-IR" sz="1800" b="1" dirty="0">
                          <a:effectLst/>
                          <a:latin typeface="Times New Roman" panose="02020603050405020304" pitchFamily="18" charset="0"/>
                          <a:ea typeface="SimSun" panose="02010600030101010101" pitchFamily="2" charset="-122"/>
                          <a:cs typeface="B Zar" panose="00000400000000000000" pitchFamily="2" charset="-78"/>
                        </a:rPr>
                        <a:t>مستمر و </a:t>
                      </a:r>
                      <a:r>
                        <a:rPr lang="fa-IR" sz="1800" b="1" dirty="0" smtClean="0">
                          <a:effectLst/>
                          <a:latin typeface="Times New Roman" panose="02020603050405020304" pitchFamily="18" charset="0"/>
                          <a:ea typeface="SimSun" panose="02010600030101010101" pitchFamily="2" charset="-122"/>
                          <a:cs typeface="B Zar" panose="00000400000000000000" pitchFamily="2" charset="-78"/>
                        </a:rPr>
                        <a:t>قوي </a:t>
                      </a:r>
                      <a:r>
                        <a:rPr lang="fa-IR" sz="1800" b="1" dirty="0">
                          <a:effectLst/>
                          <a:latin typeface="Times New Roman" panose="02020603050405020304" pitchFamily="18" charset="0"/>
                          <a:ea typeface="SimSun" panose="02010600030101010101" pitchFamily="2" charset="-122"/>
                          <a:cs typeface="B Zar" panose="00000400000000000000" pitchFamily="2" charset="-78"/>
                        </a:rPr>
                        <a:t>از </a:t>
                      </a:r>
                      <a:r>
                        <a:rPr lang="fa-IR" sz="1800" b="1" dirty="0" smtClean="0">
                          <a:effectLst/>
                          <a:latin typeface="Times New Roman" panose="02020603050405020304" pitchFamily="18" charset="0"/>
                          <a:ea typeface="SimSun" panose="02010600030101010101" pitchFamily="2" charset="-122"/>
                          <a:cs typeface="B Zar" panose="00000400000000000000" pitchFamily="2" charset="-78"/>
                        </a:rPr>
                        <a:t>صنايع ذيربط</a:t>
                      </a:r>
                      <a:endParaRPr lang="en-US" sz="2000" dirty="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tc>
                <a:tc>
                  <a:txBody>
                    <a:bodyPr/>
                    <a:lstStyle/>
                    <a:p>
                      <a:pPr marL="90805" algn="ctr" rtl="1">
                        <a:lnSpc>
                          <a:spcPct val="115000"/>
                        </a:lnSpc>
                        <a:spcAft>
                          <a:spcPts val="0"/>
                        </a:spcAft>
                      </a:pPr>
                      <a:r>
                        <a:rPr lang="fa-IR" sz="1800" b="1" dirty="0">
                          <a:effectLst/>
                          <a:latin typeface="Times New Roman" panose="02020603050405020304" pitchFamily="18" charset="0"/>
                          <a:ea typeface="SimSun" panose="02010600030101010101" pitchFamily="2" charset="-122"/>
                          <a:cs typeface="B Zar" panose="00000400000000000000" pitchFamily="2" charset="-78"/>
                        </a:rPr>
                        <a:t>----</a:t>
                      </a:r>
                      <a:endParaRPr lang="en-US" sz="2000" dirty="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tc>
                <a:tc>
                  <a:txBody>
                    <a:bodyPr/>
                    <a:lstStyle/>
                    <a:p>
                      <a:pPr marL="90805" algn="ctr" rtl="1">
                        <a:lnSpc>
                          <a:spcPct val="115000"/>
                        </a:lnSpc>
                        <a:spcAft>
                          <a:spcPts val="0"/>
                        </a:spcAft>
                      </a:pPr>
                      <a:r>
                        <a:rPr lang="fa-IR" sz="1800" b="1" dirty="0">
                          <a:effectLst/>
                          <a:latin typeface="Times New Roman" panose="02020603050405020304" pitchFamily="18" charset="0"/>
                          <a:ea typeface="SimSun" panose="02010600030101010101" pitchFamily="2" charset="-122"/>
                          <a:cs typeface="B Zar" panose="00000400000000000000" pitchFamily="2" charset="-78"/>
                        </a:rPr>
                        <a:t>انواع حمايت </a:t>
                      </a:r>
                      <a:r>
                        <a:rPr lang="fa-IR" sz="1800" b="1" dirty="0" smtClean="0">
                          <a:effectLst/>
                          <a:latin typeface="Times New Roman" panose="02020603050405020304" pitchFamily="18" charset="0"/>
                          <a:ea typeface="SimSun" panose="02010600030101010101" pitchFamily="2" charset="-122"/>
                          <a:cs typeface="B Zar" panose="00000400000000000000" pitchFamily="2" charset="-78"/>
                        </a:rPr>
                        <a:t>مالي </a:t>
                      </a:r>
                      <a:r>
                        <a:rPr lang="fa-IR" sz="1800" b="1" dirty="0">
                          <a:effectLst/>
                          <a:latin typeface="Times New Roman" panose="02020603050405020304" pitchFamily="18" charset="0"/>
                          <a:ea typeface="SimSun" panose="02010600030101010101" pitchFamily="2" charset="-122"/>
                          <a:cs typeface="B Zar" panose="00000400000000000000" pitchFamily="2" charset="-78"/>
                        </a:rPr>
                        <a:t>و </a:t>
                      </a:r>
                      <a:r>
                        <a:rPr lang="fa-IR" sz="1800" b="1" dirty="0" smtClean="0">
                          <a:effectLst/>
                          <a:latin typeface="Times New Roman" panose="02020603050405020304" pitchFamily="18" charset="0"/>
                          <a:ea typeface="SimSun" panose="02010600030101010101" pitchFamily="2" charset="-122"/>
                          <a:cs typeface="B Zar" panose="00000400000000000000" pitchFamily="2" charset="-78"/>
                        </a:rPr>
                        <a:t>گمرکي</a:t>
                      </a:r>
                      <a:endParaRPr lang="en-US" sz="2000" dirty="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tc>
                <a:extLst>
                  <a:ext uri="{0D108BD9-81ED-4DB2-BD59-A6C34878D82A}">
                    <a16:rowId xmlns:a16="http://schemas.microsoft.com/office/drawing/2014/main" val="10007"/>
                  </a:ext>
                </a:extLst>
              </a:tr>
              <a:tr h="509146">
                <a:tc>
                  <a:txBody>
                    <a:bodyPr/>
                    <a:lstStyle/>
                    <a:p>
                      <a:pPr marL="90805" algn="ctr" rtl="1">
                        <a:lnSpc>
                          <a:spcPct val="115000"/>
                        </a:lnSpc>
                        <a:spcAft>
                          <a:spcPts val="0"/>
                        </a:spcAft>
                      </a:pPr>
                      <a:r>
                        <a:rPr lang="fa-IR" sz="1800" b="1">
                          <a:effectLst/>
                          <a:latin typeface="Times New Roman" panose="02020603050405020304" pitchFamily="18" charset="0"/>
                          <a:ea typeface="SimSun" panose="02010600030101010101" pitchFamily="2" charset="-122"/>
                          <a:cs typeface="B Zar" panose="00000400000000000000" pitchFamily="2" charset="-78"/>
                        </a:rPr>
                        <a:t>8</a:t>
                      </a:r>
                      <a:endParaRPr lang="en-US" sz="200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tc>
                <a:tc>
                  <a:txBody>
                    <a:bodyPr/>
                    <a:lstStyle/>
                    <a:p>
                      <a:pPr marL="90805" algn="justLow" rtl="1">
                        <a:lnSpc>
                          <a:spcPct val="115000"/>
                        </a:lnSpc>
                        <a:spcAft>
                          <a:spcPts val="0"/>
                        </a:spcAft>
                      </a:pPr>
                      <a:r>
                        <a:rPr lang="fa-IR" sz="1800" b="1" dirty="0">
                          <a:effectLst/>
                          <a:latin typeface="Times New Roman" panose="02020603050405020304" pitchFamily="18" charset="0"/>
                          <a:ea typeface="SimSun" panose="02010600030101010101" pitchFamily="2" charset="-122"/>
                          <a:cs typeface="B Zar" panose="00000400000000000000" pitchFamily="2" charset="-78"/>
                        </a:rPr>
                        <a:t>سهم از اعتبارات </a:t>
                      </a:r>
                      <a:r>
                        <a:rPr lang="fa-IR" sz="1800" b="1" dirty="0" smtClean="0">
                          <a:effectLst/>
                          <a:latin typeface="Times New Roman" panose="02020603050405020304" pitchFamily="18" charset="0"/>
                          <a:ea typeface="SimSun" panose="02010600030101010101" pitchFamily="2" charset="-122"/>
                          <a:cs typeface="B Zar" panose="00000400000000000000" pitchFamily="2" charset="-78"/>
                        </a:rPr>
                        <a:t>استاني</a:t>
                      </a:r>
                      <a:endParaRPr lang="en-US" sz="2000" dirty="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tc>
                <a:tc>
                  <a:txBody>
                    <a:bodyPr/>
                    <a:lstStyle/>
                    <a:p>
                      <a:pPr marL="90805" algn="ctr" rtl="1">
                        <a:lnSpc>
                          <a:spcPct val="115000"/>
                        </a:lnSpc>
                        <a:spcAft>
                          <a:spcPts val="0"/>
                        </a:spcAft>
                      </a:pPr>
                      <a:r>
                        <a:rPr lang="fa-IR" sz="1800" b="1" dirty="0">
                          <a:effectLst/>
                          <a:latin typeface="Times New Roman" panose="02020603050405020304" pitchFamily="18" charset="0"/>
                          <a:ea typeface="SimSun" panose="02010600030101010101" pitchFamily="2" charset="-122"/>
                          <a:cs typeface="B Zar" panose="00000400000000000000" pitchFamily="2" charset="-78"/>
                        </a:rPr>
                        <a:t>---</a:t>
                      </a:r>
                      <a:endParaRPr lang="en-US" sz="2000" dirty="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tc>
                <a:tc>
                  <a:txBody>
                    <a:bodyPr/>
                    <a:lstStyle/>
                    <a:p>
                      <a:pPr marL="90805" algn="ctr" rtl="1">
                        <a:lnSpc>
                          <a:spcPct val="115000"/>
                        </a:lnSpc>
                        <a:spcAft>
                          <a:spcPts val="0"/>
                        </a:spcAft>
                      </a:pPr>
                      <a:r>
                        <a:rPr lang="fa-IR" sz="1800" b="1" dirty="0">
                          <a:effectLst/>
                          <a:latin typeface="Times New Roman" panose="02020603050405020304" pitchFamily="18" charset="0"/>
                          <a:ea typeface="SimSun" panose="02010600030101010101" pitchFamily="2" charset="-122"/>
                          <a:cs typeface="B Zar" panose="00000400000000000000" pitchFamily="2" charset="-78"/>
                        </a:rPr>
                        <a:t>متوسط سالانه 20%</a:t>
                      </a:r>
                      <a:endParaRPr lang="en-US" sz="2000" dirty="0">
                        <a:effectLst/>
                        <a:latin typeface="Times New Roman" panose="02020603050405020304" pitchFamily="18" charset="0"/>
                        <a:ea typeface="SimSun" panose="02010600030101010101" pitchFamily="2" charset="-122"/>
                        <a:cs typeface="Lotus" panose="00000400000000000000" pitchFamily="2" charset="-78"/>
                      </a:endParaRPr>
                    </a:p>
                  </a:txBody>
                  <a:tcPr marL="17780" marR="17780" marT="9525" marB="0" anchor="ct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354101430"/>
      </p:ext>
    </p:extLst>
  </p:cSld>
  <p:clrMapOvr>
    <a:masterClrMapping/>
  </p:clrMapOvr>
  <p:transition>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Number Placeholder 5">
            <a:extLst>
              <a:ext uri="{FF2B5EF4-FFF2-40B4-BE49-F238E27FC236}">
                <a16:creationId xmlns:a16="http://schemas.microsoft.com/office/drawing/2014/main" id="{855B428F-FB09-4069-B3E1-78E62814E355}"/>
              </a:ext>
            </a:extLst>
          </p:cNvPr>
          <p:cNvSpPr>
            <a:spLocks noGrp="1"/>
          </p:cNvSpPr>
          <p:nvPr>
            <p:ph type="sldNum" sz="quarter" idx="4294967295"/>
          </p:nvPr>
        </p:nvSpPr>
        <p:spPr>
          <a:xfrm>
            <a:off x="0" y="6453188"/>
            <a:ext cx="1223963" cy="2603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a:spcBef>
                <a:spcPct val="0"/>
              </a:spcBef>
              <a:buFontTx/>
              <a:buNone/>
            </a:pPr>
            <a:fld id="{1C68D19D-D3BE-4DD6-AFAB-3F422A4DC3AA}" type="slidenum">
              <a:rPr lang="ar-SA" altLang="fa-IR" sz="1400">
                <a:solidFill>
                  <a:srgbClr val="000000"/>
                </a:solidFill>
                <a:cs typeface="Zar" pitchFamily="2" charset="0"/>
              </a:rPr>
              <a:pPr algn="l">
                <a:spcBef>
                  <a:spcPct val="0"/>
                </a:spcBef>
                <a:buFontTx/>
                <a:buNone/>
              </a:pPr>
              <a:t>11</a:t>
            </a:fld>
            <a:endParaRPr lang="en-US" altLang="fa-IR" sz="1400">
              <a:solidFill>
                <a:srgbClr val="000000"/>
              </a:solidFill>
              <a:cs typeface="Zar" pitchFamily="2" charset="0"/>
            </a:endParaRPr>
          </a:p>
        </p:txBody>
      </p:sp>
      <p:sp>
        <p:nvSpPr>
          <p:cNvPr id="5" name="Rectangle 2">
            <a:extLst>
              <a:ext uri="{FF2B5EF4-FFF2-40B4-BE49-F238E27FC236}">
                <a16:creationId xmlns:a16="http://schemas.microsoft.com/office/drawing/2014/main" id="{C65EDA53-77A5-4AF3-94F8-4EE6AF8E1641}"/>
              </a:ext>
            </a:extLst>
          </p:cNvPr>
          <p:cNvSpPr txBox="1">
            <a:spLocks noChangeArrowheads="1"/>
          </p:cNvSpPr>
          <p:nvPr/>
        </p:nvSpPr>
        <p:spPr bwMode="auto">
          <a:xfrm>
            <a:off x="250825" y="692150"/>
            <a:ext cx="8569325" cy="936625"/>
          </a:xfrm>
          <a:prstGeom prst="rect">
            <a:avLst/>
          </a:prstGeom>
          <a:noFill/>
          <a:ln w="9525">
            <a:noFill/>
            <a:miter lim="800000"/>
            <a:headEnd/>
            <a:tailEnd/>
          </a:ln>
        </p:spPr>
        <p:txBody>
          <a:bodyPr anchor="ctr"/>
          <a:lstStyle/>
          <a:p>
            <a:pPr algn="r" rtl="1">
              <a:defRPr/>
            </a:pPr>
            <a:r>
              <a:rPr lang="fa-IR" sz="2000" b="1" kern="0" dirty="0">
                <a:solidFill>
                  <a:srgbClr val="000000"/>
                </a:solidFill>
                <a:latin typeface="Arial"/>
                <a:cs typeface="Zar" panose="00000400000000000000" pitchFamily="2" charset="-78"/>
              </a:rPr>
              <a:t/>
            </a:r>
            <a:br>
              <a:rPr lang="fa-IR" sz="2000" b="1" kern="0" dirty="0">
                <a:solidFill>
                  <a:srgbClr val="000000"/>
                </a:solidFill>
                <a:latin typeface="Arial"/>
                <a:cs typeface="Zar" panose="00000400000000000000" pitchFamily="2" charset="-78"/>
              </a:rPr>
            </a:br>
            <a:r>
              <a:rPr lang="fa-IR" sz="2000" b="1" kern="0" dirty="0">
                <a:solidFill>
                  <a:srgbClr val="000000"/>
                </a:solidFill>
                <a:latin typeface="Arial"/>
                <a:cs typeface="Zar" panose="00000400000000000000" pitchFamily="2" charset="-78"/>
              </a:rPr>
              <a:t/>
            </a:r>
            <a:br>
              <a:rPr lang="fa-IR" sz="2000" b="1" kern="0" dirty="0">
                <a:solidFill>
                  <a:srgbClr val="000000"/>
                </a:solidFill>
                <a:latin typeface="Arial"/>
                <a:cs typeface="Zar" panose="00000400000000000000" pitchFamily="2" charset="-78"/>
              </a:rPr>
            </a:br>
            <a:endParaRPr lang="fa-IR" sz="2000" b="1" kern="0" dirty="0">
              <a:solidFill>
                <a:srgbClr val="000000"/>
              </a:solidFill>
              <a:latin typeface="Arial"/>
              <a:cs typeface="Zar" panose="00000400000000000000" pitchFamily="2" charset="-78"/>
            </a:endParaRPr>
          </a:p>
        </p:txBody>
      </p:sp>
      <p:sp>
        <p:nvSpPr>
          <p:cNvPr id="6" name="Rectangle 2">
            <a:extLst>
              <a:ext uri="{FF2B5EF4-FFF2-40B4-BE49-F238E27FC236}">
                <a16:creationId xmlns:a16="http://schemas.microsoft.com/office/drawing/2014/main" id="{91826F1A-C9D8-423F-B8E1-116C3967D66E}"/>
              </a:ext>
            </a:extLst>
          </p:cNvPr>
          <p:cNvSpPr txBox="1">
            <a:spLocks noChangeArrowheads="1"/>
          </p:cNvSpPr>
          <p:nvPr/>
        </p:nvSpPr>
        <p:spPr bwMode="auto">
          <a:xfrm>
            <a:off x="442756" y="99991"/>
            <a:ext cx="8607425" cy="479425"/>
          </a:xfrm>
          <a:prstGeom prst="rect">
            <a:avLst/>
          </a:prstGeom>
          <a:noFill/>
          <a:ln w="9525">
            <a:noFill/>
            <a:miter lim="800000"/>
            <a:headEnd/>
            <a:tailEnd/>
          </a:ln>
        </p:spPr>
        <p:txBody>
          <a:bodyPr anchor="ctr"/>
          <a:lstStyle/>
          <a:p>
            <a:pPr algn="ctr" rtl="1">
              <a:defRPr/>
            </a:pPr>
            <a:r>
              <a:rPr lang="fa-IR" sz="2000" b="1" u="sng" dirty="0" smtClean="0">
                <a:solidFill>
                  <a:srgbClr val="FF0000"/>
                </a:solidFill>
                <a:cs typeface="B Nazanin" panose="00000400000000000000" pitchFamily="2" charset="-78"/>
              </a:rPr>
              <a:t> </a:t>
            </a:r>
            <a:r>
              <a:rPr lang="fa-IR" sz="2400" b="1" u="sng" dirty="0" smtClean="0">
                <a:solidFill>
                  <a:srgbClr val="FF0000"/>
                </a:solidFill>
                <a:cs typeface="B Nazanin" panose="00000400000000000000" pitchFamily="2" charset="-78"/>
              </a:rPr>
              <a:t>ناهماهنگي اقتصاد حمل‌ونقل با حمل‌ونقل عمومي و همگاني</a:t>
            </a:r>
            <a:endParaRPr lang="en-US" sz="2400" b="1" u="sng" dirty="0">
              <a:solidFill>
                <a:srgbClr val="FF0000"/>
              </a:solidFill>
              <a:cs typeface="B Nazanin" panose="00000400000000000000" pitchFamily="2" charset="-78"/>
            </a:endParaRPr>
          </a:p>
        </p:txBody>
      </p:sp>
      <p:sp>
        <p:nvSpPr>
          <p:cNvPr id="10" name="Rectangle 9">
            <a:extLst>
              <a:ext uri="{FF2B5EF4-FFF2-40B4-BE49-F238E27FC236}">
                <a16:creationId xmlns:a16="http://schemas.microsoft.com/office/drawing/2014/main" id="{274F7A2E-77FF-453A-B187-CA484F8B98BE}"/>
              </a:ext>
            </a:extLst>
          </p:cNvPr>
          <p:cNvSpPr/>
          <p:nvPr/>
        </p:nvSpPr>
        <p:spPr>
          <a:xfrm>
            <a:off x="276103" y="2014350"/>
            <a:ext cx="8281614" cy="2308324"/>
          </a:xfrm>
          <a:prstGeom prst="rect">
            <a:avLst/>
          </a:prstGeom>
          <a:ln w="50800">
            <a:solidFill>
              <a:srgbClr val="FF0000"/>
            </a:solidFill>
          </a:ln>
        </p:spPr>
        <p:txBody>
          <a:bodyPr wrap="square">
            <a:spAutoFit/>
          </a:bodyPr>
          <a:lstStyle/>
          <a:p>
            <a:pPr algn="r" rtl="1">
              <a:buFontTx/>
              <a:buChar char="-"/>
              <a:defRPr/>
            </a:pPr>
            <a:r>
              <a:rPr lang="fa-IR" b="1" kern="0" dirty="0">
                <a:solidFill>
                  <a:srgbClr val="000000"/>
                </a:solidFill>
                <a:cs typeface="B Nazanin" panose="00000400000000000000" pitchFamily="2" charset="-78"/>
              </a:rPr>
              <a:t>آمار بالاي تلفات و </a:t>
            </a:r>
            <a:r>
              <a:rPr lang="fa-IR" b="1" kern="0" dirty="0" smtClean="0">
                <a:solidFill>
                  <a:srgbClr val="000000"/>
                </a:solidFill>
                <a:cs typeface="B Nazanin" panose="00000400000000000000" pitchFamily="2" charset="-78"/>
              </a:rPr>
              <a:t>مجروحين سوانح </a:t>
            </a:r>
            <a:r>
              <a:rPr lang="fa-IR" b="1" kern="0" dirty="0">
                <a:solidFill>
                  <a:srgbClr val="000000"/>
                </a:solidFill>
                <a:cs typeface="B Nazanin" panose="00000400000000000000" pitchFamily="2" charset="-78"/>
              </a:rPr>
              <a:t>جاده‌اي</a:t>
            </a:r>
            <a:r>
              <a:rPr lang="fa-IR" b="1" kern="0" dirty="0" smtClean="0">
                <a:solidFill>
                  <a:srgbClr val="000000"/>
                </a:solidFill>
                <a:cs typeface="B Nazanin" panose="00000400000000000000" pitchFamily="2" charset="-78"/>
              </a:rPr>
              <a:t>،</a:t>
            </a:r>
          </a:p>
          <a:p>
            <a:pPr algn="r" rtl="1">
              <a:buFontTx/>
              <a:buChar char="-"/>
              <a:defRPr/>
            </a:pPr>
            <a:r>
              <a:rPr lang="fa-IR" b="1" kern="0" dirty="0" smtClean="0">
                <a:solidFill>
                  <a:srgbClr val="000000"/>
                </a:solidFill>
                <a:cs typeface="B Nazanin" panose="00000400000000000000" pitchFamily="2" charset="-78"/>
              </a:rPr>
              <a:t> مصرف </a:t>
            </a:r>
            <a:r>
              <a:rPr lang="fa-IR" b="1" kern="0" dirty="0">
                <a:solidFill>
                  <a:srgbClr val="000000"/>
                </a:solidFill>
                <a:cs typeface="B Nazanin" panose="00000400000000000000" pitchFamily="2" charset="-78"/>
              </a:rPr>
              <a:t>بي‌رويه </a:t>
            </a:r>
            <a:r>
              <a:rPr lang="fa-IR" b="1" kern="0" dirty="0" smtClean="0">
                <a:solidFill>
                  <a:srgbClr val="000000"/>
                </a:solidFill>
                <a:cs typeface="B Nazanin" panose="00000400000000000000" pitchFamily="2" charset="-78"/>
              </a:rPr>
              <a:t>سوخت‌هاي ارزشمند </a:t>
            </a:r>
          </a:p>
          <a:p>
            <a:pPr algn="r" rtl="1">
              <a:buFontTx/>
              <a:buChar char="-"/>
              <a:defRPr/>
            </a:pPr>
            <a:r>
              <a:rPr lang="fa-IR" b="1" kern="0" dirty="0" smtClean="0">
                <a:solidFill>
                  <a:srgbClr val="000000"/>
                </a:solidFill>
                <a:cs typeface="B Nazanin" panose="00000400000000000000" pitchFamily="2" charset="-78"/>
              </a:rPr>
              <a:t> </a:t>
            </a:r>
            <a:r>
              <a:rPr lang="fa-IR" b="1" kern="0" dirty="0">
                <a:solidFill>
                  <a:srgbClr val="000000"/>
                </a:solidFill>
                <a:cs typeface="B Nazanin" panose="00000400000000000000" pitchFamily="2" charset="-78"/>
              </a:rPr>
              <a:t>تراكم ترافيك جاده‌اي و </a:t>
            </a:r>
            <a:r>
              <a:rPr lang="fa-IR" b="1" kern="0" dirty="0" smtClean="0">
                <a:solidFill>
                  <a:srgbClr val="000000"/>
                </a:solidFill>
                <a:cs typeface="B Nazanin" panose="00000400000000000000" pitchFamily="2" charset="-78"/>
              </a:rPr>
              <a:t>شهري (اتلاف </a:t>
            </a:r>
            <a:r>
              <a:rPr lang="fa-IR" b="1" kern="0" dirty="0">
                <a:solidFill>
                  <a:srgbClr val="000000"/>
                </a:solidFill>
                <a:cs typeface="B Nazanin" panose="00000400000000000000" pitchFamily="2" charset="-78"/>
              </a:rPr>
              <a:t>وقت و كاهش بهره‌وري </a:t>
            </a:r>
            <a:r>
              <a:rPr lang="fa-IR" b="1" kern="0" dirty="0" smtClean="0">
                <a:solidFill>
                  <a:srgbClr val="000000"/>
                </a:solidFill>
                <a:cs typeface="B Nazanin" panose="00000400000000000000" pitchFamily="2" charset="-78"/>
              </a:rPr>
              <a:t>ناوگان)</a:t>
            </a:r>
            <a:endParaRPr lang="fa-IR" b="1" kern="0" dirty="0">
              <a:solidFill>
                <a:srgbClr val="000000"/>
              </a:solidFill>
              <a:cs typeface="B Nazanin" panose="00000400000000000000" pitchFamily="2" charset="-78"/>
            </a:endParaRPr>
          </a:p>
          <a:p>
            <a:pPr algn="r" rtl="1">
              <a:buFontTx/>
              <a:buChar char="-"/>
              <a:defRPr/>
            </a:pPr>
            <a:r>
              <a:rPr lang="fa-IR" b="1" kern="0" dirty="0" smtClean="0">
                <a:solidFill>
                  <a:srgbClr val="000000"/>
                </a:solidFill>
                <a:cs typeface="B Nazanin" panose="00000400000000000000" pitchFamily="2" charset="-78"/>
              </a:rPr>
              <a:t>افزايش </a:t>
            </a:r>
            <a:r>
              <a:rPr lang="fa-IR" b="1" kern="0" dirty="0">
                <a:solidFill>
                  <a:srgbClr val="000000"/>
                </a:solidFill>
                <a:cs typeface="B Nazanin" panose="00000400000000000000" pitchFamily="2" charset="-78"/>
              </a:rPr>
              <a:t>آلايندگي هوا و </a:t>
            </a:r>
            <a:r>
              <a:rPr lang="fa-IR" b="1" kern="0" dirty="0" smtClean="0">
                <a:solidFill>
                  <a:srgbClr val="000000"/>
                </a:solidFill>
                <a:cs typeface="B Nazanin" panose="00000400000000000000" pitchFamily="2" charset="-78"/>
              </a:rPr>
              <a:t>صوتي و عوارض </a:t>
            </a:r>
            <a:r>
              <a:rPr lang="fa-IR" b="1" kern="0" dirty="0">
                <a:solidFill>
                  <a:srgbClr val="000000"/>
                </a:solidFill>
                <a:cs typeface="B Nazanin" panose="00000400000000000000" pitchFamily="2" charset="-78"/>
              </a:rPr>
              <a:t>زيست‌محيطي</a:t>
            </a:r>
            <a:endParaRPr lang="fa-IR" b="1" kern="0" dirty="0" smtClean="0">
              <a:solidFill>
                <a:srgbClr val="000000"/>
              </a:solidFill>
              <a:cs typeface="B Nazanin" panose="00000400000000000000" pitchFamily="2" charset="-78"/>
            </a:endParaRPr>
          </a:p>
          <a:p>
            <a:pPr algn="r" rtl="1">
              <a:buFontTx/>
              <a:buChar char="-"/>
              <a:defRPr/>
            </a:pPr>
            <a:r>
              <a:rPr lang="fa-IR" b="1" kern="0" dirty="0" smtClean="0">
                <a:solidFill>
                  <a:srgbClr val="000000"/>
                </a:solidFill>
                <a:cs typeface="B Nazanin" panose="00000400000000000000" pitchFamily="2" charset="-78"/>
              </a:rPr>
              <a:t> تشديد </a:t>
            </a:r>
            <a:r>
              <a:rPr lang="fa-IR" b="1" kern="0" dirty="0">
                <a:solidFill>
                  <a:srgbClr val="000000"/>
                </a:solidFill>
                <a:cs typeface="B Nazanin" panose="00000400000000000000" pitchFamily="2" charset="-78"/>
              </a:rPr>
              <a:t>نياز به توسعه شبكه‌هاي جاده‌اي</a:t>
            </a:r>
            <a:r>
              <a:rPr lang="fa-IR" b="1" kern="0" dirty="0" smtClean="0">
                <a:solidFill>
                  <a:srgbClr val="000000"/>
                </a:solidFill>
                <a:cs typeface="B Nazanin" panose="00000400000000000000" pitchFamily="2" charset="-78"/>
              </a:rPr>
              <a:t>.</a:t>
            </a:r>
          </a:p>
          <a:p>
            <a:pPr algn="r" rtl="1">
              <a:buFontTx/>
              <a:buChar char="-"/>
              <a:defRPr/>
            </a:pPr>
            <a:r>
              <a:rPr lang="fa-IR" b="1" kern="0" dirty="0" smtClean="0">
                <a:solidFill>
                  <a:srgbClr val="000000"/>
                </a:solidFill>
                <a:cs typeface="B Nazanin" panose="00000400000000000000" pitchFamily="2" charset="-78"/>
              </a:rPr>
              <a:t>كمبود </a:t>
            </a:r>
            <a:r>
              <a:rPr lang="fa-IR" b="1" kern="0" dirty="0">
                <a:solidFill>
                  <a:srgbClr val="000000"/>
                </a:solidFill>
                <a:cs typeface="B Nazanin" panose="00000400000000000000" pitchFamily="2" charset="-78"/>
              </a:rPr>
              <a:t>مالي براي نگهداري و توسعه شبكه ترابري. </a:t>
            </a:r>
          </a:p>
          <a:p>
            <a:pPr algn="r" rtl="1">
              <a:buFontTx/>
              <a:buChar char="-"/>
              <a:defRPr/>
            </a:pPr>
            <a:r>
              <a:rPr lang="fa-IR" b="1" kern="0" dirty="0" smtClean="0">
                <a:solidFill>
                  <a:srgbClr val="000000"/>
                </a:solidFill>
                <a:cs typeface="B Nazanin" panose="00000400000000000000" pitchFamily="2" charset="-78"/>
              </a:rPr>
              <a:t> بار مالي و كاري بر شبكه بهداشت و درمان،</a:t>
            </a:r>
          </a:p>
          <a:p>
            <a:pPr algn="r" rtl="1">
              <a:buFontTx/>
              <a:buChar char="-"/>
              <a:defRPr/>
            </a:pPr>
            <a:r>
              <a:rPr lang="fa-IR" b="1" kern="0" dirty="0" smtClean="0">
                <a:solidFill>
                  <a:srgbClr val="000000"/>
                </a:solidFill>
                <a:cs typeface="B Nazanin" panose="00000400000000000000" pitchFamily="2" charset="-78"/>
              </a:rPr>
              <a:t>تحميل </a:t>
            </a:r>
            <a:r>
              <a:rPr lang="fa-IR" b="1" kern="0" dirty="0">
                <a:solidFill>
                  <a:srgbClr val="000000"/>
                </a:solidFill>
                <a:cs typeface="B Nazanin" panose="00000400000000000000" pitchFamily="2" charset="-78"/>
              </a:rPr>
              <a:t>هزينه‌هاي فوق به مردم (مصرف‌كنندگان) به صورت مستقيم و غيرمستقيم</a:t>
            </a:r>
            <a:r>
              <a:rPr lang="fa-IR" b="1" kern="0" dirty="0" smtClean="0">
                <a:solidFill>
                  <a:srgbClr val="000000"/>
                </a:solidFill>
                <a:cs typeface="B Nazanin" panose="00000400000000000000" pitchFamily="2" charset="-78"/>
              </a:rPr>
              <a:t>.</a:t>
            </a:r>
            <a:endParaRPr lang="en-US" b="1" kern="0" dirty="0">
              <a:solidFill>
                <a:srgbClr val="000000"/>
              </a:solidFill>
              <a:cs typeface="B Nazanin" panose="00000400000000000000" pitchFamily="2" charset="-78"/>
            </a:endParaRPr>
          </a:p>
        </p:txBody>
      </p:sp>
      <p:sp>
        <p:nvSpPr>
          <p:cNvPr id="11" name="Rectangle 10">
            <a:extLst>
              <a:ext uri="{FF2B5EF4-FFF2-40B4-BE49-F238E27FC236}">
                <a16:creationId xmlns:a16="http://schemas.microsoft.com/office/drawing/2014/main" id="{31A124B8-A3F0-4F03-9902-EA0FFE0469B5}"/>
              </a:ext>
            </a:extLst>
          </p:cNvPr>
          <p:cNvSpPr/>
          <p:nvPr/>
        </p:nvSpPr>
        <p:spPr>
          <a:xfrm>
            <a:off x="249058" y="4426541"/>
            <a:ext cx="7752281" cy="1754326"/>
          </a:xfrm>
          <a:prstGeom prst="rect">
            <a:avLst/>
          </a:prstGeom>
          <a:ln w="50800">
            <a:solidFill>
              <a:srgbClr val="FF0000"/>
            </a:solidFill>
          </a:ln>
        </p:spPr>
        <p:txBody>
          <a:bodyPr wrap="square">
            <a:spAutoFit/>
          </a:bodyPr>
          <a:lstStyle/>
          <a:p>
            <a:pPr algn="r" rtl="1">
              <a:defRPr/>
            </a:pPr>
            <a:r>
              <a:rPr lang="fa-IR" b="1" kern="0" dirty="0" smtClean="0">
                <a:solidFill>
                  <a:srgbClr val="000000"/>
                </a:solidFill>
                <a:cs typeface="B Nazanin" panose="00000400000000000000" pitchFamily="2" charset="-78"/>
              </a:rPr>
              <a:t>- اتلاف </a:t>
            </a:r>
            <a:r>
              <a:rPr lang="fa-IR" b="1" kern="0" dirty="0">
                <a:solidFill>
                  <a:srgbClr val="000000"/>
                </a:solidFill>
                <a:cs typeface="B Nazanin" panose="00000400000000000000" pitchFamily="2" charset="-78"/>
              </a:rPr>
              <a:t>هنگفت منابع ملي در اين معضلات،</a:t>
            </a:r>
          </a:p>
          <a:p>
            <a:pPr algn="r" rtl="1">
              <a:defRPr/>
            </a:pPr>
            <a:r>
              <a:rPr lang="fa-IR" b="1" kern="0" dirty="0" smtClean="0">
                <a:solidFill>
                  <a:srgbClr val="000000"/>
                </a:solidFill>
                <a:cs typeface="B Nazanin" panose="00000400000000000000" pitchFamily="2" charset="-78"/>
              </a:rPr>
              <a:t>- </a:t>
            </a:r>
            <a:r>
              <a:rPr lang="fa-IR" b="1" kern="0" dirty="0">
                <a:solidFill>
                  <a:srgbClr val="000000"/>
                </a:solidFill>
                <a:cs typeface="B Nazanin" panose="00000400000000000000" pitchFamily="2" charset="-78"/>
              </a:rPr>
              <a:t>سودآوري اندك پروژه‌ها براي سرمايه‌گذاري غيردولتي.</a:t>
            </a:r>
          </a:p>
          <a:p>
            <a:pPr algn="r" rtl="1">
              <a:defRPr/>
            </a:pPr>
            <a:r>
              <a:rPr lang="fa-IR" b="1" kern="0" dirty="0">
                <a:solidFill>
                  <a:srgbClr val="000000"/>
                </a:solidFill>
                <a:cs typeface="B Nazanin" panose="00000400000000000000" pitchFamily="2" charset="-78"/>
              </a:rPr>
              <a:t>- شكاف بين نياز كشور به شبكه‌هاي ترابري با سرعت تكميل پروژه‌ها.</a:t>
            </a:r>
            <a:endParaRPr lang="en-US" b="1" kern="0" dirty="0">
              <a:solidFill>
                <a:srgbClr val="000000"/>
              </a:solidFill>
              <a:cs typeface="B Nazanin" panose="00000400000000000000" pitchFamily="2" charset="-78"/>
            </a:endParaRPr>
          </a:p>
          <a:p>
            <a:pPr algn="r" rtl="1">
              <a:buFontTx/>
              <a:buChar char="-"/>
              <a:defRPr/>
            </a:pPr>
            <a:r>
              <a:rPr lang="fa-IR" b="1" kern="0" dirty="0" smtClean="0">
                <a:solidFill>
                  <a:srgbClr val="000000"/>
                </a:solidFill>
                <a:cs typeface="B Nazanin" panose="00000400000000000000" pitchFamily="2" charset="-78"/>
              </a:rPr>
              <a:t> اضمحلال </a:t>
            </a:r>
            <a:r>
              <a:rPr lang="fa-IR" b="1" kern="0" dirty="0">
                <a:solidFill>
                  <a:srgbClr val="000000"/>
                </a:solidFill>
                <a:cs typeface="B Nazanin" panose="00000400000000000000" pitchFamily="2" charset="-78"/>
              </a:rPr>
              <a:t>شبكه‌هاي ترابري موجود</a:t>
            </a:r>
            <a:r>
              <a:rPr lang="fa-IR" b="1" kern="0" dirty="0" smtClean="0">
                <a:solidFill>
                  <a:srgbClr val="000000"/>
                </a:solidFill>
                <a:cs typeface="B Nazanin" panose="00000400000000000000" pitchFamily="2" charset="-78"/>
              </a:rPr>
              <a:t>.</a:t>
            </a:r>
          </a:p>
          <a:p>
            <a:pPr algn="r" rtl="1">
              <a:buFontTx/>
              <a:buChar char="-"/>
              <a:defRPr/>
            </a:pPr>
            <a:r>
              <a:rPr lang="fa-IR" b="1" kern="0" dirty="0" smtClean="0">
                <a:solidFill>
                  <a:srgbClr val="000000"/>
                </a:solidFill>
                <a:cs typeface="B Nazanin" panose="00000400000000000000" pitchFamily="2" charset="-78"/>
              </a:rPr>
              <a:t>كاهش </a:t>
            </a:r>
            <a:r>
              <a:rPr lang="fa-IR" b="1" kern="0" dirty="0">
                <a:solidFill>
                  <a:srgbClr val="000000"/>
                </a:solidFill>
                <a:cs typeface="B Nazanin" panose="00000400000000000000" pitchFamily="2" charset="-78"/>
              </a:rPr>
              <a:t>كيفيت ترابري و تنزل خدمات آن. </a:t>
            </a:r>
            <a:endParaRPr lang="fa-IR" b="1" kern="0" dirty="0" smtClean="0">
              <a:solidFill>
                <a:srgbClr val="000000"/>
              </a:solidFill>
              <a:cs typeface="B Nazanin" panose="00000400000000000000" pitchFamily="2" charset="-78"/>
            </a:endParaRPr>
          </a:p>
          <a:p>
            <a:pPr algn="r" rtl="1">
              <a:buFontTx/>
              <a:buChar char="-"/>
              <a:defRPr/>
            </a:pPr>
            <a:r>
              <a:rPr lang="fa-IR" b="1" kern="0" dirty="0">
                <a:solidFill>
                  <a:srgbClr val="000000"/>
                </a:solidFill>
                <a:cs typeface="B Nazanin" panose="00000400000000000000" pitchFamily="2" charset="-78"/>
              </a:rPr>
              <a:t>افزايش هزينه بخش حمل‌ونقل در اقتصاد ملي و كاهش سهم آن در توليد ناخالص ملي</a:t>
            </a:r>
            <a:r>
              <a:rPr lang="fa-IR" b="1" kern="0" dirty="0" smtClean="0">
                <a:solidFill>
                  <a:srgbClr val="000000"/>
                </a:solidFill>
                <a:cs typeface="B Nazanin" panose="00000400000000000000" pitchFamily="2" charset="-78"/>
              </a:rPr>
              <a:t>.</a:t>
            </a:r>
          </a:p>
        </p:txBody>
      </p:sp>
      <p:sp>
        <p:nvSpPr>
          <p:cNvPr id="13" name="Rectangle 12">
            <a:extLst>
              <a:ext uri="{FF2B5EF4-FFF2-40B4-BE49-F238E27FC236}">
                <a16:creationId xmlns:a16="http://schemas.microsoft.com/office/drawing/2014/main" id="{3ED2B941-1EF9-42C8-8C38-3A5BBAE66194}"/>
              </a:ext>
            </a:extLst>
          </p:cNvPr>
          <p:cNvSpPr/>
          <p:nvPr/>
        </p:nvSpPr>
        <p:spPr>
          <a:xfrm>
            <a:off x="277918" y="6304465"/>
            <a:ext cx="7174402" cy="492443"/>
          </a:xfrm>
          <a:prstGeom prst="rect">
            <a:avLst/>
          </a:prstGeom>
          <a:solidFill>
            <a:srgbClr val="FF0000"/>
          </a:solidFill>
          <a:ln w="50800">
            <a:solidFill>
              <a:srgbClr val="993300"/>
            </a:solidFill>
          </a:ln>
        </p:spPr>
        <p:txBody>
          <a:bodyPr wrap="square">
            <a:spAutoFit/>
          </a:bodyPr>
          <a:lstStyle/>
          <a:p>
            <a:pPr algn="ctr" rtl="1">
              <a:defRPr/>
            </a:pPr>
            <a:r>
              <a:rPr lang="fa-IR" sz="2600" b="1" kern="0" dirty="0">
                <a:solidFill>
                  <a:schemeClr val="bg1"/>
                </a:solidFill>
                <a:cs typeface="B Nazanin" panose="00000400000000000000" pitchFamily="2" charset="-78"/>
              </a:rPr>
              <a:t>بخش حمل‌ونقل گلوگاه </a:t>
            </a:r>
            <a:r>
              <a:rPr lang="fa-IR" sz="2600" b="1" kern="0" dirty="0" smtClean="0">
                <a:solidFill>
                  <a:schemeClr val="bg1"/>
                </a:solidFill>
                <a:cs typeface="B Nazanin" panose="00000400000000000000" pitchFamily="2" charset="-78"/>
              </a:rPr>
              <a:t>پيشرفت كشور</a:t>
            </a:r>
            <a:endParaRPr lang="en-US" sz="2600" b="1" kern="0" dirty="0">
              <a:solidFill>
                <a:schemeClr val="bg1"/>
              </a:solidFill>
              <a:cs typeface="B Nazanin" panose="00000400000000000000" pitchFamily="2" charset="-78"/>
            </a:endParaRPr>
          </a:p>
        </p:txBody>
      </p:sp>
      <p:sp>
        <p:nvSpPr>
          <p:cNvPr id="12" name="Rectangle 11">
            <a:extLst>
              <a:ext uri="{FF2B5EF4-FFF2-40B4-BE49-F238E27FC236}">
                <a16:creationId xmlns:a16="http://schemas.microsoft.com/office/drawing/2014/main" id="{8849BB31-F6C8-4AD7-BE82-D0CCAADCA04F}"/>
              </a:ext>
            </a:extLst>
          </p:cNvPr>
          <p:cNvSpPr/>
          <p:nvPr/>
        </p:nvSpPr>
        <p:spPr>
          <a:xfrm>
            <a:off x="246951" y="587044"/>
            <a:ext cx="8803230" cy="1261884"/>
          </a:xfrm>
          <a:prstGeom prst="rect">
            <a:avLst/>
          </a:prstGeom>
          <a:solidFill>
            <a:schemeClr val="bg1"/>
          </a:solidFill>
          <a:ln w="50800">
            <a:solidFill>
              <a:srgbClr val="FF0000"/>
            </a:solidFill>
          </a:ln>
        </p:spPr>
        <p:txBody>
          <a:bodyPr wrap="square">
            <a:spAutoFit/>
          </a:bodyPr>
          <a:lstStyle/>
          <a:p>
            <a:pPr algn="r" rtl="1">
              <a:defRPr/>
            </a:pPr>
            <a:r>
              <a:rPr lang="fa-IR" b="1" kern="0" dirty="0" smtClean="0">
                <a:solidFill>
                  <a:srgbClr val="000000"/>
                </a:solidFill>
                <a:cs typeface="B Nazanin" panose="00000400000000000000" pitchFamily="2" charset="-78"/>
              </a:rPr>
              <a:t>نابساماني </a:t>
            </a:r>
            <a:r>
              <a:rPr lang="fa-IR" b="1" kern="0" dirty="0">
                <a:solidFill>
                  <a:srgbClr val="000000"/>
                </a:solidFill>
                <a:cs typeface="B Nazanin" panose="00000400000000000000" pitchFamily="2" charset="-78"/>
              </a:rPr>
              <a:t>در </a:t>
            </a:r>
            <a:r>
              <a:rPr lang="fa-IR" b="1" kern="0" dirty="0" smtClean="0">
                <a:solidFill>
                  <a:srgbClr val="000000"/>
                </a:solidFill>
                <a:cs typeface="B Nazanin" panose="00000400000000000000" pitchFamily="2" charset="-78"/>
              </a:rPr>
              <a:t>مقررات </a:t>
            </a:r>
            <a:r>
              <a:rPr lang="fa-IR" b="1" kern="0" dirty="0">
                <a:solidFill>
                  <a:srgbClr val="000000"/>
                </a:solidFill>
                <a:cs typeface="B Nazanin" panose="00000400000000000000" pitchFamily="2" charset="-78"/>
              </a:rPr>
              <a:t>اقتصادي حاكم بر بخش حمل‌ونقل </a:t>
            </a:r>
            <a:r>
              <a:rPr lang="fa-IR" b="1" kern="0" dirty="0" smtClean="0">
                <a:solidFill>
                  <a:srgbClr val="000000"/>
                </a:solidFill>
                <a:cs typeface="B Nazanin" panose="00000400000000000000" pitchFamily="2" charset="-78"/>
              </a:rPr>
              <a:t>باعث </a:t>
            </a:r>
            <a:r>
              <a:rPr lang="fa-IR" b="1" u="sng" kern="0" dirty="0">
                <a:solidFill>
                  <a:srgbClr val="000000"/>
                </a:solidFill>
                <a:effectLst>
                  <a:outerShdw blurRad="38100" dist="38100" dir="2700000" algn="tl">
                    <a:srgbClr val="000000">
                      <a:alpha val="43137"/>
                    </a:srgbClr>
                  </a:outerShdw>
                </a:effectLst>
                <a:cs typeface="B Nazanin" panose="00000400000000000000" pitchFamily="2" charset="-78"/>
              </a:rPr>
              <a:t>گرايش به سفر با خودرو شخصي (بجاي اتوبوس و راه‌آهن) و حمل بار با كاميون (بجاي قطار) شده و حمل‌ونقل عمومي مغفول مانده است.</a:t>
            </a:r>
            <a:r>
              <a:rPr lang="fa-IR" b="1" kern="0" dirty="0" smtClean="0">
                <a:solidFill>
                  <a:srgbClr val="000000"/>
                </a:solidFill>
                <a:cs typeface="B Nazanin" panose="00000400000000000000" pitchFamily="2" charset="-78"/>
              </a:rPr>
              <a:t> </a:t>
            </a:r>
          </a:p>
          <a:p>
            <a:pPr algn="r" rtl="1">
              <a:defRPr/>
            </a:pPr>
            <a:r>
              <a:rPr lang="fa-IR" sz="2000" b="1" dirty="0" smtClean="0">
                <a:solidFill>
                  <a:srgbClr val="FF0000"/>
                </a:solidFill>
                <a:latin typeface="Times New Roman" panose="02020603050405020304" pitchFamily="18" charset="0"/>
                <a:ea typeface="Calibri" panose="020F0502020204030204" pitchFamily="34" charset="0"/>
                <a:cs typeface="B Nazanin" panose="00000400000000000000" pitchFamily="2" charset="-78"/>
              </a:rPr>
              <a:t>تنزل </a:t>
            </a:r>
            <a:r>
              <a:rPr lang="fa-IR" sz="2000" b="1"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سهم حمل </a:t>
            </a:r>
            <a:r>
              <a:rPr lang="fa-IR" sz="2000" b="1" dirty="0" smtClean="0">
                <a:solidFill>
                  <a:srgbClr val="FF0000"/>
                </a:solidFill>
                <a:latin typeface="Times New Roman" panose="02020603050405020304" pitchFamily="18" charset="0"/>
                <a:ea typeface="Calibri" panose="020F0502020204030204" pitchFamily="34" charset="0"/>
                <a:cs typeface="B Nazanin" panose="00000400000000000000" pitchFamily="2" charset="-78"/>
              </a:rPr>
              <a:t>ريلي </a:t>
            </a:r>
            <a:r>
              <a:rPr lang="fa-IR" sz="2000" b="1"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از كل حمل </a:t>
            </a:r>
            <a:r>
              <a:rPr lang="fa-IR" sz="2000" b="1" dirty="0" smtClean="0">
                <a:solidFill>
                  <a:srgbClr val="FF0000"/>
                </a:solidFill>
                <a:latin typeface="Times New Roman" panose="02020603050405020304" pitchFamily="18" charset="0"/>
                <a:ea typeface="Calibri" panose="020F0502020204030204" pitchFamily="34" charset="0"/>
                <a:cs typeface="B Nazanin" panose="00000400000000000000" pitchFamily="2" charset="-78"/>
              </a:rPr>
              <a:t>بار </a:t>
            </a:r>
            <a:r>
              <a:rPr lang="fa-IR" sz="2000" b="1"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در </a:t>
            </a:r>
            <a:r>
              <a:rPr lang="fa-IR" sz="2000" b="1" dirty="0" smtClean="0">
                <a:solidFill>
                  <a:srgbClr val="FF0000"/>
                </a:solidFill>
                <a:latin typeface="Times New Roman" panose="02020603050405020304" pitchFamily="18" charset="0"/>
                <a:ea typeface="Calibri" panose="020F0502020204030204" pitchFamily="34" charset="0"/>
                <a:cs typeface="B Nazanin" panose="00000400000000000000" pitchFamily="2" charset="-78"/>
              </a:rPr>
              <a:t>بيست </a:t>
            </a:r>
            <a:r>
              <a:rPr lang="fa-IR" sz="2000" b="1"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سال </a:t>
            </a:r>
            <a:r>
              <a:rPr lang="fa-IR" sz="2000" b="1" dirty="0" smtClean="0">
                <a:solidFill>
                  <a:srgbClr val="FF0000"/>
                </a:solidFill>
                <a:latin typeface="Times New Roman" panose="02020603050405020304" pitchFamily="18" charset="0"/>
                <a:ea typeface="Calibri" panose="020F0502020204030204" pitchFamily="34" charset="0"/>
                <a:cs typeface="B Nazanin" panose="00000400000000000000" pitchFamily="2" charset="-78"/>
              </a:rPr>
              <a:t>اخير </a:t>
            </a:r>
            <a:r>
              <a:rPr lang="fa-IR" sz="2000" b="1"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در كشور  </a:t>
            </a:r>
            <a:r>
              <a:rPr lang="fa-IR" sz="2000" b="1" dirty="0" smtClean="0">
                <a:solidFill>
                  <a:srgbClr val="FF0000"/>
                </a:solidFill>
                <a:latin typeface="Times New Roman" panose="02020603050405020304" pitchFamily="18" charset="0"/>
                <a:ea typeface="Calibri" panose="020F0502020204030204" pitchFamily="34" charset="0"/>
                <a:cs typeface="B Nazanin" panose="00000400000000000000" pitchFamily="2" charset="-78"/>
              </a:rPr>
              <a:t>از 18.6</a:t>
            </a:r>
            <a:r>
              <a:rPr lang="fa-IR" sz="2000" b="1" dirty="0">
                <a:solidFill>
                  <a:srgbClr val="FF0000"/>
                </a:solidFill>
                <a:latin typeface="Times New Roman" panose="02020603050405020304" pitchFamily="18" charset="0"/>
                <a:ea typeface="Calibri" panose="020F0502020204030204" pitchFamily="34" charset="0"/>
                <a:cs typeface="B Nazanin" panose="00000400000000000000" pitchFamily="2" charset="-78"/>
              </a:rPr>
              <a:t>% </a:t>
            </a:r>
            <a:r>
              <a:rPr lang="fa-IR" sz="2000" b="1" dirty="0" smtClean="0">
                <a:solidFill>
                  <a:srgbClr val="FF0000"/>
                </a:solidFill>
                <a:latin typeface="Times New Roman" panose="02020603050405020304" pitchFamily="18" charset="0"/>
                <a:ea typeface="Calibri" panose="020F0502020204030204" pitchFamily="34" charset="0"/>
                <a:cs typeface="B Nazanin" panose="00000400000000000000" pitchFamily="2" charset="-78"/>
              </a:rPr>
              <a:t>به كمتر از  9%) و افزايش شديد سهم حمل جاده‌اي 		</a:t>
            </a:r>
            <a:r>
              <a:rPr lang="fa-IR" sz="2000" b="1" kern="0" dirty="0" smtClean="0">
                <a:solidFill>
                  <a:srgbClr val="000000"/>
                </a:solidFill>
                <a:cs typeface="B Nazanin" panose="00000400000000000000" pitchFamily="2" charset="-78"/>
              </a:rPr>
              <a:t> دوري </a:t>
            </a:r>
            <a:r>
              <a:rPr lang="fa-IR" sz="2000" b="1" kern="0" dirty="0">
                <a:solidFill>
                  <a:srgbClr val="000000"/>
                </a:solidFill>
                <a:cs typeface="B Nazanin" panose="00000400000000000000" pitchFamily="2" charset="-78"/>
              </a:rPr>
              <a:t>از الگوي مصرف (حمل‌ونقل‌عمومي) و در نتيجه: </a:t>
            </a:r>
            <a:endParaRPr lang="en-US" sz="2000" b="1" kern="0" dirty="0">
              <a:solidFill>
                <a:srgbClr val="000000"/>
              </a:solidFill>
              <a:cs typeface="B Nazanin" panose="00000400000000000000" pitchFamily="2" charset="-78"/>
            </a:endParaRPr>
          </a:p>
        </p:txBody>
      </p:sp>
      <p:sp>
        <p:nvSpPr>
          <p:cNvPr id="2" name="Left Arrow 1"/>
          <p:cNvSpPr/>
          <p:nvPr/>
        </p:nvSpPr>
        <p:spPr>
          <a:xfrm>
            <a:off x="7740352" y="6304465"/>
            <a:ext cx="817365" cy="409073"/>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Tree>
    <p:extLst>
      <p:ext uri="{BB962C8B-B14F-4D97-AF65-F5344CB8AC3E}">
        <p14:creationId xmlns:p14="http://schemas.microsoft.com/office/powerpoint/2010/main" val="2102681250"/>
      </p:ext>
    </p:extLst>
  </p:cSld>
  <p:clrMapOvr>
    <a:masterClrMapping/>
  </p:clrMapOvr>
  <p:transition>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467544" y="6299497"/>
            <a:ext cx="2133600" cy="365125"/>
          </a:xfrm>
        </p:spPr>
        <p:txBody>
          <a:bodyPr/>
          <a:lstStyle/>
          <a:p>
            <a:fld id="{A678F962-454A-41FF-BAF9-AAFBE583AB8A}" type="slidenum">
              <a:rPr lang="en-US" smtClean="0">
                <a:solidFill>
                  <a:prstClr val="black">
                    <a:tint val="75000"/>
                  </a:prstClr>
                </a:solidFill>
              </a:rPr>
              <a:pPr/>
              <a:t>12</a:t>
            </a:fld>
            <a:endParaRPr lang="en-US">
              <a:solidFill>
                <a:prstClr val="black">
                  <a:tint val="75000"/>
                </a:prst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2951902879"/>
              </p:ext>
            </p:extLst>
          </p:nvPr>
        </p:nvGraphicFramePr>
        <p:xfrm>
          <a:off x="251520" y="1772816"/>
          <a:ext cx="8616132" cy="4142740"/>
        </p:xfrm>
        <a:graphic>
          <a:graphicData uri="http://schemas.openxmlformats.org/drawingml/2006/table">
            <a:tbl>
              <a:tblPr rtl="1" firstRow="1" bandRow="1">
                <a:tableStyleId>{5C22544A-7EE6-4342-B048-85BDC9FD1C3A}</a:tableStyleId>
              </a:tblPr>
              <a:tblGrid>
                <a:gridCol w="714906">
                  <a:extLst>
                    <a:ext uri="{9D8B030D-6E8A-4147-A177-3AD203B41FA5}">
                      <a16:colId xmlns:a16="http://schemas.microsoft.com/office/drawing/2014/main" val="20000"/>
                    </a:ext>
                  </a:extLst>
                </a:gridCol>
                <a:gridCol w="3736376">
                  <a:extLst>
                    <a:ext uri="{9D8B030D-6E8A-4147-A177-3AD203B41FA5}">
                      <a16:colId xmlns:a16="http://schemas.microsoft.com/office/drawing/2014/main" val="20001"/>
                    </a:ext>
                  </a:extLst>
                </a:gridCol>
                <a:gridCol w="4164850">
                  <a:extLst>
                    <a:ext uri="{9D8B030D-6E8A-4147-A177-3AD203B41FA5}">
                      <a16:colId xmlns:a16="http://schemas.microsoft.com/office/drawing/2014/main" val="20002"/>
                    </a:ext>
                  </a:extLst>
                </a:gridCol>
              </a:tblGrid>
              <a:tr h="370840">
                <a:tc>
                  <a:txBody>
                    <a:bodyPr/>
                    <a:lstStyle/>
                    <a:p>
                      <a:pPr rtl="1"/>
                      <a:endParaRPr lang="fa-IR"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ctr" rtl="1"/>
                      <a:r>
                        <a:rPr lang="fa-IR" dirty="0" smtClean="0">
                          <a:solidFill>
                            <a:srgbClr val="FF0000"/>
                          </a:solidFill>
                          <a:cs typeface="Zar" panose="00000400000000000000" pitchFamily="2" charset="-78"/>
                        </a:rPr>
                        <a:t>فرصت‌ها</a:t>
                      </a:r>
                      <a:endParaRPr lang="fa-IR" dirty="0">
                        <a:solidFill>
                          <a:srgbClr val="FF0000"/>
                        </a:solidFill>
                        <a:cs typeface="Zar" panose="00000400000000000000"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1"/>
                      <a:r>
                        <a:rPr lang="fa-IR" dirty="0" smtClean="0">
                          <a:solidFill>
                            <a:srgbClr val="FF0000"/>
                          </a:solidFill>
                          <a:cs typeface="Zar" panose="00000400000000000000" pitchFamily="2" charset="-78"/>
                        </a:rPr>
                        <a:t>تهديدها</a:t>
                      </a:r>
                      <a:endParaRPr lang="fa-IR"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0"/>
                  </a:ext>
                </a:extLst>
              </a:tr>
              <a:tr h="370840">
                <a:tc>
                  <a:txBody>
                    <a:bodyPr/>
                    <a:lstStyle/>
                    <a:p>
                      <a:pPr rtl="1"/>
                      <a:r>
                        <a:rPr lang="fa-IR" sz="1600" b="1" kern="1200" dirty="0" smtClean="0">
                          <a:solidFill>
                            <a:srgbClr val="FF0000"/>
                          </a:solidFill>
                          <a:latin typeface="+mn-lt"/>
                          <a:ea typeface="+mn-ea"/>
                          <a:cs typeface="Zar" panose="00000400000000000000" pitchFamily="2" charset="-78"/>
                        </a:rPr>
                        <a:t>محيط بيروني</a:t>
                      </a:r>
                      <a:endParaRPr lang="fa-IR" sz="1800" b="1" kern="1200" dirty="0">
                        <a:solidFill>
                          <a:srgbClr val="FF0000"/>
                        </a:solidFill>
                        <a:latin typeface="+mn-lt"/>
                        <a:ea typeface="+mn-ea"/>
                        <a:cs typeface="Zar" panose="00000400000000000000" pitchFamily="2" charset="-7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marL="174625" lvl="0" indent="-174625" algn="r" rtl="1">
                        <a:lnSpc>
                          <a:spcPct val="150000"/>
                        </a:lnSpc>
                        <a:spcAft>
                          <a:spcPts val="0"/>
                        </a:spcAft>
                        <a:buSzPct val="60000"/>
                        <a:buFont typeface="+mj-lt"/>
                        <a:buAutoNum type="arabicParenR"/>
                      </a:pPr>
                      <a:r>
                        <a:rPr lang="fa-IR" sz="1650" b="1" dirty="0" smtClean="0">
                          <a:effectLst/>
                          <a:latin typeface="Times New Roman" panose="02020603050405020304" pitchFamily="18" charset="0"/>
                          <a:ea typeface="Calibri" panose="020F0502020204030204"/>
                          <a:cs typeface="Zar" panose="00000400000000000000" pitchFamily="2" charset="-78"/>
                        </a:rPr>
                        <a:t>سياست­هاي </a:t>
                      </a:r>
                      <a:r>
                        <a:rPr lang="fa-IR" sz="1650" b="1" dirty="0">
                          <a:effectLst/>
                          <a:latin typeface="Times New Roman" panose="02020603050405020304" pitchFamily="18" charset="0"/>
                          <a:ea typeface="Calibri" panose="020F0502020204030204"/>
                          <a:cs typeface="Zar" panose="00000400000000000000" pitchFamily="2" charset="-78"/>
                        </a:rPr>
                        <a:t>کلان </a:t>
                      </a:r>
                      <a:r>
                        <a:rPr lang="fa-IR" sz="1650" b="1" dirty="0" smtClean="0">
                          <a:effectLst/>
                          <a:latin typeface="Times New Roman" panose="02020603050405020304" pitchFamily="18" charset="0"/>
                          <a:ea typeface="Calibri" panose="020F0502020204030204"/>
                          <a:cs typeface="Zar" panose="00000400000000000000" pitchFamily="2" charset="-78"/>
                        </a:rPr>
                        <a:t>اولويت </a:t>
                      </a:r>
                      <a:r>
                        <a:rPr lang="fa-IR" sz="1650" b="1" dirty="0">
                          <a:effectLst/>
                          <a:latin typeface="Times New Roman" panose="02020603050405020304" pitchFamily="18" charset="0"/>
                          <a:ea typeface="Calibri" panose="020F0502020204030204"/>
                          <a:cs typeface="Zar" panose="00000400000000000000" pitchFamily="2" charset="-78"/>
                        </a:rPr>
                        <a:t>توسعه </a:t>
                      </a:r>
                      <a:r>
                        <a:rPr lang="fa-IR" sz="1650" b="1" dirty="0" smtClean="0">
                          <a:effectLst/>
                          <a:latin typeface="Times New Roman" panose="02020603050405020304" pitchFamily="18" charset="0"/>
                          <a:ea typeface="Calibri" panose="020F0502020204030204"/>
                          <a:cs typeface="Zar" panose="00000400000000000000" pitchFamily="2" charset="-78"/>
                        </a:rPr>
                        <a:t>ريلي </a:t>
                      </a:r>
                      <a:r>
                        <a:rPr lang="fa-IR" sz="1650" b="1" dirty="0">
                          <a:effectLst/>
                          <a:latin typeface="Times New Roman" panose="02020603050405020304" pitchFamily="18" charset="0"/>
                          <a:ea typeface="Calibri" panose="020F0502020204030204"/>
                          <a:cs typeface="Zar" panose="00000400000000000000" pitchFamily="2" charset="-78"/>
                        </a:rPr>
                        <a:t>کشور</a:t>
                      </a:r>
                      <a:endParaRPr lang="en-US" sz="1650" b="1" dirty="0">
                        <a:effectLst/>
                        <a:latin typeface="Times New Roman" panose="02020603050405020304" pitchFamily="18" charset="0"/>
                        <a:ea typeface="Times New Roman" panose="02020603050405020304" pitchFamily="18" charset="0"/>
                      </a:endParaRPr>
                    </a:p>
                    <a:p>
                      <a:pPr marL="174625" lvl="0" indent="-174625" algn="r" rtl="1">
                        <a:lnSpc>
                          <a:spcPct val="150000"/>
                        </a:lnSpc>
                        <a:spcAft>
                          <a:spcPts val="0"/>
                        </a:spcAft>
                        <a:buSzPct val="60000"/>
                        <a:buFont typeface="+mj-lt"/>
                        <a:buAutoNum type="arabicParenR"/>
                      </a:pPr>
                      <a:r>
                        <a:rPr lang="fa-IR" sz="1650" b="1" dirty="0">
                          <a:effectLst/>
                          <a:latin typeface="Times New Roman" panose="02020603050405020304" pitchFamily="18" charset="0"/>
                          <a:ea typeface="Calibri" panose="020F0502020204030204"/>
                          <a:cs typeface="Zar" panose="00000400000000000000" pitchFamily="2" charset="-78"/>
                        </a:rPr>
                        <a:t>توان </a:t>
                      </a:r>
                      <a:r>
                        <a:rPr lang="fa-IR" sz="1650" b="1" dirty="0" smtClean="0">
                          <a:effectLst/>
                          <a:latin typeface="Times New Roman" panose="02020603050405020304" pitchFamily="18" charset="0"/>
                          <a:ea typeface="Calibri" panose="020F0502020204030204"/>
                          <a:cs typeface="Zar" panose="00000400000000000000" pitchFamily="2" charset="-78"/>
                        </a:rPr>
                        <a:t>بالاي </a:t>
                      </a:r>
                      <a:r>
                        <a:rPr lang="fa-IR" sz="1650" b="1" dirty="0">
                          <a:effectLst/>
                          <a:latin typeface="Times New Roman" panose="02020603050405020304" pitchFamily="18" charset="0"/>
                          <a:ea typeface="Calibri" panose="020F0502020204030204"/>
                          <a:cs typeface="Zar" panose="00000400000000000000" pitchFamily="2" charset="-78"/>
                        </a:rPr>
                        <a:t>ساخت و </a:t>
                      </a:r>
                      <a:r>
                        <a:rPr lang="fa-IR" sz="1650" b="1" dirty="0" smtClean="0">
                          <a:effectLst/>
                          <a:latin typeface="Times New Roman" panose="02020603050405020304" pitchFamily="18" charset="0"/>
                          <a:ea typeface="Calibri" panose="020F0502020204030204"/>
                          <a:cs typeface="Zar" panose="00000400000000000000" pitchFamily="2" charset="-78"/>
                        </a:rPr>
                        <a:t>تعمير صنايع ريلي </a:t>
                      </a:r>
                      <a:r>
                        <a:rPr lang="fa-IR" sz="1650" b="1" dirty="0">
                          <a:effectLst/>
                          <a:latin typeface="Times New Roman" panose="02020603050405020304" pitchFamily="18" charset="0"/>
                          <a:ea typeface="Calibri" panose="020F0502020204030204"/>
                          <a:cs typeface="Zar" panose="00000400000000000000" pitchFamily="2" charset="-78"/>
                        </a:rPr>
                        <a:t>کشور</a:t>
                      </a:r>
                      <a:endParaRPr lang="en-US" sz="1650" b="1" dirty="0">
                        <a:effectLst/>
                        <a:latin typeface="Times New Roman" panose="02020603050405020304" pitchFamily="18" charset="0"/>
                        <a:ea typeface="Times New Roman" panose="02020603050405020304" pitchFamily="18" charset="0"/>
                      </a:endParaRPr>
                    </a:p>
                    <a:p>
                      <a:pPr marL="174625" lvl="0" indent="-174625" algn="r" rtl="1">
                        <a:lnSpc>
                          <a:spcPct val="150000"/>
                        </a:lnSpc>
                        <a:spcAft>
                          <a:spcPts val="0"/>
                        </a:spcAft>
                        <a:buSzPct val="60000"/>
                        <a:buFont typeface="+mj-lt"/>
                        <a:buAutoNum type="arabicParenR"/>
                      </a:pPr>
                      <a:r>
                        <a:rPr lang="fa-IR" sz="1650" b="1" dirty="0" smtClean="0">
                          <a:effectLst/>
                          <a:latin typeface="Times New Roman" panose="02020603050405020304" pitchFamily="18" charset="0"/>
                          <a:ea typeface="Calibri" panose="020F0502020204030204"/>
                          <a:cs typeface="Zar" panose="00000400000000000000" pitchFamily="2" charset="-78"/>
                        </a:rPr>
                        <a:t>تمايل </a:t>
                      </a:r>
                      <a:r>
                        <a:rPr lang="fa-IR" sz="1650" b="1" dirty="0">
                          <a:effectLst/>
                          <a:latin typeface="Times New Roman" panose="02020603050405020304" pitchFamily="18" charset="0"/>
                          <a:ea typeface="Calibri" panose="020F0502020204030204"/>
                          <a:cs typeface="Zar" panose="00000400000000000000" pitchFamily="2" charset="-78"/>
                        </a:rPr>
                        <a:t>و </a:t>
                      </a:r>
                      <a:r>
                        <a:rPr lang="fa-IR" sz="1650" b="1" dirty="0" smtClean="0">
                          <a:effectLst/>
                          <a:latin typeface="Times New Roman" panose="02020603050405020304" pitchFamily="18" charset="0"/>
                          <a:ea typeface="Calibri" panose="020F0502020204030204"/>
                          <a:cs typeface="Zar" panose="00000400000000000000" pitchFamily="2" charset="-78"/>
                        </a:rPr>
                        <a:t>نياز </a:t>
                      </a:r>
                      <a:r>
                        <a:rPr lang="fa-IR" sz="1650" b="1" dirty="0">
                          <a:effectLst/>
                          <a:latin typeface="Times New Roman" panose="02020603050405020304" pitchFamily="18" charset="0"/>
                          <a:ea typeface="Calibri" panose="020F0502020204030204"/>
                          <a:cs typeface="Zar" panose="00000400000000000000" pitchFamily="2" charset="-78"/>
                        </a:rPr>
                        <a:t>صاحبان </a:t>
                      </a:r>
                      <a:r>
                        <a:rPr lang="fa-IR" sz="1650" b="1" dirty="0" smtClean="0">
                          <a:effectLst/>
                          <a:latin typeface="Times New Roman" panose="02020603050405020304" pitchFamily="18" charset="0"/>
                          <a:ea typeface="Calibri" panose="020F0502020204030204"/>
                          <a:cs typeface="Zar" panose="00000400000000000000" pitchFamily="2" charset="-78"/>
                        </a:rPr>
                        <a:t>بارهاي </a:t>
                      </a:r>
                      <a:r>
                        <a:rPr lang="fa-IR" sz="1650" b="1" dirty="0">
                          <a:effectLst/>
                          <a:latin typeface="Times New Roman" panose="02020603050405020304" pitchFamily="18" charset="0"/>
                          <a:ea typeface="Calibri" panose="020F0502020204030204"/>
                          <a:cs typeface="Zar" panose="00000400000000000000" pitchFamily="2" charset="-78"/>
                        </a:rPr>
                        <a:t>عمده به توسعه </a:t>
                      </a:r>
                      <a:r>
                        <a:rPr lang="fa-IR" sz="1650" b="1" dirty="0" smtClean="0">
                          <a:effectLst/>
                          <a:latin typeface="Times New Roman" panose="02020603050405020304" pitchFamily="18" charset="0"/>
                          <a:ea typeface="Calibri" panose="020F0502020204030204"/>
                          <a:cs typeface="Zar" panose="00000400000000000000" pitchFamily="2" charset="-78"/>
                        </a:rPr>
                        <a:t>ريلي</a:t>
                      </a:r>
                      <a:endParaRPr lang="en-US" sz="1650" b="1" dirty="0">
                        <a:effectLst/>
                        <a:latin typeface="Times New Roman" panose="02020603050405020304" pitchFamily="18" charset="0"/>
                        <a:ea typeface="Times New Roman" panose="02020603050405020304" pitchFamily="18" charset="0"/>
                      </a:endParaRPr>
                    </a:p>
                    <a:p>
                      <a:pPr marL="174625" lvl="0" indent="-174625" algn="r" rtl="1">
                        <a:lnSpc>
                          <a:spcPct val="150000"/>
                        </a:lnSpc>
                        <a:spcAft>
                          <a:spcPts val="0"/>
                        </a:spcAft>
                        <a:buSzPct val="60000"/>
                        <a:buFont typeface="+mj-lt"/>
                        <a:buAutoNum type="arabicParenR"/>
                      </a:pPr>
                      <a:r>
                        <a:rPr lang="fa-IR" sz="1650" b="1" dirty="0">
                          <a:effectLst/>
                          <a:latin typeface="Times New Roman" panose="02020603050405020304" pitchFamily="18" charset="0"/>
                          <a:ea typeface="Calibri" panose="020F0502020204030204"/>
                          <a:cs typeface="Zar" panose="00000400000000000000" pitchFamily="2" charset="-78"/>
                        </a:rPr>
                        <a:t>توسعه روزافزون </a:t>
                      </a:r>
                      <a:r>
                        <a:rPr lang="fa-IR" sz="1650" b="1" dirty="0" smtClean="0">
                          <a:effectLst/>
                          <a:latin typeface="Times New Roman" panose="02020603050405020304" pitchFamily="18" charset="0"/>
                          <a:ea typeface="Calibri" panose="020F0502020204030204"/>
                          <a:cs typeface="Zar" panose="00000400000000000000" pitchFamily="2" charset="-78"/>
                        </a:rPr>
                        <a:t>طرح‌هاي توليد </a:t>
                      </a:r>
                      <a:r>
                        <a:rPr lang="fa-IR" sz="1650" b="1" dirty="0">
                          <a:effectLst/>
                          <a:latin typeface="Times New Roman" panose="02020603050405020304" pitchFamily="18" charset="0"/>
                          <a:ea typeface="Calibri" panose="020F0502020204030204"/>
                          <a:cs typeface="Zar" panose="00000400000000000000" pitchFamily="2" charset="-78"/>
                        </a:rPr>
                        <a:t>فولاد و </a:t>
                      </a:r>
                      <a:r>
                        <a:rPr lang="fa-IR" sz="1650" b="1" dirty="0" smtClean="0">
                          <a:effectLst/>
                          <a:latin typeface="Times New Roman" panose="02020603050405020304" pitchFamily="18" charset="0"/>
                          <a:ea typeface="Calibri" panose="020F0502020204030204"/>
                          <a:cs typeface="Zar" panose="00000400000000000000" pitchFamily="2" charset="-78"/>
                        </a:rPr>
                        <a:t>معادن</a:t>
                      </a:r>
                      <a:endParaRPr lang="en-US" sz="1650" b="1" dirty="0">
                        <a:effectLst/>
                        <a:latin typeface="Times New Roman" panose="02020603050405020304" pitchFamily="18" charset="0"/>
                        <a:ea typeface="Times New Roman" panose="02020603050405020304" pitchFamily="18" charset="0"/>
                      </a:endParaRPr>
                    </a:p>
                    <a:p>
                      <a:pPr marL="174625" lvl="0" indent="-174625" algn="r" rtl="1">
                        <a:lnSpc>
                          <a:spcPct val="150000"/>
                        </a:lnSpc>
                        <a:spcAft>
                          <a:spcPts val="0"/>
                        </a:spcAft>
                        <a:buSzPct val="60000"/>
                        <a:buFont typeface="+mj-lt"/>
                        <a:buAutoNum type="arabicParenR"/>
                      </a:pPr>
                      <a:r>
                        <a:rPr lang="fa-IR" sz="1650" b="1" dirty="0" smtClean="0">
                          <a:effectLst/>
                          <a:latin typeface="Times New Roman" panose="02020603050405020304" pitchFamily="18" charset="0"/>
                          <a:ea typeface="Calibri" panose="020F0502020204030204"/>
                          <a:cs typeface="Zar" panose="00000400000000000000" pitchFamily="2" charset="-78"/>
                        </a:rPr>
                        <a:t>موقعیت </a:t>
                      </a:r>
                      <a:r>
                        <a:rPr lang="fa-IR" sz="1650" b="1" dirty="0">
                          <a:effectLst/>
                          <a:latin typeface="Times New Roman" panose="02020603050405020304" pitchFamily="18" charset="0"/>
                          <a:ea typeface="Calibri" panose="020F0502020204030204"/>
                          <a:cs typeface="Zar" panose="00000400000000000000" pitchFamily="2" charset="-78"/>
                        </a:rPr>
                        <a:t>ممتاز توسعه </a:t>
                      </a:r>
                      <a:r>
                        <a:rPr lang="fa-IR" sz="1650" b="1" dirty="0" smtClean="0">
                          <a:effectLst/>
                          <a:latin typeface="Times New Roman" panose="02020603050405020304" pitchFamily="18" charset="0"/>
                          <a:ea typeface="Calibri" panose="020F0502020204030204"/>
                          <a:cs typeface="Zar" panose="00000400000000000000" pitchFamily="2" charset="-78"/>
                        </a:rPr>
                        <a:t>ترانزيت </a:t>
                      </a:r>
                      <a:r>
                        <a:rPr lang="fa-IR" sz="1650" b="1" dirty="0">
                          <a:effectLst/>
                          <a:latin typeface="Times New Roman" panose="02020603050405020304" pitchFamily="18" charset="0"/>
                          <a:ea typeface="Calibri" panose="020F0502020204030204"/>
                          <a:cs typeface="Zar" panose="00000400000000000000" pitchFamily="2" charset="-78"/>
                        </a:rPr>
                        <a:t>شمال- جنوب و شرق- غرب</a:t>
                      </a:r>
                      <a:endParaRPr lang="en-US" sz="1650" b="1" dirty="0">
                        <a:effectLst/>
                        <a:latin typeface="Times New Roman" panose="02020603050405020304" pitchFamily="18" charset="0"/>
                        <a:ea typeface="Times New Roman" panose="02020603050405020304" pitchFamily="18" charset="0"/>
                      </a:endParaRPr>
                    </a:p>
                    <a:p>
                      <a:pPr marL="174625" lvl="0" indent="-174625" algn="r" rtl="1">
                        <a:lnSpc>
                          <a:spcPct val="150000"/>
                        </a:lnSpc>
                        <a:spcAft>
                          <a:spcPts val="0"/>
                        </a:spcAft>
                        <a:buSzPct val="60000"/>
                        <a:buFont typeface="+mj-lt"/>
                        <a:buAutoNum type="arabicParenR"/>
                      </a:pPr>
                      <a:r>
                        <a:rPr lang="fa-IR" sz="1650" b="1" dirty="0">
                          <a:effectLst/>
                          <a:latin typeface="Times New Roman" panose="02020603050405020304" pitchFamily="18" charset="0"/>
                          <a:ea typeface="Calibri" panose="020F0502020204030204"/>
                          <a:cs typeface="Zar" panose="00000400000000000000" pitchFamily="2" charset="-78"/>
                        </a:rPr>
                        <a:t>تعرفه کمتر حمل </a:t>
                      </a:r>
                      <a:r>
                        <a:rPr lang="fa-IR" sz="1650" b="1" dirty="0" smtClean="0">
                          <a:effectLst/>
                          <a:latin typeface="Times New Roman" panose="02020603050405020304" pitchFamily="18" charset="0"/>
                          <a:ea typeface="Calibri" panose="020F0502020204030204"/>
                          <a:cs typeface="Zar" panose="00000400000000000000" pitchFamily="2" charset="-78"/>
                        </a:rPr>
                        <a:t>ريلي ايران نسبت به ديگر </a:t>
                      </a:r>
                      <a:r>
                        <a:rPr lang="fa-IR" sz="1650" b="1" dirty="0">
                          <a:effectLst/>
                          <a:latin typeface="Times New Roman" panose="02020603050405020304" pitchFamily="18" charset="0"/>
                          <a:ea typeface="Calibri" panose="020F0502020204030204"/>
                          <a:cs typeface="Zar" panose="00000400000000000000" pitchFamily="2" charset="-78"/>
                        </a:rPr>
                        <a:t>کشورها و </a:t>
                      </a:r>
                      <a:r>
                        <a:rPr lang="fa-IR" sz="1650" b="1" dirty="0" smtClean="0">
                          <a:effectLst/>
                          <a:latin typeface="Times New Roman" panose="02020603050405020304" pitchFamily="18" charset="0"/>
                          <a:ea typeface="Calibri" panose="020F0502020204030204"/>
                          <a:cs typeface="Zar" panose="00000400000000000000" pitchFamily="2" charset="-78"/>
                        </a:rPr>
                        <a:t>جاده‌اي</a:t>
                      </a:r>
                      <a:endParaRPr lang="en-US" sz="1650" b="1" dirty="0">
                        <a:effectLst/>
                        <a:latin typeface="Times New Roman" panose="02020603050405020304" pitchFamily="18" charset="0"/>
                        <a:ea typeface="Times New Roman" panose="02020603050405020304" pitchFamily="18" charset="0"/>
                      </a:endParaRPr>
                    </a:p>
                    <a:p>
                      <a:pPr marL="174625" lvl="0" indent="-174625" algn="r" rtl="1">
                        <a:lnSpc>
                          <a:spcPct val="150000"/>
                        </a:lnSpc>
                        <a:spcAft>
                          <a:spcPts val="0"/>
                        </a:spcAft>
                        <a:buSzPct val="60000"/>
                        <a:buFont typeface="+mj-lt"/>
                        <a:buAutoNum type="arabicParenR"/>
                      </a:pPr>
                      <a:r>
                        <a:rPr lang="fa-IR" sz="1650" b="1" dirty="0">
                          <a:effectLst/>
                          <a:latin typeface="Times New Roman" panose="02020603050405020304" pitchFamily="18" charset="0"/>
                          <a:ea typeface="Calibri" panose="020F0502020204030204"/>
                          <a:cs typeface="Zar" panose="00000400000000000000" pitchFamily="2" charset="-78"/>
                        </a:rPr>
                        <a:t>استقبال </a:t>
                      </a:r>
                      <a:r>
                        <a:rPr lang="fa-IR" sz="1650" b="1" dirty="0" smtClean="0">
                          <a:effectLst/>
                          <a:latin typeface="Times New Roman" panose="02020603050405020304" pitchFamily="18" charset="0"/>
                          <a:ea typeface="Calibri" panose="020F0502020204030204"/>
                          <a:cs typeface="Zar" panose="00000400000000000000" pitchFamily="2" charset="-78"/>
                        </a:rPr>
                        <a:t>بالاي مسافران </a:t>
                      </a:r>
                      <a:r>
                        <a:rPr lang="fa-IR" sz="1650" b="1" dirty="0">
                          <a:effectLst/>
                          <a:latin typeface="Times New Roman" panose="02020603050405020304" pitchFamily="18" charset="0"/>
                          <a:ea typeface="Calibri" panose="020F0502020204030204"/>
                          <a:cs typeface="Zar" panose="00000400000000000000" pitchFamily="2" charset="-78"/>
                        </a:rPr>
                        <a:t>از اغلب </a:t>
                      </a:r>
                      <a:r>
                        <a:rPr lang="fa-IR" sz="1650" b="1" dirty="0" smtClean="0">
                          <a:effectLst/>
                          <a:latin typeface="Times New Roman" panose="02020603050405020304" pitchFamily="18" charset="0"/>
                          <a:ea typeface="Calibri" panose="020F0502020204030204"/>
                          <a:cs typeface="Zar" panose="00000400000000000000" pitchFamily="2" charset="-78"/>
                        </a:rPr>
                        <a:t>مسيرهاي ريلي</a:t>
                      </a:r>
                      <a:endParaRPr lang="en-US" sz="1650" b="1" dirty="0">
                        <a:effectLst/>
                        <a:latin typeface="Times New Roman" panose="02020603050405020304" pitchFamily="18" charset="0"/>
                        <a:ea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5">
                        <a:lumMod val="20000"/>
                        <a:lumOff val="80000"/>
                      </a:schemeClr>
                    </a:solidFill>
                  </a:tcPr>
                </a:tc>
                <a:tc>
                  <a:txBody>
                    <a:bodyPr/>
                    <a:lstStyle/>
                    <a:p>
                      <a:pPr marL="271463" lvl="0" indent="-271463" algn="r" rtl="1">
                        <a:lnSpc>
                          <a:spcPct val="150000"/>
                        </a:lnSpc>
                        <a:spcAft>
                          <a:spcPts val="0"/>
                        </a:spcAft>
                        <a:buSzPts val="1000"/>
                        <a:buFont typeface="+mj-lt"/>
                        <a:buAutoNum type="arabicParenR"/>
                        <a:tabLst>
                          <a:tab pos="533400" algn="l"/>
                        </a:tabLst>
                      </a:pPr>
                      <a:r>
                        <a:rPr lang="fa-IR" sz="1650" b="1" kern="1200" dirty="0">
                          <a:solidFill>
                            <a:schemeClr val="dk1"/>
                          </a:solidFill>
                          <a:effectLst/>
                          <a:latin typeface="Times New Roman" panose="02020603050405020304" pitchFamily="18" charset="0"/>
                          <a:ea typeface="Calibri" panose="020F0502020204030204"/>
                          <a:cs typeface="Zar" panose="00000400000000000000" pitchFamily="2" charset="-78"/>
                        </a:rPr>
                        <a:t>تحولات روزافزون ضوابط و </a:t>
                      </a:r>
                      <a:r>
                        <a:rPr lang="fa-IR"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rPr>
                        <a:t>فناوري‌هاي ريلي دنيا</a:t>
                      </a:r>
                      <a:endParaRPr lang="en-US" sz="1650" b="1" kern="1200" dirty="0">
                        <a:solidFill>
                          <a:schemeClr val="dk1"/>
                        </a:solidFill>
                        <a:effectLst/>
                        <a:latin typeface="Times New Roman" panose="02020603050405020304" pitchFamily="18" charset="0"/>
                        <a:ea typeface="Calibri" panose="020F0502020204030204"/>
                        <a:cs typeface="Zar" panose="00000400000000000000" pitchFamily="2" charset="-78"/>
                      </a:endParaRPr>
                    </a:p>
                    <a:p>
                      <a:pPr marL="271463" lvl="0" indent="-271463" algn="r" rtl="1">
                        <a:lnSpc>
                          <a:spcPct val="150000"/>
                        </a:lnSpc>
                        <a:spcAft>
                          <a:spcPts val="0"/>
                        </a:spcAft>
                        <a:buSzPts val="1000"/>
                        <a:buFont typeface="+mj-lt"/>
                        <a:buAutoNum type="arabicParenR"/>
                        <a:tabLst>
                          <a:tab pos="533400" algn="l"/>
                        </a:tabLst>
                      </a:pPr>
                      <a:r>
                        <a:rPr lang="fa-IR"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rPr>
                        <a:t>شرايط تحريمي در روابط با </a:t>
                      </a:r>
                      <a:r>
                        <a:rPr lang="fa-IR" sz="1650" b="1" kern="1200" dirty="0">
                          <a:solidFill>
                            <a:schemeClr val="dk1"/>
                          </a:solidFill>
                          <a:effectLst/>
                          <a:latin typeface="Times New Roman" panose="02020603050405020304" pitchFamily="18" charset="0"/>
                          <a:ea typeface="Calibri" panose="020F0502020204030204"/>
                          <a:cs typeface="Zar" panose="00000400000000000000" pitchFamily="2" charset="-78"/>
                        </a:rPr>
                        <a:t>کشورها و سازندگان بزرگ </a:t>
                      </a:r>
                      <a:r>
                        <a:rPr lang="fa-IR"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rPr>
                        <a:t>ريلي</a:t>
                      </a:r>
                      <a:endParaRPr lang="en-US" sz="1650" b="1" kern="1200" dirty="0">
                        <a:solidFill>
                          <a:schemeClr val="dk1"/>
                        </a:solidFill>
                        <a:effectLst/>
                        <a:latin typeface="Times New Roman" panose="02020603050405020304" pitchFamily="18" charset="0"/>
                        <a:ea typeface="Calibri" panose="020F0502020204030204"/>
                        <a:cs typeface="Zar" panose="00000400000000000000" pitchFamily="2" charset="-78"/>
                      </a:endParaRPr>
                    </a:p>
                    <a:p>
                      <a:pPr marL="271463" lvl="0" indent="-271463" algn="r" rtl="1">
                        <a:lnSpc>
                          <a:spcPct val="150000"/>
                        </a:lnSpc>
                        <a:spcAft>
                          <a:spcPts val="0"/>
                        </a:spcAft>
                        <a:buSzPts val="1000"/>
                        <a:buFont typeface="+mj-lt"/>
                        <a:buAutoNum type="arabicParenR"/>
                        <a:tabLst>
                          <a:tab pos="533400" algn="l"/>
                        </a:tabLst>
                      </a:pPr>
                      <a:r>
                        <a:rPr lang="fa-IR"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rPr>
                        <a:t>تمايل </a:t>
                      </a:r>
                      <a:r>
                        <a:rPr lang="fa-IR" sz="1650" b="1" kern="1200" dirty="0">
                          <a:solidFill>
                            <a:schemeClr val="dk1"/>
                          </a:solidFill>
                          <a:effectLst/>
                          <a:latin typeface="Times New Roman" panose="02020603050405020304" pitchFamily="18" charset="0"/>
                          <a:ea typeface="Calibri" panose="020F0502020204030204"/>
                          <a:cs typeface="Zar" panose="00000400000000000000" pitchFamily="2" charset="-78"/>
                        </a:rPr>
                        <a:t>اندک </a:t>
                      </a:r>
                      <a:r>
                        <a:rPr lang="fa-IR"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rPr>
                        <a:t>سرمايه‌گذاري در طرح‌هاي ريلي</a:t>
                      </a:r>
                      <a:endParaRPr lang="en-US" sz="1650" b="1" kern="1200" dirty="0">
                        <a:solidFill>
                          <a:schemeClr val="dk1"/>
                        </a:solidFill>
                        <a:effectLst/>
                        <a:latin typeface="Times New Roman" panose="02020603050405020304" pitchFamily="18" charset="0"/>
                        <a:ea typeface="Calibri" panose="020F0502020204030204"/>
                        <a:cs typeface="Zar" panose="00000400000000000000" pitchFamily="2" charset="-78"/>
                      </a:endParaRPr>
                    </a:p>
                    <a:p>
                      <a:pPr marL="271463" lvl="0" indent="-271463" algn="r" rtl="1">
                        <a:lnSpc>
                          <a:spcPct val="150000"/>
                        </a:lnSpc>
                        <a:spcAft>
                          <a:spcPts val="0"/>
                        </a:spcAft>
                        <a:buSzPts val="1000"/>
                        <a:buFont typeface="+mj-lt"/>
                        <a:buAutoNum type="arabicParenR"/>
                        <a:tabLst>
                          <a:tab pos="533400" algn="l"/>
                        </a:tabLst>
                      </a:pPr>
                      <a:r>
                        <a:rPr lang="fa-IR"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rPr>
                        <a:t>توسعه تدريجي مسيرهاي ترانزيتي رقيب </a:t>
                      </a:r>
                      <a:r>
                        <a:rPr lang="fa-IR" sz="1650" b="1" kern="1200" dirty="0">
                          <a:solidFill>
                            <a:schemeClr val="dk1"/>
                          </a:solidFill>
                          <a:effectLst/>
                          <a:latin typeface="Times New Roman" panose="02020603050405020304" pitchFamily="18" charset="0"/>
                          <a:ea typeface="Calibri" panose="020F0502020204030204"/>
                          <a:cs typeface="Zar" panose="00000400000000000000" pitchFamily="2" charset="-78"/>
                        </a:rPr>
                        <a:t>در </a:t>
                      </a:r>
                      <a:r>
                        <a:rPr lang="fa-IR"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rPr>
                        <a:t>ديگر </a:t>
                      </a:r>
                      <a:r>
                        <a:rPr lang="fa-IR" sz="1650" b="1" kern="1200" dirty="0">
                          <a:solidFill>
                            <a:schemeClr val="dk1"/>
                          </a:solidFill>
                          <a:effectLst/>
                          <a:latin typeface="Times New Roman" panose="02020603050405020304" pitchFamily="18" charset="0"/>
                          <a:ea typeface="Calibri" panose="020F0502020204030204"/>
                          <a:cs typeface="Zar" panose="00000400000000000000" pitchFamily="2" charset="-78"/>
                        </a:rPr>
                        <a:t>کشورها</a:t>
                      </a:r>
                      <a:endParaRPr lang="en-US" sz="1650" b="1" kern="1200" dirty="0">
                        <a:solidFill>
                          <a:schemeClr val="dk1"/>
                        </a:solidFill>
                        <a:effectLst/>
                        <a:latin typeface="Times New Roman" panose="02020603050405020304" pitchFamily="18" charset="0"/>
                        <a:ea typeface="Calibri" panose="020F0502020204030204"/>
                        <a:cs typeface="Zar" panose="00000400000000000000" pitchFamily="2" charset="-78"/>
                      </a:endParaRPr>
                    </a:p>
                    <a:p>
                      <a:pPr marL="271463" lvl="0" indent="-271463" algn="r" rtl="1">
                        <a:lnSpc>
                          <a:spcPct val="150000"/>
                        </a:lnSpc>
                        <a:spcAft>
                          <a:spcPts val="0"/>
                        </a:spcAft>
                        <a:buSzPts val="1000"/>
                        <a:buFont typeface="+mj-lt"/>
                        <a:buAutoNum type="arabicParenR"/>
                        <a:tabLst>
                          <a:tab pos="533400" algn="l"/>
                        </a:tabLst>
                      </a:pPr>
                      <a:r>
                        <a:rPr lang="fa-IR"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rPr>
                        <a:t>تقويت </a:t>
                      </a:r>
                      <a:r>
                        <a:rPr lang="fa-IR" sz="1650" b="1" kern="1200" dirty="0">
                          <a:solidFill>
                            <a:schemeClr val="dk1"/>
                          </a:solidFill>
                          <a:effectLst/>
                          <a:latin typeface="Times New Roman" panose="02020603050405020304" pitchFamily="18" charset="0"/>
                          <a:ea typeface="Calibri" panose="020F0502020204030204"/>
                          <a:cs typeface="Zar" panose="00000400000000000000" pitchFamily="2" charset="-78"/>
                        </a:rPr>
                        <a:t>قابل توجه شبکه </a:t>
                      </a:r>
                      <a:r>
                        <a:rPr lang="fa-IR"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rPr>
                        <a:t>راه­هاي ترانزيت جاده‌اي</a:t>
                      </a:r>
                      <a:endParaRPr lang="en-US" sz="1650" b="1" kern="1200" dirty="0">
                        <a:solidFill>
                          <a:schemeClr val="dk1"/>
                        </a:solidFill>
                        <a:effectLst/>
                        <a:latin typeface="Times New Roman" panose="02020603050405020304" pitchFamily="18" charset="0"/>
                        <a:ea typeface="Calibri" panose="020F0502020204030204"/>
                        <a:cs typeface="Zar" panose="00000400000000000000" pitchFamily="2" charset="-78"/>
                      </a:endParaRPr>
                    </a:p>
                    <a:p>
                      <a:pPr marL="271463" lvl="0" indent="-271463" algn="r" rtl="1">
                        <a:lnSpc>
                          <a:spcPct val="150000"/>
                        </a:lnSpc>
                        <a:spcAft>
                          <a:spcPts val="0"/>
                        </a:spcAft>
                        <a:buSzPts val="1000"/>
                        <a:buFont typeface="+mj-lt"/>
                        <a:buAutoNum type="arabicParenR"/>
                        <a:tabLst>
                          <a:tab pos="533400" algn="l"/>
                        </a:tabLst>
                      </a:pPr>
                      <a:r>
                        <a:rPr lang="fa-IR" sz="1650" b="1" kern="1200" dirty="0">
                          <a:solidFill>
                            <a:schemeClr val="dk1"/>
                          </a:solidFill>
                          <a:effectLst/>
                          <a:latin typeface="Times New Roman" panose="02020603050405020304" pitchFamily="18" charset="0"/>
                          <a:ea typeface="Calibri" panose="020F0502020204030204"/>
                          <a:cs typeface="Zar" panose="00000400000000000000" pitchFamily="2" charset="-78"/>
                        </a:rPr>
                        <a:t>مشکلات </a:t>
                      </a:r>
                      <a:r>
                        <a:rPr lang="fa-IR"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rPr>
                        <a:t>تجارت خارجي </a:t>
                      </a:r>
                      <a:r>
                        <a:rPr lang="fa-IR" sz="1650" b="1" kern="1200" dirty="0">
                          <a:solidFill>
                            <a:schemeClr val="dk1"/>
                          </a:solidFill>
                          <a:effectLst/>
                          <a:latin typeface="Times New Roman" panose="02020603050405020304" pitchFamily="18" charset="0"/>
                          <a:ea typeface="Calibri" panose="020F0502020204030204"/>
                          <a:cs typeface="Zar" panose="00000400000000000000" pitchFamily="2" charset="-78"/>
                        </a:rPr>
                        <a:t>و انتقال ارز</a:t>
                      </a:r>
                      <a:endParaRPr lang="en-US" sz="1650" b="1" kern="1200" dirty="0">
                        <a:solidFill>
                          <a:schemeClr val="dk1"/>
                        </a:solidFill>
                        <a:effectLst/>
                        <a:latin typeface="Times New Roman" panose="02020603050405020304" pitchFamily="18" charset="0"/>
                        <a:ea typeface="Calibri" panose="020F0502020204030204"/>
                        <a:cs typeface="Zar" panose="00000400000000000000" pitchFamily="2" charset="-78"/>
                      </a:endParaRPr>
                    </a:p>
                  </a:txBody>
                  <a:tcPr marL="17780" marR="1778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5">
                        <a:lumMod val="20000"/>
                        <a:lumOff val="80000"/>
                      </a:schemeClr>
                    </a:solidFill>
                  </a:tcPr>
                </a:tc>
                <a:extLst>
                  <a:ext uri="{0D108BD9-81ED-4DB2-BD59-A6C34878D82A}">
                    <a16:rowId xmlns:a16="http://schemas.microsoft.com/office/drawing/2014/main" val="10001"/>
                  </a:ext>
                </a:extLst>
              </a:tr>
            </a:tbl>
          </a:graphicData>
        </a:graphic>
      </p:graphicFrame>
      <p:sp>
        <p:nvSpPr>
          <p:cNvPr id="5" name="Content Placeholder 2"/>
          <p:cNvSpPr txBox="1">
            <a:spLocks/>
          </p:cNvSpPr>
          <p:nvPr/>
        </p:nvSpPr>
        <p:spPr bwMode="auto">
          <a:xfrm>
            <a:off x="2339752" y="506258"/>
            <a:ext cx="3960440"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2000" dirty="0" smtClean="0">
                <a:solidFill>
                  <a:srgbClr val="C0504D">
                    <a:lumMod val="75000"/>
                  </a:srgbClr>
                </a:solidFill>
                <a:latin typeface="Tahoma" pitchFamily="34" charset="0"/>
                <a:cs typeface="B Titr" pitchFamily="2" charset="-78"/>
              </a:rPr>
              <a:t>تحليل وضعيت </a:t>
            </a:r>
            <a:r>
              <a:rPr lang="fa-IR" sz="2000" dirty="0">
                <a:solidFill>
                  <a:srgbClr val="C0504D">
                    <a:lumMod val="75000"/>
                  </a:srgbClr>
                </a:solidFill>
                <a:latin typeface="Tahoma" pitchFamily="34" charset="0"/>
                <a:cs typeface="B Titr" pitchFamily="2" charset="-78"/>
              </a:rPr>
              <a:t>شبکه </a:t>
            </a:r>
            <a:r>
              <a:rPr lang="fa-IR" sz="2000" dirty="0" smtClean="0">
                <a:solidFill>
                  <a:srgbClr val="C0504D">
                    <a:lumMod val="75000"/>
                  </a:srgbClr>
                </a:solidFill>
                <a:latin typeface="Tahoma" pitchFamily="34" charset="0"/>
                <a:cs typeface="B Titr" pitchFamily="2" charset="-78"/>
              </a:rPr>
              <a:t>ريلي ايران  (</a:t>
            </a:r>
            <a:r>
              <a:rPr lang="en-US" sz="1600" dirty="0" smtClean="0">
                <a:solidFill>
                  <a:srgbClr val="C0504D">
                    <a:lumMod val="75000"/>
                  </a:srgbClr>
                </a:solidFill>
                <a:latin typeface="Tahoma" pitchFamily="34" charset="0"/>
                <a:cs typeface="B Titr" pitchFamily="2" charset="-78"/>
              </a:rPr>
              <a:t>SWOT</a:t>
            </a:r>
            <a:r>
              <a:rPr lang="fa-IR" sz="2000" dirty="0" smtClean="0">
                <a:solidFill>
                  <a:srgbClr val="C0504D">
                    <a:lumMod val="75000"/>
                  </a:srgbClr>
                </a:solidFill>
                <a:latin typeface="Tahoma" pitchFamily="34" charset="0"/>
                <a:cs typeface="B Titr" pitchFamily="2" charset="-78"/>
              </a:rPr>
              <a:t>)</a:t>
            </a:r>
            <a:endParaRPr lang="fa-IR" sz="2000" dirty="0">
              <a:solidFill>
                <a:srgbClr val="C0504D">
                  <a:lumMod val="75000"/>
                </a:srgbClr>
              </a:solidFill>
              <a:latin typeface="Tahoma" pitchFamily="34" charset="0"/>
              <a:cs typeface="B Titr" pitchFamily="2" charset="-78"/>
            </a:endParaRPr>
          </a:p>
        </p:txBody>
      </p:sp>
    </p:spTree>
    <p:extLst>
      <p:ext uri="{BB962C8B-B14F-4D97-AF65-F5344CB8AC3E}">
        <p14:creationId xmlns:p14="http://schemas.microsoft.com/office/powerpoint/2010/main" val="25316406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2"/>
          <p:cNvSpPr txBox="1">
            <a:spLocks/>
          </p:cNvSpPr>
          <p:nvPr/>
        </p:nvSpPr>
        <p:spPr bwMode="auto">
          <a:xfrm>
            <a:off x="2267744" y="332656"/>
            <a:ext cx="3960440"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2000" dirty="0" smtClean="0">
                <a:solidFill>
                  <a:srgbClr val="C0504D">
                    <a:lumMod val="75000"/>
                  </a:srgbClr>
                </a:solidFill>
                <a:latin typeface="Tahoma" pitchFamily="34" charset="0"/>
                <a:cs typeface="B Titr" pitchFamily="2" charset="-78"/>
              </a:rPr>
              <a:t>تحليل وضعيت </a:t>
            </a:r>
            <a:r>
              <a:rPr lang="fa-IR" sz="2000" dirty="0">
                <a:solidFill>
                  <a:srgbClr val="C0504D">
                    <a:lumMod val="75000"/>
                  </a:srgbClr>
                </a:solidFill>
                <a:latin typeface="Tahoma" pitchFamily="34" charset="0"/>
                <a:cs typeface="B Titr" pitchFamily="2" charset="-78"/>
              </a:rPr>
              <a:t>شبکه </a:t>
            </a:r>
            <a:r>
              <a:rPr lang="fa-IR" sz="2000" dirty="0" smtClean="0">
                <a:solidFill>
                  <a:srgbClr val="C0504D">
                    <a:lumMod val="75000"/>
                  </a:srgbClr>
                </a:solidFill>
                <a:latin typeface="Tahoma" pitchFamily="34" charset="0"/>
                <a:cs typeface="B Titr" pitchFamily="2" charset="-78"/>
              </a:rPr>
              <a:t>ريلي ايران  (</a:t>
            </a:r>
            <a:r>
              <a:rPr lang="en-US" sz="1600" dirty="0" smtClean="0">
                <a:solidFill>
                  <a:srgbClr val="C0504D">
                    <a:lumMod val="75000"/>
                  </a:srgbClr>
                </a:solidFill>
                <a:latin typeface="Tahoma" pitchFamily="34" charset="0"/>
                <a:cs typeface="B Titr" pitchFamily="2" charset="-78"/>
              </a:rPr>
              <a:t>SWOT</a:t>
            </a:r>
            <a:r>
              <a:rPr lang="fa-IR" sz="2000" dirty="0" smtClean="0">
                <a:solidFill>
                  <a:srgbClr val="C0504D">
                    <a:lumMod val="75000"/>
                  </a:srgbClr>
                </a:solidFill>
                <a:latin typeface="Tahoma" pitchFamily="34" charset="0"/>
                <a:cs typeface="B Titr" pitchFamily="2" charset="-78"/>
              </a:rPr>
              <a:t>)</a:t>
            </a:r>
            <a:endParaRPr lang="fa-IR" sz="2000" dirty="0">
              <a:solidFill>
                <a:srgbClr val="C0504D">
                  <a:lumMod val="75000"/>
                </a:srgbClr>
              </a:solidFill>
              <a:latin typeface="Tahoma" pitchFamily="34" charset="0"/>
              <a:cs typeface="B Titr" pitchFamily="2" charset="-78"/>
            </a:endParaRPr>
          </a:p>
        </p:txBody>
      </p:sp>
      <p:sp>
        <p:nvSpPr>
          <p:cNvPr id="4" name="Slide Number Placeholder 3"/>
          <p:cNvSpPr>
            <a:spLocks noGrp="1"/>
          </p:cNvSpPr>
          <p:nvPr>
            <p:ph type="sldNum" sz="quarter" idx="12"/>
          </p:nvPr>
        </p:nvSpPr>
        <p:spPr>
          <a:xfrm>
            <a:off x="467544" y="6299497"/>
            <a:ext cx="2133600" cy="365125"/>
          </a:xfrm>
        </p:spPr>
        <p:txBody>
          <a:bodyPr/>
          <a:lstStyle/>
          <a:p>
            <a:fld id="{A678F962-454A-41FF-BAF9-AAFBE583AB8A}" type="slidenum">
              <a:rPr lang="en-US" smtClean="0">
                <a:solidFill>
                  <a:prstClr val="black">
                    <a:tint val="75000"/>
                  </a:prstClr>
                </a:solidFill>
              </a:rPr>
              <a:pPr/>
              <a:t>13</a:t>
            </a:fld>
            <a:endParaRPr lang="en-US">
              <a:solidFill>
                <a:prstClr val="black">
                  <a:tint val="75000"/>
                </a:prst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1452476105"/>
              </p:ext>
            </p:extLst>
          </p:nvPr>
        </p:nvGraphicFramePr>
        <p:xfrm>
          <a:off x="323528" y="980728"/>
          <a:ext cx="8496944" cy="5242560"/>
        </p:xfrm>
        <a:graphic>
          <a:graphicData uri="http://schemas.openxmlformats.org/drawingml/2006/table">
            <a:tbl>
              <a:tblPr rtl="1" firstRow="1" bandRow="1">
                <a:tableStyleId>{5C22544A-7EE6-4342-B048-85BDC9FD1C3A}</a:tableStyleId>
              </a:tblPr>
              <a:tblGrid>
                <a:gridCol w="687131">
                  <a:extLst>
                    <a:ext uri="{9D8B030D-6E8A-4147-A177-3AD203B41FA5}">
                      <a16:colId xmlns:a16="http://schemas.microsoft.com/office/drawing/2014/main" val="20000"/>
                    </a:ext>
                  </a:extLst>
                </a:gridCol>
                <a:gridCol w="3039771">
                  <a:extLst>
                    <a:ext uri="{9D8B030D-6E8A-4147-A177-3AD203B41FA5}">
                      <a16:colId xmlns:a16="http://schemas.microsoft.com/office/drawing/2014/main" val="20001"/>
                    </a:ext>
                  </a:extLst>
                </a:gridCol>
                <a:gridCol w="4770042">
                  <a:extLst>
                    <a:ext uri="{9D8B030D-6E8A-4147-A177-3AD203B41FA5}">
                      <a16:colId xmlns:a16="http://schemas.microsoft.com/office/drawing/2014/main" val="20002"/>
                    </a:ext>
                  </a:extLst>
                </a:gridCol>
              </a:tblGrid>
              <a:tr h="370840">
                <a:tc>
                  <a:txBody>
                    <a:bodyPr/>
                    <a:lstStyle/>
                    <a:p>
                      <a:pPr rtl="1"/>
                      <a:endParaRPr lang="fa-IR"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ctr" rtl="1"/>
                      <a:r>
                        <a:rPr lang="fa-IR" dirty="0" smtClean="0">
                          <a:solidFill>
                            <a:srgbClr val="FF0000"/>
                          </a:solidFill>
                          <a:cs typeface="Zar" panose="00000400000000000000" pitchFamily="2" charset="-78"/>
                        </a:rPr>
                        <a:t>قوت‌ها</a:t>
                      </a:r>
                      <a:endParaRPr lang="fa-IR" dirty="0">
                        <a:solidFill>
                          <a:srgbClr val="FF0000"/>
                        </a:solidFill>
                        <a:cs typeface="Zar" panose="00000400000000000000"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rtl="1"/>
                      <a:r>
                        <a:rPr lang="fa-IR" dirty="0" smtClean="0">
                          <a:solidFill>
                            <a:srgbClr val="FF0000"/>
                          </a:solidFill>
                          <a:cs typeface="Zar" panose="00000400000000000000" pitchFamily="2" charset="-78"/>
                        </a:rPr>
                        <a:t>ضعف‌ها</a:t>
                      </a:r>
                      <a:endParaRPr lang="fa-IR"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0"/>
                  </a:ext>
                </a:extLst>
              </a:tr>
              <a:tr h="370840">
                <a:tc>
                  <a:txBody>
                    <a:bodyPr/>
                    <a:lstStyle/>
                    <a:p>
                      <a:pPr rtl="1"/>
                      <a:r>
                        <a:rPr lang="fa-IR" sz="1600" b="1" kern="1200" dirty="0" smtClean="0">
                          <a:solidFill>
                            <a:srgbClr val="FF0000"/>
                          </a:solidFill>
                          <a:latin typeface="+mn-lt"/>
                          <a:ea typeface="+mn-ea"/>
                          <a:cs typeface="Zar" panose="00000400000000000000" pitchFamily="2" charset="-78"/>
                        </a:rPr>
                        <a:t>داخلي</a:t>
                      </a:r>
                      <a:endParaRPr lang="fa-IR" sz="1800" b="1" kern="1200" dirty="0">
                        <a:solidFill>
                          <a:srgbClr val="FF0000"/>
                        </a:solidFill>
                        <a:latin typeface="+mn-lt"/>
                        <a:ea typeface="+mn-ea"/>
                        <a:cs typeface="Zar" panose="00000400000000000000" pitchFamily="2" charset="-7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rtl="1">
                        <a:lnSpc>
                          <a:spcPts val="2000"/>
                        </a:lnSpc>
                      </a:pPr>
                      <a:r>
                        <a:rPr lang="fa-IR" sz="1650" dirty="0" smtClean="0">
                          <a:solidFill>
                            <a:schemeClr val="tx1"/>
                          </a:solidFill>
                          <a:cs typeface="Zar" panose="00000400000000000000" pitchFamily="2" charset="-78"/>
                        </a:rPr>
                        <a:t>1-</a:t>
                      </a:r>
                      <a:r>
                        <a:rPr lang="fa-IR" sz="1650" baseline="0" dirty="0" smtClean="0">
                          <a:solidFill>
                            <a:schemeClr val="tx1"/>
                          </a:solidFill>
                          <a:cs typeface="Zar" panose="00000400000000000000" pitchFamily="2" charset="-78"/>
                        </a:rPr>
                        <a:t> </a:t>
                      </a:r>
                      <a:r>
                        <a:rPr lang="fa-IR"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rPr>
                        <a:t>شبكه گسترده ريلي به استان‌ها و مرزها</a:t>
                      </a:r>
                    </a:p>
                    <a:p>
                      <a:pPr rtl="1">
                        <a:lnSpc>
                          <a:spcPts val="2000"/>
                        </a:lnSpc>
                      </a:pPr>
                      <a:r>
                        <a:rPr lang="fa-IR"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rPr>
                        <a:t>2- اصلاح تدريجي قوانين و وجود تجارب</a:t>
                      </a:r>
                    </a:p>
                    <a:p>
                      <a:pPr rtl="1">
                        <a:lnSpc>
                          <a:spcPts val="2000"/>
                        </a:lnSpc>
                      </a:pPr>
                      <a:r>
                        <a:rPr lang="fa-IR"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rPr>
                        <a:t>3-وجود شركت‌هاي غيردولتي توانمند در امور پیمانکاری، مشاوره و نگهداری و بهره‌برداري</a:t>
                      </a:r>
                    </a:p>
                    <a:p>
                      <a:pPr marL="0" marR="0" indent="0" algn="r" defTabSz="914400" rtl="1" eaLnBrk="1" fontAlgn="auto" latinLnBrk="0" hangingPunct="1">
                        <a:lnSpc>
                          <a:spcPts val="2000"/>
                        </a:lnSpc>
                        <a:spcBef>
                          <a:spcPts val="0"/>
                        </a:spcBef>
                        <a:spcAft>
                          <a:spcPts val="0"/>
                        </a:spcAft>
                        <a:buClrTx/>
                        <a:buSzTx/>
                        <a:buFontTx/>
                        <a:buNone/>
                        <a:tabLst/>
                        <a:defRPr/>
                      </a:pPr>
                      <a:r>
                        <a:rPr lang="fa-IR"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rPr>
                        <a:t>4-توانمندي مناسب كارشناسي و مديريتي </a:t>
                      </a:r>
                    </a:p>
                    <a:p>
                      <a:pPr rtl="1">
                        <a:lnSpc>
                          <a:spcPts val="2000"/>
                        </a:lnSpc>
                      </a:pPr>
                      <a:r>
                        <a:rPr lang="fa-IR"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rPr>
                        <a:t>5-استانداردهاي بالاي ايمني </a:t>
                      </a:r>
                    </a:p>
                    <a:p>
                      <a:pPr rtl="1">
                        <a:lnSpc>
                          <a:spcPts val="2000"/>
                        </a:lnSpc>
                      </a:pPr>
                      <a:r>
                        <a:rPr lang="fa-IR"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rPr>
                        <a:t>6-هزينه‌هاي جانبي کم نسبت به حمل جاده‌اي</a:t>
                      </a:r>
                    </a:p>
                    <a:p>
                      <a:pPr rtl="1">
                        <a:lnSpc>
                          <a:spcPts val="2000"/>
                        </a:lnSpc>
                      </a:pPr>
                      <a:r>
                        <a:rPr lang="fa-IR"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rPr>
                        <a:t>7- وجود مراکز پژوهشی و دانشگاهی</a:t>
                      </a:r>
                    </a:p>
                    <a:p>
                      <a:pPr rtl="1">
                        <a:lnSpc>
                          <a:spcPts val="2000"/>
                        </a:lnSpc>
                      </a:pPr>
                      <a:endParaRPr lang="fa-IR" sz="16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5">
                        <a:lumMod val="20000"/>
                        <a:lumOff val="80000"/>
                      </a:schemeClr>
                    </a:solidFill>
                  </a:tcPr>
                </a:tc>
                <a:tc>
                  <a:txBody>
                    <a:bodyPr/>
                    <a:lstStyle/>
                    <a:p>
                      <a:pPr rtl="1">
                        <a:lnSpc>
                          <a:spcPts val="2000"/>
                        </a:lnSpc>
                      </a:pPr>
                      <a:r>
                        <a:rPr lang="fa-IR" sz="1650" dirty="0" smtClean="0">
                          <a:solidFill>
                            <a:schemeClr val="tx1"/>
                          </a:solidFill>
                          <a:cs typeface="Zar" panose="00000400000000000000" pitchFamily="2" charset="-78"/>
                        </a:rPr>
                        <a:t>1- </a:t>
                      </a:r>
                      <a:r>
                        <a:rPr lang="fa-IR"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rPr>
                        <a:t>کمبود دسترسي برخی مراکز عمده باري به شبکه ريلي</a:t>
                      </a:r>
                      <a:endParaRPr lang="en-US"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endParaRPr>
                    </a:p>
                    <a:p>
                      <a:pPr lvl="0" rtl="1"/>
                      <a:r>
                        <a:rPr lang="fa-IR"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rPr>
                        <a:t>2-يک خطه و ديزلي بودن اغلب خطوط ريلي</a:t>
                      </a:r>
                      <a:endParaRPr lang="en-US"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endParaRPr>
                    </a:p>
                    <a:p>
                      <a:pPr lvl="0" rtl="1"/>
                      <a:r>
                        <a:rPr lang="fa-IR"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rPr>
                        <a:t>3-فرسودگی بخشهای زیادی از شبکه و معوق بودن امور نگهداری و تعمیرات.</a:t>
                      </a:r>
                    </a:p>
                    <a:p>
                      <a:pPr lvl="0" rtl="1"/>
                      <a:r>
                        <a:rPr lang="fa-IR"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rPr>
                        <a:t>4- نياز مالي زياد براي توسعه خطوط ريلي و تعدد طرح‌هاي ريلي بدون اولويت‌ بندی ملی </a:t>
                      </a:r>
                    </a:p>
                    <a:p>
                      <a:pPr lvl="0" rtl="1"/>
                      <a:r>
                        <a:rPr lang="fa-IR"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rPr>
                        <a:t>5-کمبود منابع مالي دولت و نبود مشارکت عمومي-خصوصي</a:t>
                      </a:r>
                      <a:endParaRPr lang="en-US"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fa-IR"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rPr>
                        <a:t>6-ضعف در امور خصوصی سازی و نبود نهاد تنظيم مقررات ريلي و نهاد بازرسي و نظارت ريلي</a:t>
                      </a:r>
                      <a:endParaRPr lang="en-US"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endParaRPr>
                    </a:p>
                    <a:p>
                      <a:pPr lvl="0" rtl="1"/>
                      <a:r>
                        <a:rPr lang="fa-IR"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rPr>
                        <a:t>7-نواقص و مشکلات قابل توجه تحويل موقت و نهايي طرح­ها </a:t>
                      </a:r>
                      <a:endParaRPr lang="en-US"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endParaRPr>
                    </a:p>
                    <a:p>
                      <a:pPr lvl="0" rtl="1"/>
                      <a:r>
                        <a:rPr lang="fa-IR"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rPr>
                        <a:t>8-کمبود و فرسودگي ناوگان ريلي و تجهيزات تعمير و نگهداري</a:t>
                      </a:r>
                      <a:endParaRPr lang="en-US"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endParaRPr>
                    </a:p>
                    <a:p>
                      <a:pPr lvl="0" rtl="1"/>
                      <a:r>
                        <a:rPr lang="fa-IR"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rPr>
                        <a:t>9-ناهماهنگي ترابري ريلي درون شهري، سراسري و حومه­اي</a:t>
                      </a:r>
                      <a:endParaRPr lang="en-US"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endParaRPr>
                    </a:p>
                    <a:p>
                      <a:pPr lvl="0" rtl="1"/>
                      <a:r>
                        <a:rPr lang="fa-IR"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rPr>
                        <a:t>10-ناهماهنگي پايانه‌هاي ريلي با ديگر سيستم‌هاي ترابري</a:t>
                      </a:r>
                      <a:endParaRPr lang="en-US"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endParaRPr>
                    </a:p>
                    <a:p>
                      <a:pPr lvl="0" rtl="1"/>
                      <a:r>
                        <a:rPr lang="fa-IR"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rPr>
                        <a:t>11-تأخير در ساخت و تکميل مسيرهاي ترانزيت ريلي</a:t>
                      </a:r>
                      <a:endParaRPr lang="en-US"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endParaRPr>
                    </a:p>
                    <a:p>
                      <a:pPr lvl="0" rtl="1"/>
                      <a:r>
                        <a:rPr lang="fa-IR"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rPr>
                        <a:t>12- ساخت و بهره‌برداري مختلط باري و مسافري شبكه ريلي</a:t>
                      </a:r>
                    </a:p>
                    <a:p>
                      <a:pPr lvl="0" rtl="1"/>
                      <a:r>
                        <a:rPr lang="fa-IR"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rPr>
                        <a:t>13-عدم رعايت ترتيبات تجاري چندوجهي در ايستگاه‌ها</a:t>
                      </a:r>
                      <a:endParaRPr lang="en-US"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endParaRPr>
                    </a:p>
                    <a:p>
                      <a:pPr lvl="0" rtl="1"/>
                      <a:r>
                        <a:rPr lang="fa-IR"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rPr>
                        <a:t>14-تأخير ساخت ايستگاه‌ها، علائم و ارتباط محورهاي جديد</a:t>
                      </a:r>
                      <a:endParaRPr lang="en-US"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endParaRPr>
                    </a:p>
                    <a:p>
                      <a:pPr lvl="0" rtl="1"/>
                      <a:r>
                        <a:rPr lang="fa-IR"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rPr>
                        <a:t>15- کمبود ارتباط با مراکز پژوهشي و دانشگاهي</a:t>
                      </a:r>
                      <a:endParaRPr lang="en-US" sz="1650" b="1" kern="1200" dirty="0" smtClean="0">
                        <a:solidFill>
                          <a:schemeClr val="dk1"/>
                        </a:solidFill>
                        <a:effectLst/>
                        <a:latin typeface="Times New Roman" panose="02020603050405020304" pitchFamily="18" charset="0"/>
                        <a:ea typeface="Calibri" panose="020F0502020204030204"/>
                        <a:cs typeface="Zar" panose="00000400000000000000" pitchFamily="2" charset="-78"/>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5">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3436943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23528" y="620688"/>
            <a:ext cx="8568952" cy="830997"/>
          </a:xfrm>
          <a:prstGeom prst="rect">
            <a:avLst/>
          </a:prstGeom>
        </p:spPr>
        <p:txBody>
          <a:bodyPr wrap="square">
            <a:spAutoFit/>
          </a:bodyPr>
          <a:lstStyle/>
          <a:p>
            <a:pPr algn="r" rtl="1"/>
            <a:r>
              <a:rPr lang="fa-IR" dirty="0">
                <a:solidFill>
                  <a:prstClr val="black"/>
                </a:solidFill>
              </a:rPr>
              <a:t> </a:t>
            </a:r>
            <a:r>
              <a:rPr lang="fa-IR" sz="2400" dirty="0">
                <a:solidFill>
                  <a:srgbClr val="C0504D">
                    <a:lumMod val="75000"/>
                  </a:srgbClr>
                </a:solidFill>
                <a:latin typeface="Tahoma" pitchFamily="34" charset="0"/>
                <a:cs typeface="B Titr" pitchFamily="2" charset="-78"/>
              </a:rPr>
              <a:t>تعداد </a:t>
            </a:r>
            <a:r>
              <a:rPr lang="fa-IR" sz="2400" dirty="0" smtClean="0">
                <a:solidFill>
                  <a:srgbClr val="C0504D">
                    <a:lumMod val="75000"/>
                  </a:srgbClr>
                </a:solidFill>
                <a:latin typeface="Tahoma" pitchFamily="34" charset="0"/>
                <a:cs typeface="B Titr" pitchFamily="2" charset="-78"/>
              </a:rPr>
              <a:t>طرح‌هاي توسعه راه‌آهن (شركت ساخت)  طي سال هاي 1385 تا 1405</a:t>
            </a:r>
          </a:p>
          <a:p>
            <a:pPr algn="r" rtl="1"/>
            <a:endParaRPr lang="fa-IR" sz="2400" dirty="0" smtClean="0">
              <a:solidFill>
                <a:srgbClr val="C0504D">
                  <a:lumMod val="75000"/>
                </a:srgbClr>
              </a:solidFill>
              <a:latin typeface="Tahoma" pitchFamily="34" charset="0"/>
              <a:cs typeface="B Titr" pitchFamily="2" charset="-78"/>
            </a:endParaRPr>
          </a:p>
        </p:txBody>
      </p:sp>
      <p:sp>
        <p:nvSpPr>
          <p:cNvPr id="3" name="Slide Number Placeholder 2"/>
          <p:cNvSpPr>
            <a:spLocks noGrp="1"/>
          </p:cNvSpPr>
          <p:nvPr>
            <p:ph type="sldNum" sz="quarter" idx="12"/>
          </p:nvPr>
        </p:nvSpPr>
        <p:spPr/>
        <p:txBody>
          <a:bodyPr/>
          <a:lstStyle/>
          <a:p>
            <a:fld id="{A678F962-454A-41FF-BAF9-AAFBE583AB8A}" type="slidenum">
              <a:rPr lang="en-US" smtClean="0">
                <a:solidFill>
                  <a:prstClr val="black">
                    <a:tint val="75000"/>
                  </a:prstClr>
                </a:solidFill>
              </a:rPr>
              <a:pPr/>
              <a:t>14</a:t>
            </a:fld>
            <a:endParaRPr lang="en-US">
              <a:solidFill>
                <a:prstClr val="black">
                  <a:tint val="75000"/>
                </a:prstClr>
              </a:solidFill>
            </a:endParaRPr>
          </a:p>
        </p:txBody>
      </p:sp>
      <p:graphicFrame>
        <p:nvGraphicFramePr>
          <p:cNvPr id="8" name="Content Placeholder 8"/>
          <p:cNvGraphicFramePr>
            <a:graphicFrameLocks noGrp="1"/>
          </p:cNvGraphicFramePr>
          <p:nvPr>
            <p:ph idx="1"/>
            <p:extLst>
              <p:ext uri="{D42A27DB-BD31-4B8C-83A1-F6EECF244321}">
                <p14:modId xmlns:p14="http://schemas.microsoft.com/office/powerpoint/2010/main" val="573264976"/>
              </p:ext>
            </p:extLst>
          </p:nvPr>
        </p:nvGraphicFramePr>
        <p:xfrm>
          <a:off x="457200" y="1935163"/>
          <a:ext cx="8229600" cy="438943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812534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32656"/>
            <a:ext cx="7920880" cy="689992"/>
          </a:xfrm>
          <a:noFill/>
          <a:ln w="9525">
            <a:noFill/>
            <a:miter lim="800000"/>
            <a:headEnd/>
            <a:tailEnd/>
          </a:ln>
        </p:spPr>
        <p:txBody>
          <a:bodyPr vert="horz" wrap="square" lIns="91440" tIns="45720" rIns="91440" bIns="45720" numCol="1" anchor="ctr" anchorCtr="0" compatLnSpc="1">
            <a:prstTxWarp prst="textNoShape">
              <a:avLst/>
            </a:prstTxWarp>
          </a:bodyPr>
          <a:lstStyle/>
          <a:p>
            <a:pPr algn="r"/>
            <a:r>
              <a:rPr lang="fa-IR" altLang="fa-IR" sz="2400" u="sng" dirty="0" smtClean="0">
                <a:solidFill>
                  <a:schemeClr val="accent2">
                    <a:lumMod val="75000"/>
                  </a:schemeClr>
                </a:solidFill>
                <a:effectLst>
                  <a:outerShdw blurRad="38100" dist="38100" dir="2700000" algn="tl">
                    <a:srgbClr val="000000">
                      <a:alpha val="43137"/>
                    </a:srgbClr>
                  </a:outerShdw>
                </a:effectLst>
                <a:latin typeface="Tahoma" pitchFamily="34" charset="0"/>
                <a:ea typeface="+mn-ea"/>
                <a:cs typeface="B Titr" pitchFamily="2" charset="-78"/>
              </a:rPr>
              <a:t>تبعات عدم تناسب </a:t>
            </a:r>
            <a:r>
              <a:rPr lang="fa-IR" altLang="fa-IR" sz="2400" u="sng" dirty="0">
                <a:solidFill>
                  <a:schemeClr val="accent2">
                    <a:lumMod val="75000"/>
                  </a:schemeClr>
                </a:solidFill>
                <a:effectLst>
                  <a:outerShdw blurRad="38100" dist="38100" dir="2700000" algn="tl">
                    <a:srgbClr val="000000">
                      <a:alpha val="43137"/>
                    </a:srgbClr>
                  </a:outerShdw>
                </a:effectLst>
                <a:latin typeface="Tahoma" pitchFamily="34" charset="0"/>
                <a:ea typeface="+mn-ea"/>
                <a:cs typeface="B Titr" pitchFamily="2" charset="-78"/>
              </a:rPr>
              <a:t>اعتبارات </a:t>
            </a:r>
            <a:r>
              <a:rPr lang="fa-IR" altLang="fa-IR" sz="2400" u="sng" dirty="0" smtClean="0">
                <a:solidFill>
                  <a:schemeClr val="accent2">
                    <a:lumMod val="75000"/>
                  </a:schemeClr>
                </a:solidFill>
                <a:effectLst>
                  <a:outerShdw blurRad="38100" dist="38100" dir="2700000" algn="tl">
                    <a:srgbClr val="000000">
                      <a:alpha val="43137"/>
                    </a:srgbClr>
                  </a:outerShdw>
                </a:effectLst>
                <a:latin typeface="Tahoma" pitchFamily="34" charset="0"/>
                <a:ea typeface="+mn-ea"/>
                <a:cs typeface="B Titr" pitchFamily="2" charset="-78"/>
              </a:rPr>
              <a:t>با طرحهاي در دست اجرای توسعه راه آهن</a:t>
            </a:r>
            <a:endParaRPr lang="fa-IR" sz="2400" u="sng" dirty="0">
              <a:solidFill>
                <a:schemeClr val="accent2">
                  <a:lumMod val="75000"/>
                </a:schemeClr>
              </a:solidFill>
              <a:effectLst>
                <a:outerShdw blurRad="38100" dist="38100" dir="2700000" algn="tl">
                  <a:srgbClr val="000000">
                    <a:alpha val="43137"/>
                  </a:srgbClr>
                </a:outerShdw>
              </a:effectLst>
              <a:latin typeface="Tahoma" pitchFamily="34" charset="0"/>
              <a:ea typeface="+mn-ea"/>
              <a:cs typeface="B Titr"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15</a:t>
            </a:fld>
            <a:endParaRPr lang="en-US">
              <a:solidFill>
                <a:prstClr val="black">
                  <a:tint val="75000"/>
                </a:prstClr>
              </a:solidFill>
            </a:endParaRPr>
          </a:p>
        </p:txBody>
      </p:sp>
      <p:graphicFrame>
        <p:nvGraphicFramePr>
          <p:cNvPr id="8" name="Diagram 7"/>
          <p:cNvGraphicFramePr>
            <a:graphicFrameLocks/>
          </p:cNvGraphicFramePr>
          <p:nvPr>
            <p:extLst>
              <p:ext uri="{D42A27DB-BD31-4B8C-83A1-F6EECF244321}">
                <p14:modId xmlns:p14="http://schemas.microsoft.com/office/powerpoint/2010/main" val="1118044451"/>
              </p:ext>
            </p:extLst>
          </p:nvPr>
        </p:nvGraphicFramePr>
        <p:xfrm>
          <a:off x="1691680" y="1196752"/>
          <a:ext cx="6552728" cy="55247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081793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5">
            <a:extLst>
              <a:ext uri="{FF2B5EF4-FFF2-40B4-BE49-F238E27FC236}">
                <a16:creationId xmlns:a16="http://schemas.microsoft.com/office/drawing/2014/main" id="{B5905CD1-8A21-49C9-B32A-16D688105AB9}"/>
              </a:ext>
            </a:extLst>
          </p:cNvPr>
          <p:cNvSpPr>
            <a:spLocks noGrp="1"/>
          </p:cNvSpPr>
          <p:nvPr>
            <p:ph type="sldNum" sz="quarter" idx="4294967295"/>
          </p:nvPr>
        </p:nvSpPr>
        <p:spPr>
          <a:xfrm>
            <a:off x="0" y="6453188"/>
            <a:ext cx="1223963" cy="2603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a:spcBef>
                <a:spcPct val="0"/>
              </a:spcBef>
              <a:buFontTx/>
              <a:buNone/>
            </a:pPr>
            <a:fld id="{F8B2FA42-0CDE-40CC-813A-B02EC050E32C}" type="slidenum">
              <a:rPr lang="ar-SA" altLang="fa-IR" sz="1600">
                <a:solidFill>
                  <a:prstClr val="black"/>
                </a:solidFill>
                <a:cs typeface="Zar" pitchFamily="2" charset="0"/>
              </a:rPr>
              <a:pPr algn="l">
                <a:spcBef>
                  <a:spcPct val="0"/>
                </a:spcBef>
                <a:buFontTx/>
                <a:buNone/>
              </a:pPr>
              <a:t>16</a:t>
            </a:fld>
            <a:endParaRPr lang="en-US" altLang="fa-IR" sz="1400">
              <a:solidFill>
                <a:prstClr val="black"/>
              </a:solidFill>
              <a:cs typeface="Zar" pitchFamily="2" charset="0"/>
            </a:endParaRPr>
          </a:p>
        </p:txBody>
      </p:sp>
      <p:sp>
        <p:nvSpPr>
          <p:cNvPr id="6" name="Subtitle 2"/>
          <p:cNvSpPr txBox="1">
            <a:spLocks/>
          </p:cNvSpPr>
          <p:nvPr/>
        </p:nvSpPr>
        <p:spPr bwMode="auto">
          <a:xfrm>
            <a:off x="456643" y="116632"/>
            <a:ext cx="8280400" cy="648072"/>
          </a:xfrm>
          <a:prstGeom prst="rect">
            <a:avLst/>
          </a:prstGeom>
          <a:noFill/>
          <a:ln w="9525">
            <a:noFill/>
            <a:miter lim="800000"/>
            <a:headEnd/>
            <a:tailEnd/>
          </a:ln>
        </p:spPr>
        <p:txBody>
          <a:bodyPr/>
          <a:lstStyle/>
          <a:p>
            <a:pPr lvl="0" algn="r" rtl="1">
              <a:spcBef>
                <a:spcPct val="20000"/>
              </a:spcBef>
            </a:pPr>
            <a:r>
              <a:rPr lang="fa-IR" altLang="en-US" sz="2800" b="1" dirty="0">
                <a:solidFill>
                  <a:schemeClr val="bg1"/>
                </a:solidFill>
                <a:cs typeface="Zar" panose="00000400000000000000" pitchFamily="2" charset="-78"/>
              </a:rPr>
              <a:t>سطوح تصميم </a:t>
            </a:r>
            <a:r>
              <a:rPr lang="fa-IR" altLang="en-US" sz="2800" b="1" dirty="0" smtClean="0">
                <a:solidFill>
                  <a:schemeClr val="bg1"/>
                </a:solidFill>
                <a:cs typeface="Zar" panose="00000400000000000000" pitchFamily="2" charset="-78"/>
              </a:rPr>
              <a:t>براي راه‌آهن</a:t>
            </a:r>
            <a:endParaRPr lang="fa-IR" sz="2800" b="1" dirty="0" smtClean="0">
              <a:solidFill>
                <a:schemeClr val="bg1"/>
              </a:solidFill>
              <a:cs typeface="Zar" panose="00000400000000000000" pitchFamily="2" charset="-78"/>
            </a:endParaRPr>
          </a:p>
          <a:p>
            <a:pPr algn="ctr" rtl="1" eaLnBrk="0" hangingPunct="0"/>
            <a:endParaRPr lang="en-US" sz="2400" b="1" dirty="0">
              <a:solidFill>
                <a:srgbClr val="000000"/>
              </a:solidFill>
              <a:latin typeface="Calibri" pitchFamily="34" charset="0"/>
              <a:cs typeface="B Titr" pitchFamily="2" charset="-78"/>
            </a:endParaRPr>
          </a:p>
        </p:txBody>
      </p:sp>
      <p:graphicFrame>
        <p:nvGraphicFramePr>
          <p:cNvPr id="2" name="Diagram 1"/>
          <p:cNvGraphicFramePr/>
          <p:nvPr>
            <p:extLst>
              <p:ext uri="{D42A27DB-BD31-4B8C-83A1-F6EECF244321}">
                <p14:modId xmlns:p14="http://schemas.microsoft.com/office/powerpoint/2010/main" val="2348462081"/>
              </p:ext>
            </p:extLst>
          </p:nvPr>
        </p:nvGraphicFramePr>
        <p:xfrm>
          <a:off x="531281" y="1052736"/>
          <a:ext cx="8131124" cy="38884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Subtitle 2"/>
          <p:cNvSpPr txBox="1">
            <a:spLocks/>
          </p:cNvSpPr>
          <p:nvPr/>
        </p:nvSpPr>
        <p:spPr bwMode="auto">
          <a:xfrm>
            <a:off x="442387" y="5445224"/>
            <a:ext cx="8280400" cy="324036"/>
          </a:xfrm>
          <a:prstGeom prst="rect">
            <a:avLst/>
          </a:prstGeom>
          <a:solidFill>
            <a:schemeClr val="accent3">
              <a:lumMod val="20000"/>
              <a:lumOff val="80000"/>
            </a:schemeClr>
          </a:solidFill>
          <a:ln w="9525">
            <a:noFill/>
            <a:miter lim="800000"/>
            <a:headEnd/>
            <a:tailEnd/>
          </a:ln>
        </p:spPr>
        <p:txBody>
          <a:bodyPr/>
          <a:lstStyle/>
          <a:p>
            <a:pPr algn="ctr" rtl="1">
              <a:spcBef>
                <a:spcPct val="20000"/>
              </a:spcBef>
              <a:buFont typeface="Arial" pitchFamily="34" charset="0"/>
              <a:buNone/>
            </a:pPr>
            <a:r>
              <a:rPr lang="fa-IR" dirty="0" smtClean="0">
                <a:latin typeface="Calibri" pitchFamily="34" charset="0"/>
                <a:cs typeface="B Titr" pitchFamily="2" charset="-78"/>
              </a:rPr>
              <a:t>در ادامه اين پرزنت هر يك از راهكارهاي پيشنهادي با كدهاي فوق تفكيك مي‌شوند.</a:t>
            </a:r>
            <a:endParaRPr lang="fa-IR" sz="1600" b="1" spc="100" dirty="0">
              <a:cs typeface="Zar" pitchFamily="2" charset="-78"/>
            </a:endParaRPr>
          </a:p>
          <a:p>
            <a:pPr algn="ctr" rtl="1" eaLnBrk="0" hangingPunct="0"/>
            <a:endParaRPr lang="en-US" sz="2400" b="1" dirty="0">
              <a:solidFill>
                <a:srgbClr val="000000"/>
              </a:solidFill>
              <a:latin typeface="Calibri" pitchFamily="34" charset="0"/>
              <a:cs typeface="B Titr" pitchFamily="2" charset="-78"/>
            </a:endParaRPr>
          </a:p>
        </p:txBody>
      </p:sp>
    </p:spTree>
    <p:extLst>
      <p:ext uri="{BB962C8B-B14F-4D97-AF65-F5344CB8AC3E}">
        <p14:creationId xmlns:p14="http://schemas.microsoft.com/office/powerpoint/2010/main" val="627893493"/>
      </p:ext>
    </p:extLst>
  </p:cSld>
  <p:clrMapOvr>
    <a:masterClrMapping/>
  </p:clrMapOvr>
  <p:transition>
    <p:rand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60648"/>
            <a:ext cx="8363272" cy="1143000"/>
          </a:xfrm>
          <a:noFill/>
          <a:ln w="9525">
            <a:noFill/>
            <a:miter lim="800000"/>
            <a:headEnd/>
            <a:tailEnd/>
          </a:ln>
        </p:spPr>
        <p:txBody>
          <a:bodyPr vert="horz" wrap="square" lIns="91440" tIns="45720" rIns="91440" bIns="45720" numCol="1" anchor="ctr" anchorCtr="0" compatLnSpc="1">
            <a:prstTxWarp prst="textNoShape">
              <a:avLst/>
            </a:prstTxWarp>
          </a:bodyPr>
          <a:lstStyle/>
          <a:p>
            <a:pPr algn="r"/>
            <a:r>
              <a:rPr lang="fa-IR" sz="2400" dirty="0" smtClean="0">
                <a:solidFill>
                  <a:schemeClr val="accent2">
                    <a:lumMod val="75000"/>
                  </a:schemeClr>
                </a:solidFill>
                <a:latin typeface="Tahoma" pitchFamily="34" charset="0"/>
                <a:ea typeface="+mn-ea"/>
                <a:cs typeface="B Titr" pitchFamily="2" charset="-78"/>
              </a:rPr>
              <a:t>دسته‌بندي راه‌حل‌ها براي افزايش بهره‌وري شبكه ريلي</a:t>
            </a:r>
            <a:endParaRPr lang="fa-IR" sz="2400" dirty="0">
              <a:solidFill>
                <a:schemeClr val="accent2">
                  <a:lumMod val="75000"/>
                </a:schemeClr>
              </a:solidFill>
              <a:latin typeface="Tahoma" pitchFamily="34" charset="0"/>
              <a:ea typeface="+mn-ea"/>
              <a:cs typeface="B Titr" pitchFamily="2" charset="-78"/>
            </a:endParaRPr>
          </a:p>
        </p:txBody>
      </p:sp>
      <p:graphicFrame>
        <p:nvGraphicFramePr>
          <p:cNvPr id="4" name="Diagram 3"/>
          <p:cNvGraphicFramePr/>
          <p:nvPr>
            <p:extLst>
              <p:ext uri="{D42A27DB-BD31-4B8C-83A1-F6EECF244321}">
                <p14:modId xmlns:p14="http://schemas.microsoft.com/office/powerpoint/2010/main" val="1835850866"/>
              </p:ext>
            </p:extLst>
          </p:nvPr>
        </p:nvGraphicFramePr>
        <p:xfrm>
          <a:off x="827584" y="1742848"/>
          <a:ext cx="7776864" cy="30401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p:cNvSpPr>
            <a:spLocks noGrp="1"/>
          </p:cNvSpPr>
          <p:nvPr>
            <p:ph type="sldNum" sz="quarter" idx="12"/>
          </p:nvPr>
        </p:nvSpPr>
        <p:spPr/>
        <p:txBody>
          <a:bodyPr/>
          <a:lstStyle/>
          <a:p>
            <a:fld id="{A678F962-454A-41FF-BAF9-AAFBE583AB8A}" type="slidenum">
              <a:rPr lang="en-US" smtClean="0"/>
              <a:pPr/>
              <a:t>17</a:t>
            </a:fld>
            <a:endParaRPr lang="en-US"/>
          </a:p>
        </p:txBody>
      </p:sp>
      <p:sp>
        <p:nvSpPr>
          <p:cNvPr id="6" name="Rectangle 2">
            <a:extLst>
              <a:ext uri="{FF2B5EF4-FFF2-40B4-BE49-F238E27FC236}">
                <a16:creationId xmlns:a16="http://schemas.microsoft.com/office/drawing/2014/main" id="{1CF6B909-B738-43AD-9796-662AE3965AD9}"/>
              </a:ext>
            </a:extLst>
          </p:cNvPr>
          <p:cNvSpPr txBox="1">
            <a:spLocks noChangeArrowheads="1"/>
          </p:cNvSpPr>
          <p:nvPr/>
        </p:nvSpPr>
        <p:spPr bwMode="auto">
          <a:xfrm>
            <a:off x="325706" y="5110088"/>
            <a:ext cx="8424416" cy="100811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algn="r" eaLnBrk="1" hangingPunct="1">
              <a:spcBef>
                <a:spcPts val="600"/>
              </a:spcBef>
              <a:spcAft>
                <a:spcPts val="1800"/>
              </a:spcAft>
              <a:buClr>
                <a:schemeClr val="accent1"/>
              </a:buClr>
              <a:buSzPct val="80000"/>
            </a:pPr>
            <a:r>
              <a:rPr lang="fa-IR" altLang="en-US" sz="2000" b="1" dirty="0" smtClean="0">
                <a:cs typeface="B Zar" panose="00000400000000000000" pitchFamily="2" charset="-78"/>
              </a:rPr>
              <a:t> </a:t>
            </a:r>
            <a:r>
              <a:rPr lang="fa-IR" altLang="en-US" sz="2000" b="1" dirty="0" smtClean="0">
                <a:solidFill>
                  <a:schemeClr val="tx2">
                    <a:lumMod val="75000"/>
                  </a:schemeClr>
                </a:solidFill>
                <a:cs typeface="B Zar" panose="00000400000000000000" pitchFamily="2" charset="-78"/>
              </a:rPr>
              <a:t>تحليل علل اين چالش و راهكارهاي رفع آن بحث گسترده‌اي است و جا دارد با همكاري متخصصان و ذينفعان چاره‌جويي و بهترين روشهاي افزايش بهره‌وري، دنبال گردد. </a:t>
            </a:r>
          </a:p>
        </p:txBody>
      </p:sp>
    </p:spTree>
    <p:extLst>
      <p:ext uri="{BB962C8B-B14F-4D97-AF65-F5344CB8AC3E}">
        <p14:creationId xmlns:p14="http://schemas.microsoft.com/office/powerpoint/2010/main" val="25251511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412776"/>
            <a:ext cx="8640959" cy="4752528"/>
          </a:xfrm>
        </p:spPr>
        <p:txBody>
          <a:bodyPr/>
          <a:lstStyle/>
          <a:p>
            <a:pPr marL="361950" indent="-361950" algn="just">
              <a:spcAft>
                <a:spcPts val="0"/>
              </a:spcAft>
              <a:buFont typeface="+mj-lt"/>
              <a:buAutoNum type="arabicPeriod"/>
            </a:pPr>
            <a:r>
              <a:rPr lang="fa-IR" sz="2000" b="1" dirty="0" smtClean="0"/>
              <a:t>تصويب طرح‌هاي توسعه جديد ممنوع </a:t>
            </a:r>
            <a:r>
              <a:rPr lang="fa-IR" sz="2000" b="1" dirty="0"/>
              <a:t>و يا به </a:t>
            </a:r>
            <a:r>
              <a:rPr lang="fa-IR" sz="2000" b="1" dirty="0" smtClean="0"/>
              <a:t>تصويب هيئت وزيران محدود </a:t>
            </a:r>
            <a:r>
              <a:rPr lang="fa-IR" sz="2000" b="1" dirty="0"/>
              <a:t>گردد</a:t>
            </a:r>
            <a:r>
              <a:rPr lang="en-US" sz="2000" b="1" dirty="0" smtClean="0"/>
              <a:t>.</a:t>
            </a:r>
            <a:r>
              <a:rPr lang="fa-IR" sz="2000" b="1" dirty="0" smtClean="0"/>
              <a:t>(2)</a:t>
            </a:r>
            <a:endParaRPr lang="fa-IR" sz="2000" b="1" dirty="0"/>
          </a:p>
          <a:p>
            <a:pPr marL="361950" indent="-361950" algn="just">
              <a:spcAft>
                <a:spcPts val="0"/>
              </a:spcAft>
              <a:buFont typeface="+mj-lt"/>
              <a:buAutoNum type="arabicPeriod"/>
            </a:pPr>
            <a:r>
              <a:rPr lang="fa-IR" sz="2000" b="1" dirty="0" smtClean="0"/>
              <a:t>ابلاغ نتايج طرح </a:t>
            </a:r>
            <a:r>
              <a:rPr lang="fa-IR" sz="2000" b="1" dirty="0"/>
              <a:t>جامع حمل‌ونقل </a:t>
            </a:r>
            <a:r>
              <a:rPr lang="fa-IR" sz="2000" b="1" dirty="0" smtClean="0"/>
              <a:t>ريلي (شامل </a:t>
            </a:r>
            <a:r>
              <a:rPr lang="fa-IR" sz="2000" b="1" dirty="0"/>
              <a:t>اولويت‌هاي بازسازي و بهسازي شبكه، رفع گلوگاه‌هاي ظرفيتي </a:t>
            </a:r>
            <a:r>
              <a:rPr lang="fa-IR" sz="2000" b="1" dirty="0" smtClean="0"/>
              <a:t>شبكه </a:t>
            </a:r>
            <a:r>
              <a:rPr lang="fa-IR" altLang="en-US" sz="2000" b="1" dirty="0" smtClean="0"/>
              <a:t>و </a:t>
            </a:r>
            <a:r>
              <a:rPr lang="fa-IR" altLang="en-US" sz="2000" b="1" dirty="0"/>
              <a:t>اولويت‌هاي توسعه</a:t>
            </a:r>
            <a:r>
              <a:rPr lang="fa-IR" altLang="en-US" sz="2000" b="1" dirty="0" smtClean="0"/>
              <a:t>)(2)</a:t>
            </a:r>
            <a:endParaRPr lang="fa-IR" altLang="en-US" sz="2000" b="1" dirty="0"/>
          </a:p>
          <a:p>
            <a:pPr marL="361950" indent="-361950" algn="just">
              <a:spcAft>
                <a:spcPts val="0"/>
              </a:spcAft>
              <a:buFont typeface="+mj-lt"/>
              <a:buAutoNum type="arabicPeriod"/>
            </a:pPr>
            <a:r>
              <a:rPr lang="fa-IR" sz="2000" b="1" dirty="0" smtClean="0"/>
              <a:t>بكارگيري نظامات </a:t>
            </a:r>
            <a:r>
              <a:rPr lang="fa-IR" sz="2000" b="1" dirty="0"/>
              <a:t>و ابزارهاي </a:t>
            </a:r>
            <a:r>
              <a:rPr lang="fa-IR" sz="2000" b="1" dirty="0" smtClean="0"/>
              <a:t>مديريت </a:t>
            </a:r>
            <a:r>
              <a:rPr lang="fa-IR" sz="2000" b="1" dirty="0"/>
              <a:t>مهندسي و مديريت پروژه در </a:t>
            </a:r>
            <a:r>
              <a:rPr lang="fa-IR" sz="2000" b="1" dirty="0" smtClean="0"/>
              <a:t>هنگام </a:t>
            </a:r>
            <a:r>
              <a:rPr lang="fa-IR" sz="2000" b="1" dirty="0"/>
              <a:t>طراحي و </a:t>
            </a:r>
            <a:r>
              <a:rPr lang="fa-IR" sz="2000" b="1" dirty="0" smtClean="0"/>
              <a:t>اجرا (3).</a:t>
            </a:r>
            <a:endParaRPr lang="fa-IR" sz="2000" b="1" dirty="0"/>
          </a:p>
          <a:p>
            <a:pPr marL="361950" indent="-361950" algn="just">
              <a:spcAft>
                <a:spcPts val="0"/>
              </a:spcAft>
              <a:buFont typeface="+mj-lt"/>
              <a:buAutoNum type="arabicPeriod"/>
            </a:pPr>
            <a:r>
              <a:rPr lang="fa-IR" sz="2000" b="1" dirty="0" smtClean="0"/>
              <a:t>هماهنگ نمودن اجزاي اصلي هر طرح (طراحي پايه) با دستگاه بهره‌بردار و تفكيك بودجه هر پروژه (براي فدا نشدن بخش علايم و ارتباطات و ايستگاه‌ها و مراكز لجستيكي)(2).</a:t>
            </a:r>
          </a:p>
          <a:p>
            <a:pPr marL="361950" indent="-361950" algn="just">
              <a:spcAft>
                <a:spcPts val="0"/>
              </a:spcAft>
              <a:buFont typeface="+mj-lt"/>
              <a:buAutoNum type="arabicPeriod"/>
            </a:pPr>
            <a:r>
              <a:rPr lang="fa-IR" sz="2000" b="1" dirty="0" smtClean="0"/>
              <a:t>ايجاد </a:t>
            </a:r>
            <a:r>
              <a:rPr lang="fa-IR" sz="2000" b="1" dirty="0"/>
              <a:t>نظام ارزيابي عملكرد </a:t>
            </a:r>
            <a:r>
              <a:rPr lang="fa-IR" sz="2000" b="1" dirty="0" smtClean="0"/>
              <a:t>(مديران </a:t>
            </a:r>
            <a:r>
              <a:rPr lang="fa-IR" sz="2000" b="1" dirty="0"/>
              <a:t>و مجريان/مهندسان مشاور و پيمانكاران/عوامل ناظر</a:t>
            </a:r>
            <a:r>
              <a:rPr lang="fa-IR" sz="2000" b="1" dirty="0" smtClean="0"/>
              <a:t>/ ادارات اجرايي)(2)</a:t>
            </a:r>
            <a:endParaRPr lang="fa-IR" sz="2000" b="1" dirty="0"/>
          </a:p>
          <a:p>
            <a:pPr marL="361950" indent="-361950" algn="just">
              <a:spcAft>
                <a:spcPts val="0"/>
              </a:spcAft>
              <a:buFont typeface="+mj-lt"/>
              <a:buAutoNum type="arabicPeriod"/>
            </a:pPr>
            <a:r>
              <a:rPr lang="fa-IR" sz="2000" b="1" dirty="0"/>
              <a:t>بكارگيري ابزار مهندسي ارزش در تمام طرح‌ها قبل از شروع به اجراي هر </a:t>
            </a:r>
            <a:r>
              <a:rPr lang="fa-IR" sz="2000" b="1" dirty="0" smtClean="0"/>
              <a:t>پروژه(3).</a:t>
            </a:r>
            <a:endParaRPr lang="fa-IR" sz="2000" b="1" dirty="0"/>
          </a:p>
          <a:p>
            <a:pPr marL="361950" indent="-361950" algn="just">
              <a:spcAft>
                <a:spcPts val="0"/>
              </a:spcAft>
              <a:buFont typeface="+mj-lt"/>
              <a:buAutoNum type="arabicPeriod"/>
            </a:pPr>
            <a:r>
              <a:rPr lang="fa-IR" sz="2000" b="1" dirty="0"/>
              <a:t>اصلاح نظام حقوق و دستمزد براي جذب و نگهداشت نيروهاي خبره در بخش كارفرمايي</a:t>
            </a:r>
            <a:r>
              <a:rPr lang="fa-IR" sz="2000" b="1" dirty="0" smtClean="0"/>
              <a:t>.(1)</a:t>
            </a:r>
            <a:endParaRPr lang="fa-IR" sz="2000" b="1" dirty="0"/>
          </a:p>
          <a:p>
            <a:pPr marL="361950" indent="-361950" algn="just">
              <a:spcAft>
                <a:spcPts val="0"/>
              </a:spcAft>
              <a:buFont typeface="+mj-lt"/>
              <a:buAutoNum type="arabicPeriod"/>
            </a:pPr>
            <a:r>
              <a:rPr lang="fa-IR" sz="2000" b="1" dirty="0"/>
              <a:t>اصلاح </a:t>
            </a:r>
            <a:r>
              <a:rPr lang="fa-IR" sz="2000" b="1" dirty="0" smtClean="0"/>
              <a:t>مقررات </a:t>
            </a:r>
            <a:r>
              <a:rPr lang="fa-IR" sz="2000" b="1" dirty="0"/>
              <a:t>براي </a:t>
            </a:r>
            <a:r>
              <a:rPr lang="fa-IR" sz="2000" b="1" dirty="0" smtClean="0"/>
              <a:t>مدت‌دار </a:t>
            </a:r>
            <a:r>
              <a:rPr lang="fa-IR" sz="2000" b="1" dirty="0"/>
              <a:t>بودن اعتبار مطالعات </a:t>
            </a:r>
            <a:r>
              <a:rPr lang="fa-IR" sz="2000" b="1" dirty="0" smtClean="0"/>
              <a:t>ترافيک </a:t>
            </a:r>
            <a:r>
              <a:rPr lang="fa-IR" sz="2000" b="1" dirty="0"/>
              <a:t>و </a:t>
            </a:r>
            <a:r>
              <a:rPr lang="fa-IR" sz="2000" b="1" dirty="0" smtClean="0"/>
              <a:t>توجيه مالي </a:t>
            </a:r>
            <a:r>
              <a:rPr lang="fa-IR" sz="2000" b="1" dirty="0"/>
              <a:t>و </a:t>
            </a:r>
            <a:r>
              <a:rPr lang="fa-IR" sz="2000" b="1" dirty="0" smtClean="0"/>
              <a:t>اقتصادي طرح‌هاي ريلي (مثلا 5 سال)(1)</a:t>
            </a:r>
          </a:p>
        </p:txBody>
      </p:sp>
      <p:sp>
        <p:nvSpPr>
          <p:cNvPr id="11" name="Content Placeholder 2"/>
          <p:cNvSpPr txBox="1">
            <a:spLocks/>
          </p:cNvSpPr>
          <p:nvPr/>
        </p:nvSpPr>
        <p:spPr bwMode="auto">
          <a:xfrm>
            <a:off x="467544" y="548680"/>
            <a:ext cx="8208912"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2000" b="1" dirty="0" smtClean="0">
                <a:cs typeface="Zar" panose="00000400000000000000" pitchFamily="2" charset="-78"/>
              </a:rPr>
              <a:t>راه‌حل‌هايي براي ارتقاي </a:t>
            </a:r>
            <a:r>
              <a:rPr lang="fa-IR" sz="2000" b="1" dirty="0">
                <a:cs typeface="Zar" panose="00000400000000000000" pitchFamily="2" charset="-78"/>
              </a:rPr>
              <a:t>بهره‌وري در </a:t>
            </a:r>
            <a:r>
              <a:rPr lang="fa-IR" sz="2000" b="1" dirty="0" smtClean="0">
                <a:cs typeface="Zar" panose="00000400000000000000" pitchFamily="2" charset="-78"/>
              </a:rPr>
              <a:t>احداث </a:t>
            </a:r>
            <a:r>
              <a:rPr lang="fa-IR" sz="2000" b="1" dirty="0">
                <a:cs typeface="Zar" panose="00000400000000000000" pitchFamily="2" charset="-78"/>
              </a:rPr>
              <a:t>طرح‌هاي توسعه </a:t>
            </a:r>
            <a:r>
              <a:rPr lang="fa-IR" sz="2000" b="1" dirty="0" smtClean="0">
                <a:cs typeface="Zar" panose="00000400000000000000" pitchFamily="2" charset="-78"/>
              </a:rPr>
              <a:t>راه‌آهن و افزايش ظرفيت </a:t>
            </a:r>
            <a:endParaRPr lang="fa-IR" sz="2000" b="1" dirty="0">
              <a:solidFill>
                <a:prstClr val="black"/>
              </a:solidFill>
              <a:cs typeface="Zar" panose="00000400000000000000" pitchFamily="2" charset="-78"/>
            </a:endParaRPr>
          </a:p>
        </p:txBody>
      </p:sp>
      <p:sp>
        <p:nvSpPr>
          <p:cNvPr id="4" name="Slide Number Placeholder 3"/>
          <p:cNvSpPr>
            <a:spLocks noGrp="1"/>
          </p:cNvSpPr>
          <p:nvPr>
            <p:ph type="sldNum" sz="quarter" idx="12"/>
          </p:nvPr>
        </p:nvSpPr>
        <p:spPr>
          <a:xfrm>
            <a:off x="467544" y="6299497"/>
            <a:ext cx="2133600" cy="365125"/>
          </a:xfrm>
        </p:spPr>
        <p:txBody>
          <a:bodyPr/>
          <a:lstStyle/>
          <a:p>
            <a:fld id="{A678F962-454A-41FF-BAF9-AAFBE583AB8A}" type="slidenum">
              <a:rPr lang="en-US" smtClean="0">
                <a:solidFill>
                  <a:prstClr val="black">
                    <a:tint val="75000"/>
                  </a:prstClr>
                </a:solidFill>
              </a:rPr>
              <a:pPr/>
              <a:t>18</a:t>
            </a:fld>
            <a:endParaRPr lang="en-US">
              <a:solidFill>
                <a:prstClr val="black">
                  <a:tint val="75000"/>
                </a:prstClr>
              </a:solidFill>
            </a:endParaRPr>
          </a:p>
        </p:txBody>
      </p:sp>
    </p:spTree>
    <p:extLst>
      <p:ext uri="{BB962C8B-B14F-4D97-AF65-F5344CB8AC3E}">
        <p14:creationId xmlns:p14="http://schemas.microsoft.com/office/powerpoint/2010/main" val="13772771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8840"/>
            <a:ext cx="8075239" cy="3888432"/>
          </a:xfrm>
          <a:solidFill>
            <a:schemeClr val="bg2">
              <a:lumMod val="90000"/>
            </a:schemeClr>
          </a:solidFill>
        </p:spPr>
        <p:txBody>
          <a:bodyPr/>
          <a:lstStyle/>
          <a:p>
            <a:pPr algn="just"/>
            <a:r>
              <a:rPr lang="fa-IR" sz="2000" b="1" dirty="0">
                <a:solidFill>
                  <a:prstClr val="black"/>
                </a:solidFill>
              </a:rPr>
              <a:t>برخي از طرح‌/پروژه‌هاي مصوب توسعه راه‌آهن در پيوست قانون بودجه، </a:t>
            </a:r>
            <a:r>
              <a:rPr lang="fa-IR" sz="2000" b="1" dirty="0" smtClean="0">
                <a:solidFill>
                  <a:prstClr val="black"/>
                </a:solidFill>
              </a:rPr>
              <a:t>حداقل </a:t>
            </a:r>
            <a:r>
              <a:rPr lang="fa-IR" sz="2000" b="1" dirty="0">
                <a:solidFill>
                  <a:prstClr val="black"/>
                </a:solidFill>
              </a:rPr>
              <a:t>توجيه فني، اقتصادي و اجتماعي براي جامعه را ندارد كه بخواهد از منابع عموم مردم احداث شود. </a:t>
            </a:r>
          </a:p>
          <a:p>
            <a:pPr algn="just"/>
            <a:r>
              <a:rPr lang="fa-IR" sz="2000" b="1" dirty="0">
                <a:solidFill>
                  <a:prstClr val="black"/>
                </a:solidFill>
              </a:rPr>
              <a:t>بروز اين وضعيت، </a:t>
            </a:r>
            <a:r>
              <a:rPr lang="fa-IR" sz="2000" b="1" dirty="0" smtClean="0">
                <a:solidFill>
                  <a:prstClr val="black"/>
                </a:solidFill>
              </a:rPr>
              <a:t>غالباً به </a:t>
            </a:r>
            <a:r>
              <a:rPr lang="fa-IR" sz="2000" b="1" dirty="0">
                <a:solidFill>
                  <a:prstClr val="black"/>
                </a:solidFill>
              </a:rPr>
              <a:t>علت ضعف نظام تصويب طرح‌هاي عمراني و انفعال در برابر </a:t>
            </a:r>
            <a:r>
              <a:rPr lang="fa-IR" sz="2000" b="1" dirty="0" smtClean="0">
                <a:solidFill>
                  <a:prstClr val="black"/>
                </a:solidFill>
              </a:rPr>
              <a:t>فشارهاي </a:t>
            </a:r>
            <a:r>
              <a:rPr lang="fa-IR" sz="2000" b="1" dirty="0">
                <a:solidFill>
                  <a:prstClr val="black"/>
                </a:solidFill>
              </a:rPr>
              <a:t>برخي مقامات ذينفوذ، بوده است.</a:t>
            </a:r>
          </a:p>
          <a:p>
            <a:pPr algn="just"/>
            <a:r>
              <a:rPr lang="fa-IR" sz="2000" b="1" dirty="0">
                <a:solidFill>
                  <a:prstClr val="black"/>
                </a:solidFill>
              </a:rPr>
              <a:t>يك روش مواجهه با اين معضل، اختصاص ندادن بودجه براي پيشبرد </a:t>
            </a:r>
            <a:r>
              <a:rPr lang="fa-IR" sz="2000" b="1" dirty="0" smtClean="0">
                <a:solidFill>
                  <a:prstClr val="black"/>
                </a:solidFill>
              </a:rPr>
              <a:t>اين</a:t>
            </a:r>
            <a:r>
              <a:rPr lang="fa-IR" altLang="fa-IR" sz="2000" b="1" dirty="0" smtClean="0">
                <a:solidFill>
                  <a:prstClr val="black"/>
                </a:solidFill>
              </a:rPr>
              <a:t> </a:t>
            </a:r>
            <a:r>
              <a:rPr lang="fa-IR" altLang="fa-IR" sz="2000" b="1" dirty="0">
                <a:solidFill>
                  <a:prstClr val="black"/>
                </a:solidFill>
              </a:rPr>
              <a:t>طرح/پروژه‌‌ها است </a:t>
            </a:r>
            <a:r>
              <a:rPr lang="fa-IR" sz="2000" b="1" dirty="0">
                <a:solidFill>
                  <a:prstClr val="black"/>
                </a:solidFill>
              </a:rPr>
              <a:t>كه عملاً رويه سازمان برنامه و وزارت راه به همين ترتيب است</a:t>
            </a:r>
            <a:r>
              <a:rPr lang="fa-IR" sz="2000" b="1" dirty="0" smtClean="0">
                <a:solidFill>
                  <a:prstClr val="black"/>
                </a:solidFill>
              </a:rPr>
              <a:t>.(2-3)</a:t>
            </a:r>
            <a:endParaRPr lang="fa-IR" sz="2000" b="1" dirty="0">
              <a:solidFill>
                <a:prstClr val="black"/>
              </a:solidFill>
            </a:endParaRPr>
          </a:p>
          <a:p>
            <a:pPr algn="just"/>
            <a:r>
              <a:rPr lang="fa-IR" sz="2000" b="1" dirty="0" smtClean="0">
                <a:solidFill>
                  <a:prstClr val="black"/>
                </a:solidFill>
              </a:rPr>
              <a:t>راه‌حل اصولي، </a:t>
            </a:r>
            <a:r>
              <a:rPr lang="fa-IR" sz="2000" b="1" dirty="0" smtClean="0"/>
              <a:t>بازنگري </a:t>
            </a:r>
            <a:r>
              <a:rPr lang="fa-IR" sz="2000" b="1" dirty="0"/>
              <a:t>و غربال‌گري طرح­هاي توسعه راه‌آهن مصوب و حذف طرح­هايي </a:t>
            </a:r>
            <a:r>
              <a:rPr lang="fa-IR" sz="2000" b="1" dirty="0" smtClean="0"/>
              <a:t>است كه </a:t>
            </a:r>
            <a:r>
              <a:rPr lang="fa-IR" sz="2000" b="1" dirty="0"/>
              <a:t>طبق ارزيابي روز، تكميل آنها شرايط مقرر ماده 23 قانون الحاق (2) را ندارد، (1)</a:t>
            </a:r>
          </a:p>
          <a:p>
            <a:pPr algn="just"/>
            <a:endParaRPr lang="fa-IR" sz="2000" b="1" dirty="0">
              <a:solidFill>
                <a:prstClr val="black"/>
              </a:solidFill>
            </a:endParaRPr>
          </a:p>
        </p:txBody>
      </p:sp>
      <p:sp>
        <p:nvSpPr>
          <p:cNvPr id="11" name="Content Placeholder 2"/>
          <p:cNvSpPr txBox="1">
            <a:spLocks/>
          </p:cNvSpPr>
          <p:nvPr/>
        </p:nvSpPr>
        <p:spPr bwMode="auto">
          <a:xfrm>
            <a:off x="1923323" y="478284"/>
            <a:ext cx="5256584"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fa-IR" altLang="fa-IR" sz="2000" b="1" u="sng" dirty="0">
                <a:solidFill>
                  <a:prstClr val="black"/>
                </a:solidFill>
                <a:cs typeface="Zar" pitchFamily="2" charset="0"/>
              </a:rPr>
              <a:t>غربالگري </a:t>
            </a:r>
            <a:r>
              <a:rPr lang="fa-IR" altLang="fa-IR" sz="2000" b="1" u="sng" dirty="0" smtClean="0">
                <a:solidFill>
                  <a:prstClr val="black"/>
                </a:solidFill>
                <a:cs typeface="Zar" pitchFamily="2" charset="0"/>
              </a:rPr>
              <a:t>و </a:t>
            </a:r>
            <a:r>
              <a:rPr lang="fa-IR" altLang="fa-IR" sz="2000" b="1" u="sng" dirty="0">
                <a:solidFill>
                  <a:prstClr val="black"/>
                </a:solidFill>
                <a:cs typeface="Zar" pitchFamily="2" charset="0"/>
              </a:rPr>
              <a:t>حذف </a:t>
            </a:r>
            <a:r>
              <a:rPr lang="fa-IR" altLang="fa-IR" sz="2000" b="1" u="sng" dirty="0" smtClean="0">
                <a:solidFill>
                  <a:prstClr val="black"/>
                </a:solidFill>
                <a:cs typeface="Zar" pitchFamily="2" charset="0"/>
              </a:rPr>
              <a:t>طرح/پروژه‌‌هاي </a:t>
            </a:r>
            <a:r>
              <a:rPr lang="fa-IR" altLang="fa-IR" sz="2000" b="1" u="sng" dirty="0">
                <a:solidFill>
                  <a:prstClr val="black"/>
                </a:solidFill>
                <a:cs typeface="Zar" pitchFamily="2" charset="0"/>
              </a:rPr>
              <a:t>كم فايده </a:t>
            </a:r>
            <a:r>
              <a:rPr lang="fa-IR" altLang="fa-IR" sz="2000" b="1" u="sng" dirty="0" smtClean="0">
                <a:solidFill>
                  <a:prstClr val="black"/>
                </a:solidFill>
                <a:cs typeface="Zar" pitchFamily="2" charset="0"/>
              </a:rPr>
              <a:t>(</a:t>
            </a:r>
            <a:r>
              <a:rPr lang="fa-IR" sz="2000" b="1" dirty="0" smtClean="0">
                <a:solidFill>
                  <a:prstClr val="black"/>
                </a:solidFill>
                <a:cs typeface="Zar" panose="00000400000000000000" pitchFamily="2" charset="-78"/>
              </a:rPr>
              <a:t>بدردنخور)</a:t>
            </a:r>
            <a:endParaRPr lang="fa-IR" sz="2000" b="1" dirty="0">
              <a:solidFill>
                <a:prstClr val="black"/>
              </a:solidFill>
              <a:cs typeface="Zar" panose="00000400000000000000"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19</a:t>
            </a:fld>
            <a:endParaRPr lang="en-US">
              <a:solidFill>
                <a:prstClr val="black">
                  <a:tint val="75000"/>
                </a:prstClr>
              </a:solidFill>
            </a:endParaRPr>
          </a:p>
        </p:txBody>
      </p:sp>
    </p:spTree>
    <p:extLst>
      <p:ext uri="{BB962C8B-B14F-4D97-AF65-F5344CB8AC3E}">
        <p14:creationId xmlns:p14="http://schemas.microsoft.com/office/powerpoint/2010/main" val="5182897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9592" y="2996952"/>
            <a:ext cx="6984776" cy="2736304"/>
          </a:xfrm>
          <a:solidFill>
            <a:schemeClr val="accent3">
              <a:lumMod val="40000"/>
              <a:lumOff val="60000"/>
            </a:schemeClr>
          </a:solidFill>
        </p:spPr>
        <p:txBody>
          <a:bodyPr/>
          <a:lstStyle/>
          <a:p>
            <a:pPr marL="271463" indent="-271463" algn="just">
              <a:spcAft>
                <a:spcPts val="0"/>
              </a:spcAft>
              <a:buFont typeface="+mj-lt"/>
              <a:buAutoNum type="arabicPeriod"/>
            </a:pPr>
            <a:endParaRPr lang="fa-IR" sz="2100" b="1" dirty="0" smtClean="0"/>
          </a:p>
          <a:p>
            <a:pPr marL="269875" indent="0" algn="just">
              <a:spcAft>
                <a:spcPts val="0"/>
              </a:spcAft>
              <a:buNone/>
            </a:pPr>
            <a:r>
              <a:rPr lang="fa-IR" sz="2100" b="1" dirty="0" smtClean="0"/>
              <a:t>امام شهید خامنه ای (ره):</a:t>
            </a:r>
          </a:p>
          <a:p>
            <a:pPr marL="269875" indent="0" algn="just">
              <a:spcAft>
                <a:spcPts val="0"/>
              </a:spcAft>
              <a:buNone/>
            </a:pPr>
            <a:endParaRPr lang="fa-IR" sz="2100" b="1" dirty="0" smtClean="0"/>
          </a:p>
          <a:p>
            <a:pPr marL="269875" indent="0" algn="just">
              <a:spcAft>
                <a:spcPts val="0"/>
              </a:spcAft>
              <a:buNone/>
            </a:pPr>
            <a:r>
              <a:rPr lang="fa-IR" sz="2100" b="1" dirty="0" smtClean="0"/>
              <a:t>کاری کنید مردم برای جابجایی بار از راه آهن بیشتر استفاه کنند. </a:t>
            </a:r>
          </a:p>
          <a:p>
            <a:pPr marL="269875" indent="0" algn="just">
              <a:spcAft>
                <a:spcPts val="0"/>
              </a:spcAft>
              <a:buNone/>
            </a:pPr>
            <a:r>
              <a:rPr lang="fa-IR" sz="2100" b="1" dirty="0" smtClean="0"/>
              <a:t>ما این همه سرمایه گذاری در کشور داشته ایم برای توسعه شبکه ریلی، </a:t>
            </a:r>
          </a:p>
          <a:p>
            <a:pPr marL="269875" indent="0" algn="just">
              <a:spcAft>
                <a:spcPts val="0"/>
              </a:spcAft>
              <a:buNone/>
            </a:pPr>
            <a:r>
              <a:rPr lang="fa-IR" sz="2100" b="1" dirty="0" smtClean="0"/>
              <a:t>باید از آن استفاده کنیم. 		 10 اردیبهشت 1393</a:t>
            </a:r>
          </a:p>
          <a:p>
            <a:pPr marL="269875" indent="0" algn="just">
              <a:spcAft>
                <a:spcPts val="0"/>
              </a:spcAft>
              <a:buNone/>
            </a:pPr>
            <a:endParaRPr lang="fa-IR" sz="2100" b="1" dirty="0" smtClean="0"/>
          </a:p>
          <a:p>
            <a:pPr marL="0" indent="0" algn="just">
              <a:spcAft>
                <a:spcPts val="0"/>
              </a:spcAft>
              <a:buNone/>
            </a:pPr>
            <a:endParaRPr lang="fa-IR" sz="2100" b="1" dirty="0" smtClean="0"/>
          </a:p>
        </p:txBody>
      </p:sp>
      <p:sp>
        <p:nvSpPr>
          <p:cNvPr id="4" name="Slide Number Placeholder 3"/>
          <p:cNvSpPr>
            <a:spLocks noGrp="1"/>
          </p:cNvSpPr>
          <p:nvPr>
            <p:ph type="sldNum" sz="quarter" idx="12"/>
          </p:nvPr>
        </p:nvSpPr>
        <p:spPr>
          <a:xfrm>
            <a:off x="467544" y="6299497"/>
            <a:ext cx="2133600" cy="365125"/>
          </a:xfrm>
        </p:spPr>
        <p:txBody>
          <a:bodyPr/>
          <a:lstStyle/>
          <a:p>
            <a:fld id="{A678F962-454A-41FF-BAF9-AAFBE583AB8A}" type="slidenum">
              <a:rPr lang="en-US" smtClean="0">
                <a:solidFill>
                  <a:prstClr val="black">
                    <a:tint val="75000"/>
                  </a:prstClr>
                </a:solidFill>
              </a:rPr>
              <a:pPr/>
              <a:t>2</a:t>
            </a:fld>
            <a:endParaRPr lang="en-US">
              <a:solidFill>
                <a:prstClr val="black">
                  <a:tint val="75000"/>
                </a:prstClr>
              </a:solidFill>
            </a:endParaRPr>
          </a:p>
        </p:txBody>
      </p:sp>
      <p:pic>
        <p:nvPicPr>
          <p:cNvPr id="2" name="Picture 1"/>
          <p:cNvPicPr>
            <a:picLocks noChangeAspect="1"/>
          </p:cNvPicPr>
          <p:nvPr/>
        </p:nvPicPr>
        <p:blipFill>
          <a:blip r:embed="rId2"/>
          <a:stretch>
            <a:fillRect/>
          </a:stretch>
        </p:blipFill>
        <p:spPr>
          <a:xfrm>
            <a:off x="4860032" y="476671"/>
            <a:ext cx="4027091" cy="2186135"/>
          </a:xfrm>
          <a:prstGeom prst="rect">
            <a:avLst/>
          </a:prstGeom>
        </p:spPr>
      </p:pic>
    </p:spTree>
    <p:extLst>
      <p:ext uri="{BB962C8B-B14F-4D97-AF65-F5344CB8AC3E}">
        <p14:creationId xmlns:p14="http://schemas.microsoft.com/office/powerpoint/2010/main" val="33426232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412776"/>
            <a:ext cx="8568952" cy="4752528"/>
          </a:xfrm>
        </p:spPr>
        <p:txBody>
          <a:bodyPr/>
          <a:lstStyle/>
          <a:p>
            <a:pPr marL="271463" indent="-271463" algn="just">
              <a:spcAft>
                <a:spcPts val="300"/>
              </a:spcAft>
              <a:buFont typeface="+mj-lt"/>
              <a:buAutoNum type="arabicPeriod"/>
            </a:pPr>
            <a:r>
              <a:rPr lang="fa-IR" sz="2000" b="1" dirty="0" smtClean="0"/>
              <a:t>تهيه و تصويب برنامه راهبردي بخش حمل‌ونقل براي هماهنگي اهداف كلان و راهبردهاي تحقق(2).</a:t>
            </a:r>
          </a:p>
          <a:p>
            <a:pPr marL="271463" indent="-271463" algn="just">
              <a:spcAft>
                <a:spcPts val="300"/>
              </a:spcAft>
              <a:buFont typeface="+mj-lt"/>
              <a:buAutoNum type="arabicPeriod"/>
            </a:pPr>
            <a:r>
              <a:rPr lang="ar-SA" sz="2000" b="1" dirty="0" smtClean="0"/>
              <a:t>همسان </a:t>
            </a:r>
            <a:r>
              <a:rPr lang="ar-SA" sz="2000" b="1" dirty="0"/>
              <a:t>نمودن عوارض حق دسترسي به شبكه ترابري بين </a:t>
            </a:r>
            <a:r>
              <a:rPr lang="ar-SA" sz="2000" b="1" dirty="0" smtClean="0"/>
              <a:t>حمل</a:t>
            </a:r>
            <a:r>
              <a:rPr lang="fa-IR" sz="2000" b="1" dirty="0" smtClean="0"/>
              <a:t>‌</a:t>
            </a:r>
            <a:r>
              <a:rPr lang="ar-SA" sz="2000" b="1" dirty="0" smtClean="0"/>
              <a:t>ونقل </a:t>
            </a:r>
            <a:r>
              <a:rPr lang="ar-SA" sz="2000" b="1" dirty="0"/>
              <a:t>ريلي و </a:t>
            </a:r>
            <a:r>
              <a:rPr lang="ar-SA" sz="2000" b="1" dirty="0" smtClean="0"/>
              <a:t>جاده‌اي</a:t>
            </a:r>
            <a:r>
              <a:rPr lang="fa-IR" sz="2000" b="1" dirty="0" smtClean="0"/>
              <a:t> </a:t>
            </a:r>
            <a:r>
              <a:rPr lang="fa-IR" sz="1800" b="1" dirty="0"/>
              <a:t>(به ويژه براي بارهاي معدني، سوخت، پتروشيمي و فولاد</a:t>
            </a:r>
            <a:r>
              <a:rPr lang="fa-IR" sz="1800" b="1" dirty="0" smtClean="0"/>
              <a:t>)</a:t>
            </a:r>
            <a:r>
              <a:rPr lang="fa-IR" sz="1800" b="1" dirty="0"/>
              <a:t> </a:t>
            </a:r>
            <a:r>
              <a:rPr lang="fa-IR" sz="2000" b="1" dirty="0" smtClean="0"/>
              <a:t>با افزايش عوارض بر بارنامه از 9% به 15% (1).</a:t>
            </a:r>
            <a:endParaRPr lang="fa-IR" sz="2000" b="1" dirty="0"/>
          </a:p>
          <a:p>
            <a:pPr marL="271463" indent="-271463" algn="just">
              <a:spcAft>
                <a:spcPts val="300"/>
              </a:spcAft>
              <a:buFont typeface="+mj-lt"/>
              <a:buAutoNum type="arabicPeriod"/>
            </a:pPr>
            <a:r>
              <a:rPr lang="fa-IR" sz="2000" b="1" dirty="0" smtClean="0"/>
              <a:t>افزايش </a:t>
            </a:r>
            <a:r>
              <a:rPr lang="fa-IR" sz="2000" b="1" dirty="0"/>
              <a:t>تدريجي قيمت گازوييل (حداقل به ميزان قيمت تمام شده توليد در داخل) </a:t>
            </a:r>
            <a:r>
              <a:rPr lang="fa-IR" sz="2000" b="1" dirty="0" smtClean="0"/>
              <a:t>(2).</a:t>
            </a:r>
          </a:p>
          <a:p>
            <a:pPr marL="271463" indent="-271463" algn="just">
              <a:spcAft>
                <a:spcPts val="300"/>
              </a:spcAft>
              <a:buFont typeface="+mj-lt"/>
              <a:buAutoNum type="arabicPeriod"/>
            </a:pPr>
            <a:r>
              <a:rPr lang="fa-IR" sz="2000" b="1" dirty="0" smtClean="0"/>
              <a:t>حذف بند مربوط به قير رايگان از لوايح قانون بودجه سنواتي و يا قيد الزام به پرداخت يارانه مشابه در امور روسازي راه‌آهن (1).</a:t>
            </a:r>
          </a:p>
          <a:p>
            <a:pPr marL="271463" indent="-271463" algn="just">
              <a:spcAft>
                <a:spcPts val="300"/>
              </a:spcAft>
              <a:buFont typeface="+mj-lt"/>
              <a:buAutoNum type="arabicPeriod"/>
            </a:pPr>
            <a:r>
              <a:rPr lang="fa-IR" sz="2000" b="1" dirty="0" smtClean="0"/>
              <a:t>ايجاد رديف در قانون بودجه سنواتي براي اجراي روسازي خطوط آنتني (مستند به ماده 8 قانون صرفه‌جويي سوخت-1386)(1)</a:t>
            </a:r>
          </a:p>
          <a:p>
            <a:pPr marL="271463" indent="-271463" algn="just">
              <a:spcAft>
                <a:spcPts val="300"/>
              </a:spcAft>
              <a:buFont typeface="+mj-lt"/>
              <a:buAutoNum type="arabicPeriod"/>
            </a:pPr>
            <a:r>
              <a:rPr lang="fa-IR" sz="2000" b="1" dirty="0" smtClean="0"/>
              <a:t>ابلاغ نتايج طرح جامع حمل‌ونقل و جايگاه حمل‌ونقل ريلي طبق اهداف قانون برنامه هفتم.(2)</a:t>
            </a:r>
          </a:p>
          <a:p>
            <a:pPr marL="271463" indent="-271463" algn="just">
              <a:spcAft>
                <a:spcPts val="300"/>
              </a:spcAft>
              <a:buFont typeface="+mj-lt"/>
              <a:buAutoNum type="arabicPeriod"/>
            </a:pPr>
            <a:r>
              <a:rPr lang="fa-IR" sz="2000" b="1" dirty="0" smtClean="0"/>
              <a:t>تعامل وزارت راه و شهرسازي با مجلس شوراي اسلامي براي تنظيم لايحه جهش در حمل‌ونقل عمومي(1).</a:t>
            </a:r>
            <a:endParaRPr lang="fa-IR" sz="2400" b="1" dirty="0" smtClean="0"/>
          </a:p>
        </p:txBody>
      </p:sp>
      <p:sp>
        <p:nvSpPr>
          <p:cNvPr id="11" name="Content Placeholder 2"/>
          <p:cNvSpPr txBox="1">
            <a:spLocks/>
          </p:cNvSpPr>
          <p:nvPr/>
        </p:nvSpPr>
        <p:spPr bwMode="auto">
          <a:xfrm>
            <a:off x="1043608" y="404664"/>
            <a:ext cx="7128792"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fa-IR" sz="2000" b="1" dirty="0" smtClean="0">
                <a:cs typeface="Zar" panose="00000400000000000000" pitchFamily="2" charset="-78"/>
              </a:rPr>
              <a:t>اصلاح مقررات </a:t>
            </a:r>
            <a:r>
              <a:rPr lang="fa-IR" sz="2000" b="1" dirty="0">
                <a:cs typeface="Zar" panose="00000400000000000000" pitchFamily="2" charset="-78"/>
              </a:rPr>
              <a:t>اقتصادي بخش حمل‌ونقل </a:t>
            </a:r>
            <a:r>
              <a:rPr lang="fa-IR" sz="2000" b="1" dirty="0" smtClean="0">
                <a:cs typeface="Zar" panose="00000400000000000000" pitchFamily="2" charset="-78"/>
              </a:rPr>
              <a:t>جهت تقويت </a:t>
            </a:r>
            <a:r>
              <a:rPr lang="fa-IR" sz="2000" b="1" dirty="0">
                <a:cs typeface="Zar" panose="00000400000000000000" pitchFamily="2" charset="-78"/>
              </a:rPr>
              <a:t>حمل‌ونقل </a:t>
            </a:r>
            <a:r>
              <a:rPr lang="fa-IR" sz="2000" b="1" dirty="0" smtClean="0">
                <a:cs typeface="Zar" panose="00000400000000000000" pitchFamily="2" charset="-78"/>
              </a:rPr>
              <a:t>ريلي</a:t>
            </a:r>
            <a:r>
              <a:rPr lang="fa-IR" sz="2000" b="1" dirty="0" smtClean="0">
                <a:solidFill>
                  <a:prstClr val="black"/>
                </a:solidFill>
                <a:cs typeface="Zar" panose="00000400000000000000" pitchFamily="2" charset="-78"/>
              </a:rPr>
              <a:t> </a:t>
            </a:r>
            <a:endParaRPr lang="fa-IR" sz="2000" b="1" dirty="0">
              <a:solidFill>
                <a:prstClr val="black"/>
              </a:solidFill>
              <a:cs typeface="Zar" panose="00000400000000000000" pitchFamily="2" charset="-78"/>
            </a:endParaRPr>
          </a:p>
        </p:txBody>
      </p:sp>
      <p:sp>
        <p:nvSpPr>
          <p:cNvPr id="4" name="Slide Number Placeholder 3"/>
          <p:cNvSpPr>
            <a:spLocks noGrp="1"/>
          </p:cNvSpPr>
          <p:nvPr>
            <p:ph type="sldNum" sz="quarter" idx="12"/>
          </p:nvPr>
        </p:nvSpPr>
        <p:spPr>
          <a:xfrm>
            <a:off x="467544" y="6299497"/>
            <a:ext cx="2133600" cy="365125"/>
          </a:xfrm>
        </p:spPr>
        <p:txBody>
          <a:bodyPr/>
          <a:lstStyle/>
          <a:p>
            <a:fld id="{A678F962-454A-41FF-BAF9-AAFBE583AB8A}" type="slidenum">
              <a:rPr lang="en-US" smtClean="0">
                <a:solidFill>
                  <a:prstClr val="black">
                    <a:tint val="75000"/>
                  </a:prstClr>
                </a:solidFill>
              </a:rPr>
              <a:pPr/>
              <a:t>20</a:t>
            </a:fld>
            <a:endParaRPr lang="en-US">
              <a:solidFill>
                <a:prstClr val="black">
                  <a:tint val="75000"/>
                </a:prstClr>
              </a:solidFill>
            </a:endParaRPr>
          </a:p>
        </p:txBody>
      </p:sp>
    </p:spTree>
    <p:extLst>
      <p:ext uri="{BB962C8B-B14F-4D97-AF65-F5344CB8AC3E}">
        <p14:creationId xmlns:p14="http://schemas.microsoft.com/office/powerpoint/2010/main" val="18381844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8980" y="1772816"/>
            <a:ext cx="8280920" cy="4176464"/>
          </a:xfrm>
          <a:solidFill>
            <a:schemeClr val="tx2">
              <a:lumMod val="20000"/>
              <a:lumOff val="80000"/>
            </a:schemeClr>
          </a:solidFill>
        </p:spPr>
        <p:txBody>
          <a:bodyPr/>
          <a:lstStyle/>
          <a:p>
            <a:pPr marL="271463" indent="-271463" algn="just">
              <a:buFont typeface="+mj-lt"/>
              <a:buAutoNum type="arabicPeriod"/>
            </a:pPr>
            <a:r>
              <a:rPr lang="fa-IR" sz="1700" b="1" dirty="0"/>
              <a:t>نگهداري مناسب و پيشگيرانه شبكه زيربنايي و كاستن از محدوديت‌هاي سرعت ناشي از كيفيت خط(2-4).</a:t>
            </a:r>
          </a:p>
          <a:p>
            <a:pPr marL="271463" indent="-271463" algn="just">
              <a:buFont typeface="+mj-lt"/>
              <a:buAutoNum type="arabicPeriod"/>
            </a:pPr>
            <a:r>
              <a:rPr lang="fa-IR" sz="1700" b="1" dirty="0"/>
              <a:t>برنامه‌اي نمودن حركت قطارهاي باري(3).</a:t>
            </a:r>
          </a:p>
          <a:p>
            <a:pPr marL="271463" indent="-271463" algn="just">
              <a:buFont typeface="+mj-lt"/>
              <a:buAutoNum type="arabicPeriod"/>
            </a:pPr>
            <a:r>
              <a:rPr lang="fa-IR" sz="1700" b="1" dirty="0" smtClean="0"/>
              <a:t>فراهم </a:t>
            </a:r>
            <a:r>
              <a:rPr lang="fa-IR" sz="1700" b="1" dirty="0"/>
              <a:t>نمودن ناوگان ترابري لازم به ويژه كشنده و ارتقاي نظام تعمير و نگهداري </a:t>
            </a:r>
            <a:r>
              <a:rPr lang="fa-IR" sz="1700" b="1" dirty="0" smtClean="0"/>
              <a:t>آنها (1-3).</a:t>
            </a:r>
            <a:endParaRPr lang="fa-IR" sz="1700" b="1" dirty="0"/>
          </a:p>
          <a:p>
            <a:pPr marL="271463" indent="-271463" algn="just">
              <a:buFont typeface="+mj-lt"/>
              <a:buAutoNum type="arabicPeriod"/>
            </a:pPr>
            <a:r>
              <a:rPr lang="fa-IR" sz="1700" b="1" dirty="0" smtClean="0"/>
              <a:t>به </a:t>
            </a:r>
            <a:r>
              <a:rPr lang="fa-IR" sz="1700" b="1" dirty="0"/>
              <a:t>روز نمودن مقررات </a:t>
            </a:r>
            <a:r>
              <a:rPr lang="fa-IR" sz="1700" b="1" dirty="0" smtClean="0"/>
              <a:t>ريلي (مقررات </a:t>
            </a:r>
            <a:r>
              <a:rPr lang="fa-IR" sz="1700" b="1" dirty="0"/>
              <a:t>بهره‌برداري، نظام تعرفه‌اي، مقررات فعاليت بخش غيردولتي، و </a:t>
            </a:r>
            <a:r>
              <a:rPr lang="fa-IR" sz="1700" b="1" dirty="0" smtClean="0"/>
              <a:t>..)(1-3)</a:t>
            </a:r>
            <a:endParaRPr lang="fa-IR" sz="1700" b="1" dirty="0"/>
          </a:p>
          <a:p>
            <a:pPr marL="271463" indent="-271463" algn="just">
              <a:buFont typeface="+mj-lt"/>
              <a:buAutoNum type="arabicPeriod"/>
            </a:pPr>
            <a:r>
              <a:rPr lang="fa-IR" sz="1700" b="1" dirty="0" smtClean="0"/>
              <a:t>بكارگيري </a:t>
            </a:r>
            <a:r>
              <a:rPr lang="fa-IR" sz="1700" b="1" dirty="0"/>
              <a:t>ابزارهاي اطلاعاتي و </a:t>
            </a:r>
            <a:r>
              <a:rPr lang="fa-IR" sz="1700" b="1" dirty="0" smtClean="0"/>
              <a:t>هوشمندسازي (3-4).</a:t>
            </a:r>
            <a:endParaRPr lang="fa-IR" sz="1700" b="1" dirty="0"/>
          </a:p>
          <a:p>
            <a:pPr marL="271463" indent="-271463" algn="just">
              <a:buFont typeface="+mj-lt"/>
              <a:buAutoNum type="arabicPeriod"/>
            </a:pPr>
            <a:r>
              <a:rPr lang="fa-IR" sz="1700" b="1" dirty="0" smtClean="0"/>
              <a:t>تأسيس </a:t>
            </a:r>
            <a:r>
              <a:rPr lang="fa-IR" sz="1700" b="1" dirty="0"/>
              <a:t>نهاد </a:t>
            </a:r>
            <a:r>
              <a:rPr lang="fa-IR" sz="1700" b="1" dirty="0" smtClean="0"/>
              <a:t>تنظيم </a:t>
            </a:r>
            <a:r>
              <a:rPr lang="fa-IR" sz="1700" b="1" dirty="0"/>
              <a:t>مقررات و نظارت </a:t>
            </a:r>
            <a:r>
              <a:rPr lang="fa-IR" sz="1600" b="1" dirty="0"/>
              <a:t>(</a:t>
            </a:r>
            <a:r>
              <a:rPr lang="en-US" sz="1600" b="1" dirty="0"/>
              <a:t>regulator</a:t>
            </a:r>
            <a:r>
              <a:rPr lang="fa-IR" sz="1600" b="1" dirty="0"/>
              <a:t>) </a:t>
            </a:r>
            <a:r>
              <a:rPr lang="fa-IR" sz="1700" b="1" dirty="0" smtClean="0"/>
              <a:t>براي ارتقای روابط بين </a:t>
            </a:r>
            <a:r>
              <a:rPr lang="fa-IR" sz="1700" b="1" dirty="0"/>
              <a:t>شرکتهاي </a:t>
            </a:r>
            <a:r>
              <a:rPr lang="fa-IR" sz="1700" b="1" dirty="0" smtClean="0"/>
              <a:t>غيردولتي</a:t>
            </a:r>
            <a:r>
              <a:rPr lang="ar-SA" sz="1700" b="1" dirty="0" smtClean="0"/>
              <a:t> </a:t>
            </a:r>
            <a:r>
              <a:rPr lang="ar-SA" sz="1700" b="1" dirty="0"/>
              <a:t>كه در امور </a:t>
            </a:r>
            <a:r>
              <a:rPr lang="ar-SA" sz="1700" b="1" dirty="0" smtClean="0"/>
              <a:t>احداث</a:t>
            </a:r>
            <a:r>
              <a:rPr lang="fa-IR" sz="1700" b="1" dirty="0" smtClean="0"/>
              <a:t>،</a:t>
            </a:r>
            <a:r>
              <a:rPr lang="ar-SA" sz="1700" b="1" dirty="0" smtClean="0"/>
              <a:t> </a:t>
            </a:r>
            <a:r>
              <a:rPr lang="fa-IR" sz="1700" b="1" dirty="0"/>
              <a:t>بهره‌بردار</a:t>
            </a:r>
            <a:r>
              <a:rPr lang="ar-SA" sz="1700" b="1" dirty="0"/>
              <a:t>ي و تعمير و نگهداري </a:t>
            </a:r>
            <a:r>
              <a:rPr lang="fa-IR" sz="1700" b="1" dirty="0" smtClean="0"/>
              <a:t>فعاليت </a:t>
            </a:r>
            <a:r>
              <a:rPr lang="ar-SA" sz="1700" b="1" dirty="0" smtClean="0"/>
              <a:t>مي‌نمايند </a:t>
            </a:r>
            <a:r>
              <a:rPr lang="ar-SA" sz="1700" b="1" dirty="0"/>
              <a:t>با شركت </a:t>
            </a:r>
            <a:r>
              <a:rPr lang="ar-SA" sz="1700" b="1" dirty="0" smtClean="0"/>
              <a:t>راه‌آهن</a:t>
            </a:r>
            <a:r>
              <a:rPr lang="fa-IR" sz="1700" b="1" dirty="0" smtClean="0"/>
              <a:t> (1-3).</a:t>
            </a:r>
            <a:endParaRPr lang="fa-IR" sz="1700" b="1" dirty="0"/>
          </a:p>
          <a:p>
            <a:pPr marL="271463" indent="-271463" algn="just">
              <a:buFont typeface="+mj-lt"/>
              <a:buAutoNum type="arabicPeriod"/>
            </a:pPr>
            <a:r>
              <a:rPr lang="fa-IR" sz="1700" b="1" dirty="0"/>
              <a:t>تسهيل فعاليت بخش </a:t>
            </a:r>
            <a:r>
              <a:rPr lang="fa-IR" sz="1700" b="1" dirty="0" smtClean="0"/>
              <a:t>غيردولتي </a:t>
            </a:r>
            <a:r>
              <a:rPr lang="fa-IR" sz="1700" b="1" dirty="0"/>
              <a:t>در بهره‌برداري ريلي و سودآور نمودن اين كسب و كار (</a:t>
            </a:r>
            <a:r>
              <a:rPr lang="fa-IR" sz="1700" b="1" dirty="0" smtClean="0"/>
              <a:t>تجاري‌سازي) </a:t>
            </a:r>
            <a:r>
              <a:rPr lang="fa-IR" sz="1700" b="1" dirty="0"/>
              <a:t>همسو با افزايش </a:t>
            </a:r>
            <a:r>
              <a:rPr lang="fa-IR" sz="1700" b="1" dirty="0" smtClean="0"/>
              <a:t>بهره‌وري (1-4).</a:t>
            </a:r>
          </a:p>
          <a:p>
            <a:pPr marL="271463" indent="-271463" algn="just">
              <a:buFont typeface="+mj-lt"/>
              <a:buAutoNum type="arabicPeriod"/>
            </a:pPr>
            <a:r>
              <a:rPr lang="fa-IR" sz="1700" b="1" dirty="0" smtClean="0"/>
              <a:t>ارتقاي </a:t>
            </a:r>
            <a:r>
              <a:rPr lang="fa-IR" sz="1700" b="1" dirty="0"/>
              <a:t>مراكز لجستيكي و </a:t>
            </a:r>
            <a:r>
              <a:rPr lang="fa-IR" altLang="en-US" sz="1700" b="1" dirty="0"/>
              <a:t>يكپارچگي پايانه‌هاي ترابري و تقويت ايستگاه‌ها (سكوها، انبارها، </a:t>
            </a:r>
            <a:r>
              <a:rPr lang="fa-IR" altLang="en-US" sz="1700" b="1" dirty="0" smtClean="0"/>
              <a:t>تجهيزات) </a:t>
            </a:r>
            <a:r>
              <a:rPr lang="fa-IR" altLang="en-US" sz="1700" b="1" dirty="0"/>
              <a:t>براي تسهيل تردد و </a:t>
            </a:r>
            <a:r>
              <a:rPr lang="fa-IR" sz="1700" b="1" dirty="0"/>
              <a:t>حمل‌ونقل تركيبي و كاهش زمان توقف ناوگان و تخليه و بارگيري (2-4).</a:t>
            </a:r>
          </a:p>
          <a:p>
            <a:pPr marL="271463" indent="-271463" algn="just">
              <a:buFont typeface="+mj-lt"/>
              <a:buAutoNum type="arabicPeriod"/>
            </a:pPr>
            <a:r>
              <a:rPr lang="fa-IR" sz="1700" b="1" dirty="0"/>
              <a:t>بازاريابي در محورهاي كم ترافيك و براي دوسر پربودن واگن‌ها (3-4)</a:t>
            </a:r>
          </a:p>
          <a:p>
            <a:pPr marL="271463" indent="-271463" algn="just">
              <a:buFont typeface="+mj-lt"/>
              <a:buAutoNum type="arabicPeriod"/>
            </a:pPr>
            <a:r>
              <a:rPr lang="fa-IR" sz="1700" b="1" dirty="0"/>
              <a:t> افزايش هماهنگي بين شركت راه‌آهن و شركت ساخت و توسعه زيربناها ضرورت </a:t>
            </a:r>
            <a:r>
              <a:rPr lang="fa-IR" sz="1700" b="1" dirty="0" smtClean="0"/>
              <a:t>دارد. </a:t>
            </a:r>
            <a:r>
              <a:rPr lang="fa-IR" sz="1700" b="1" dirty="0"/>
              <a:t>قبلاً </a:t>
            </a:r>
            <a:r>
              <a:rPr lang="fa-IR" sz="1700" b="1" dirty="0" smtClean="0"/>
              <a:t>آيين‌نامه‌اي </a:t>
            </a:r>
            <a:r>
              <a:rPr lang="fa-IR" sz="1700" b="1" dirty="0"/>
              <a:t>براي هماهنگي آنها تدوين شده كه بايد به روز و عملياتي </a:t>
            </a:r>
            <a:r>
              <a:rPr lang="fa-IR" sz="1700" b="1" dirty="0" smtClean="0"/>
              <a:t>گردد.(3-4)</a:t>
            </a:r>
            <a:endParaRPr lang="fa-IR" sz="1800" b="1" dirty="0"/>
          </a:p>
        </p:txBody>
      </p:sp>
      <p:sp>
        <p:nvSpPr>
          <p:cNvPr id="11" name="Content Placeholder 2"/>
          <p:cNvSpPr txBox="1">
            <a:spLocks/>
          </p:cNvSpPr>
          <p:nvPr/>
        </p:nvSpPr>
        <p:spPr bwMode="auto">
          <a:xfrm>
            <a:off x="1054258" y="548680"/>
            <a:ext cx="7056784"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2000" dirty="0" smtClean="0">
                <a:solidFill>
                  <a:schemeClr val="accent2">
                    <a:lumMod val="75000"/>
                  </a:schemeClr>
                </a:solidFill>
                <a:latin typeface="Tahoma" pitchFamily="34" charset="0"/>
                <a:cs typeface="B Titr" pitchFamily="2" charset="-78"/>
              </a:rPr>
              <a:t>راه‌حل‌هاي </a:t>
            </a:r>
            <a:r>
              <a:rPr lang="fa-IR" sz="2000" dirty="0">
                <a:solidFill>
                  <a:schemeClr val="accent2">
                    <a:lumMod val="75000"/>
                  </a:schemeClr>
                </a:solidFill>
                <a:latin typeface="Tahoma" pitchFamily="34" charset="0"/>
                <a:cs typeface="B Titr" pitchFamily="2" charset="-78"/>
              </a:rPr>
              <a:t>عمومي براي  استفاده بهينه از زيربناهاي موجود راه‌آهن </a:t>
            </a:r>
          </a:p>
        </p:txBody>
      </p:sp>
      <p:sp>
        <p:nvSpPr>
          <p:cNvPr id="4" name="Slide Number Placeholder 3"/>
          <p:cNvSpPr>
            <a:spLocks noGrp="1"/>
          </p:cNvSpPr>
          <p:nvPr>
            <p:ph type="sldNum" sz="quarter" idx="12"/>
          </p:nvPr>
        </p:nvSpPr>
        <p:spPr/>
        <p:txBody>
          <a:bodyPr/>
          <a:lstStyle/>
          <a:p>
            <a:fld id="{A678F962-454A-41FF-BAF9-AAFBE583AB8A}" type="slidenum">
              <a:rPr lang="en-US" smtClean="0"/>
              <a:pPr/>
              <a:t>21</a:t>
            </a:fld>
            <a:endParaRPr lang="en-US"/>
          </a:p>
        </p:txBody>
      </p:sp>
      <p:sp>
        <p:nvSpPr>
          <p:cNvPr id="5" name="Content Placeholder 2"/>
          <p:cNvSpPr txBox="1">
            <a:spLocks/>
          </p:cNvSpPr>
          <p:nvPr/>
        </p:nvSpPr>
        <p:spPr bwMode="auto">
          <a:xfrm>
            <a:off x="457200" y="6074540"/>
            <a:ext cx="1853174"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2000" dirty="0" smtClean="0">
                <a:solidFill>
                  <a:schemeClr val="accent2">
                    <a:lumMod val="75000"/>
                  </a:schemeClr>
                </a:solidFill>
                <a:latin typeface="Tahoma" pitchFamily="34" charset="0"/>
                <a:cs typeface="B Titr" pitchFamily="2" charset="-78"/>
              </a:rPr>
              <a:t>بقیه در صفحه بعد</a:t>
            </a:r>
            <a:endParaRPr lang="fa-IR" sz="2000" dirty="0">
              <a:solidFill>
                <a:schemeClr val="accent2">
                  <a:lumMod val="75000"/>
                </a:schemeClr>
              </a:solidFill>
              <a:latin typeface="Tahoma" pitchFamily="34" charset="0"/>
              <a:cs typeface="B Titr" pitchFamily="2" charset="-78"/>
            </a:endParaRPr>
          </a:p>
        </p:txBody>
      </p:sp>
    </p:spTree>
    <p:extLst>
      <p:ext uri="{BB962C8B-B14F-4D97-AF65-F5344CB8AC3E}">
        <p14:creationId xmlns:p14="http://schemas.microsoft.com/office/powerpoint/2010/main" val="15986912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1556792"/>
            <a:ext cx="7992888" cy="4392488"/>
          </a:xfrm>
          <a:solidFill>
            <a:schemeClr val="tx2">
              <a:lumMod val="20000"/>
              <a:lumOff val="80000"/>
            </a:schemeClr>
          </a:solidFill>
        </p:spPr>
        <p:txBody>
          <a:bodyPr/>
          <a:lstStyle/>
          <a:p>
            <a:pPr marL="446088" indent="-446088" algn="just">
              <a:buFont typeface="+mj-lt"/>
              <a:buAutoNum type="arabicPeriod" startAt="11"/>
            </a:pPr>
            <a:r>
              <a:rPr lang="fa-IR" sz="1800" b="1" dirty="0" smtClean="0"/>
              <a:t>آموزش </a:t>
            </a:r>
            <a:r>
              <a:rPr lang="fa-IR" sz="1800" b="1" dirty="0"/>
              <a:t>و انگيزش مناسب نيروهاي انساني و نگهداشت نيروهاي </a:t>
            </a:r>
            <a:r>
              <a:rPr lang="fa-IR" sz="1800" b="1" dirty="0" smtClean="0"/>
              <a:t>حرفه‌اي (1-4).</a:t>
            </a:r>
            <a:endParaRPr lang="fa-IR" sz="1800" b="1" dirty="0"/>
          </a:p>
          <a:p>
            <a:pPr marL="446088" indent="-446088" algn="just">
              <a:buFont typeface="+mj-lt"/>
              <a:buAutoNum type="arabicPeriod" startAt="11"/>
            </a:pPr>
            <a:r>
              <a:rPr lang="fa-IR" sz="1800" b="1" dirty="0" smtClean="0"/>
              <a:t>مشاركت</a:t>
            </a:r>
            <a:r>
              <a:rPr lang="fa-IR" sz="1800" b="1" dirty="0"/>
              <a:t>، جلب همكاري و هم افزايي ذينفعان نظير شركت‌هاي حمل ريلي، صنايع ريلي و صاحبان بارهاي عمده در تصميم‌سازي، تصميم‌گيري و </a:t>
            </a:r>
            <a:r>
              <a:rPr lang="fa-IR" sz="1800" b="1" dirty="0" smtClean="0"/>
              <a:t>سرمايه‌گذاري همسو با افزايش بهره‌وري (1-4).</a:t>
            </a:r>
            <a:endParaRPr lang="fa-IR" sz="1800" b="1" dirty="0"/>
          </a:p>
          <a:p>
            <a:pPr marL="446088" indent="-446088" algn="just">
              <a:buFont typeface="+mj-lt"/>
              <a:buAutoNum type="arabicPeriod" startAt="11"/>
            </a:pPr>
            <a:r>
              <a:rPr lang="fa-IR" sz="1800" b="1" dirty="0" smtClean="0"/>
              <a:t>اصلاح نظام تعرفه‌گذاري ريلي و </a:t>
            </a:r>
            <a:r>
              <a:rPr lang="fa-IR" sz="1800" b="1" dirty="0"/>
              <a:t>آزادي قطارهاي مسافري در تعيين قيمت تا سقف قيمت عادله (</a:t>
            </a:r>
            <a:r>
              <a:rPr lang="ar-SA" sz="1800" b="1" dirty="0"/>
              <a:t>به تصويب </a:t>
            </a:r>
            <a:r>
              <a:rPr lang="fa-IR" sz="1800" b="1" dirty="0"/>
              <a:t>نهاد </a:t>
            </a:r>
            <a:r>
              <a:rPr lang="fa-IR" sz="1800" b="1" dirty="0" smtClean="0"/>
              <a:t>تنظيم </a:t>
            </a:r>
            <a:r>
              <a:rPr lang="fa-IR" sz="1800" b="1" dirty="0"/>
              <a:t>مقررات</a:t>
            </a:r>
            <a:r>
              <a:rPr lang="fa-IR" sz="1800" b="1" dirty="0" smtClean="0"/>
              <a:t>) (1-3).</a:t>
            </a:r>
            <a:endParaRPr lang="fa-IR" sz="1800" b="1" dirty="0"/>
          </a:p>
          <a:p>
            <a:pPr marL="446088" indent="-446088" algn="just">
              <a:buFont typeface="+mj-lt"/>
              <a:buAutoNum type="arabicPeriod" startAt="11"/>
            </a:pPr>
            <a:r>
              <a:rPr lang="ar-SA" sz="1800" b="1" dirty="0" smtClean="0"/>
              <a:t>تجهيز </a:t>
            </a:r>
            <a:r>
              <a:rPr lang="fa-IR" sz="1800" b="1" dirty="0" smtClean="0"/>
              <a:t>لكوموتيوها و </a:t>
            </a:r>
            <a:r>
              <a:rPr lang="ar-SA" sz="1800" b="1" dirty="0" smtClean="0"/>
              <a:t>واگن­هاي </a:t>
            </a:r>
            <a:r>
              <a:rPr lang="ar-SA" sz="1800" b="1" dirty="0"/>
              <a:t>باري </a:t>
            </a:r>
            <a:r>
              <a:rPr lang="ar-SA" sz="1800" b="1" dirty="0" smtClean="0"/>
              <a:t>به </a:t>
            </a:r>
            <a:r>
              <a:rPr lang="ar-SA" sz="1800" b="1" dirty="0"/>
              <a:t>سيستم ردياب اتوماتيك </a:t>
            </a:r>
            <a:r>
              <a:rPr lang="en-US" sz="1600" b="1" dirty="0" smtClean="0"/>
              <a:t>(</a:t>
            </a:r>
            <a:r>
              <a:rPr lang="en-US" sz="1600" b="1" dirty="0"/>
              <a:t>AVI Tag)</a:t>
            </a:r>
            <a:r>
              <a:rPr lang="ar-SA" sz="1800" b="1" dirty="0"/>
              <a:t> </a:t>
            </a:r>
            <a:r>
              <a:rPr lang="ar-SA" sz="1800" b="1" dirty="0" smtClean="0"/>
              <a:t>و </a:t>
            </a:r>
            <a:r>
              <a:rPr lang="fa-IR" sz="1800" b="1" dirty="0" smtClean="0"/>
              <a:t>پوشش دادن </a:t>
            </a:r>
            <a:r>
              <a:rPr lang="ar-SA" sz="1800" b="1" dirty="0" smtClean="0"/>
              <a:t>خطوط </a:t>
            </a:r>
            <a:r>
              <a:rPr lang="ar-SA" sz="1800" b="1" dirty="0"/>
              <a:t>اصلي ريلي </a:t>
            </a:r>
            <a:r>
              <a:rPr lang="fa-IR" sz="1800" b="1" dirty="0" smtClean="0"/>
              <a:t>بوسيله </a:t>
            </a:r>
            <a:r>
              <a:rPr lang="ar-SA" sz="1800" b="1" dirty="0" smtClean="0"/>
              <a:t>سامانه </a:t>
            </a:r>
            <a:r>
              <a:rPr lang="ar-SA" sz="1800" b="1" dirty="0"/>
              <a:t>مديريت بهينه تردد </a:t>
            </a:r>
            <a:r>
              <a:rPr lang="ar-SA" sz="1800" b="1" dirty="0" smtClean="0"/>
              <a:t>بار</a:t>
            </a:r>
            <a:r>
              <a:rPr lang="en-US" sz="1800" b="1" dirty="0" smtClean="0"/>
              <a:t> </a:t>
            </a:r>
            <a:r>
              <a:rPr lang="fa-IR" sz="1800" b="1" dirty="0" smtClean="0"/>
              <a:t>(3)</a:t>
            </a:r>
            <a:r>
              <a:rPr lang="ar-SA" sz="1800" b="1" dirty="0" smtClean="0"/>
              <a:t>. </a:t>
            </a:r>
            <a:endParaRPr lang="fa-IR" sz="1800" b="1" dirty="0"/>
          </a:p>
          <a:p>
            <a:pPr marL="446088" indent="-446088" algn="just">
              <a:buFont typeface="+mj-lt"/>
              <a:buAutoNum type="arabicPeriod" startAt="11"/>
            </a:pPr>
            <a:r>
              <a:rPr lang="fa-IR" sz="1800" b="1" dirty="0" smtClean="0"/>
              <a:t>تشکيل</a:t>
            </a:r>
            <a:r>
              <a:rPr lang="fa-IR" sz="1800" b="1" dirty="0"/>
              <a:t>، آموزش و </a:t>
            </a:r>
            <a:r>
              <a:rPr lang="fa-IR" sz="1800" b="1" dirty="0" smtClean="0"/>
              <a:t>تجهيز سازمان­هاي نوين </a:t>
            </a:r>
            <a:r>
              <a:rPr lang="fa-IR" sz="1800" b="1" dirty="0"/>
              <a:t>و مستقل </a:t>
            </a:r>
            <a:r>
              <a:rPr lang="fa-IR" sz="1800" b="1" dirty="0" smtClean="0"/>
              <a:t>بازرسي </a:t>
            </a:r>
            <a:r>
              <a:rPr lang="fa-IR" sz="1800" b="1" dirty="0"/>
              <a:t>ايمني و </a:t>
            </a:r>
            <a:r>
              <a:rPr lang="fa-IR" sz="1800" b="1" dirty="0" smtClean="0"/>
              <a:t>تحليل </a:t>
            </a:r>
            <a:r>
              <a:rPr lang="fa-IR" sz="1800" b="1" dirty="0"/>
              <a:t>سوانح </a:t>
            </a:r>
            <a:r>
              <a:rPr lang="fa-IR" sz="1800" b="1" dirty="0" smtClean="0"/>
              <a:t>ريلي </a:t>
            </a:r>
            <a:r>
              <a:rPr lang="fa-IR" sz="1800" b="1" dirty="0"/>
              <a:t>و </a:t>
            </a:r>
            <a:r>
              <a:rPr lang="fa-IR" sz="1800" b="1" dirty="0" smtClean="0"/>
              <a:t>تدوين قوانين </a:t>
            </a:r>
            <a:r>
              <a:rPr lang="fa-IR" sz="1800" b="1" dirty="0"/>
              <a:t>و ضوابط </a:t>
            </a:r>
            <a:r>
              <a:rPr lang="fa-IR" sz="1800" b="1" dirty="0" smtClean="0"/>
              <a:t>فني </a:t>
            </a:r>
            <a:r>
              <a:rPr lang="fa-IR" sz="1800" b="1" dirty="0"/>
              <a:t>و </a:t>
            </a:r>
            <a:r>
              <a:rPr lang="fa-IR" sz="1800" b="1" dirty="0" smtClean="0"/>
              <a:t>حقوقي </a:t>
            </a:r>
            <a:r>
              <a:rPr lang="fa-IR" sz="1800" b="1" dirty="0"/>
              <a:t>به روز شده </a:t>
            </a:r>
            <a:r>
              <a:rPr lang="fa-IR" sz="1800" b="1" dirty="0" smtClean="0"/>
              <a:t>(1-3)</a:t>
            </a:r>
            <a:endParaRPr lang="fa-IR" sz="1800" b="1" dirty="0"/>
          </a:p>
          <a:p>
            <a:pPr marL="446088" indent="-446088" algn="just">
              <a:buFont typeface="+mj-lt"/>
              <a:buAutoNum type="arabicPeriod" startAt="11"/>
            </a:pPr>
            <a:r>
              <a:rPr lang="fa-IR" sz="1800" b="1" dirty="0"/>
              <a:t>هدايت بخش غيردولتي به اي</a:t>
            </a:r>
            <a:r>
              <a:rPr lang="fa-IR" sz="1800" b="1" dirty="0" smtClean="0"/>
              <a:t>جاد </a:t>
            </a:r>
            <a:r>
              <a:rPr lang="fa-IR" sz="1800" b="1" dirty="0"/>
              <a:t>تعميرگاه‌هاي جديد ناوگان </a:t>
            </a:r>
            <a:r>
              <a:rPr lang="fa-IR" sz="1800" b="1" dirty="0" smtClean="0"/>
              <a:t>ريلي (3).</a:t>
            </a:r>
          </a:p>
          <a:p>
            <a:pPr marL="446088" indent="-446088" algn="just">
              <a:buFont typeface="+mj-lt"/>
              <a:buAutoNum type="arabicPeriod" startAt="11"/>
            </a:pPr>
            <a:r>
              <a:rPr lang="fa-IR" sz="1800" b="1" dirty="0" smtClean="0"/>
              <a:t>تجاري سازي و مولدسازي اراضي و تاسيسات مازاد ترجيحاً با حفظ مالكيت (2-4).</a:t>
            </a:r>
          </a:p>
          <a:p>
            <a:pPr marL="446088" indent="-446088" algn="just">
              <a:buFont typeface="+mj-lt"/>
              <a:buAutoNum type="arabicPeriod" startAt="11"/>
            </a:pPr>
            <a:r>
              <a:rPr lang="fa-IR" sz="1800" b="1" dirty="0" smtClean="0"/>
              <a:t>مطالعات تطبيقي با كشورهاي پيشرو در حمل‌ونقل ريلي و بكارگيري برخي مشاوران بين‌المللي براي ارتقاي راه‌آهن ايران (3-4).</a:t>
            </a:r>
            <a:endParaRPr lang="fa-IR" sz="1800" b="1" dirty="0"/>
          </a:p>
        </p:txBody>
      </p:sp>
      <p:sp>
        <p:nvSpPr>
          <p:cNvPr id="11" name="Content Placeholder 2"/>
          <p:cNvSpPr txBox="1">
            <a:spLocks/>
          </p:cNvSpPr>
          <p:nvPr/>
        </p:nvSpPr>
        <p:spPr bwMode="auto">
          <a:xfrm>
            <a:off x="1007604" y="548680"/>
            <a:ext cx="7056784"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2000" b="1" dirty="0">
                <a:cs typeface="Zar" panose="00000400000000000000" pitchFamily="2" charset="-78"/>
              </a:rPr>
              <a:t>مهمترين راه‌حل‌هاي عمومي براي </a:t>
            </a:r>
            <a:r>
              <a:rPr lang="fa-IR" sz="2000" b="1" dirty="0" smtClean="0">
                <a:cs typeface="Zar" panose="00000400000000000000" pitchFamily="2" charset="-78"/>
              </a:rPr>
              <a:t>استفاده </a:t>
            </a:r>
            <a:r>
              <a:rPr lang="fa-IR" sz="2000" b="1" dirty="0">
                <a:cs typeface="Zar" panose="00000400000000000000" pitchFamily="2" charset="-78"/>
              </a:rPr>
              <a:t>بهينه از </a:t>
            </a:r>
            <a:r>
              <a:rPr lang="fa-IR" sz="2000" b="1" dirty="0" smtClean="0">
                <a:cs typeface="Zar" panose="00000400000000000000" pitchFamily="2" charset="-78"/>
              </a:rPr>
              <a:t>زيربناهاي موجود راه‌آهن </a:t>
            </a:r>
            <a:endParaRPr lang="fa-IR" sz="2000" b="1" dirty="0">
              <a:cs typeface="Zar" panose="00000400000000000000"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pPr/>
              <a:t>22</a:t>
            </a:fld>
            <a:endParaRPr lang="en-US" dirty="0"/>
          </a:p>
        </p:txBody>
      </p:sp>
    </p:spTree>
    <p:extLst>
      <p:ext uri="{BB962C8B-B14F-4D97-AF65-F5344CB8AC3E}">
        <p14:creationId xmlns:p14="http://schemas.microsoft.com/office/powerpoint/2010/main" val="9635403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243706"/>
            <a:ext cx="8568952" cy="5112643"/>
          </a:xfrm>
          <a:solidFill>
            <a:schemeClr val="accent2">
              <a:lumMod val="20000"/>
              <a:lumOff val="80000"/>
            </a:schemeClr>
          </a:solidFill>
        </p:spPr>
        <p:txBody>
          <a:bodyPr/>
          <a:lstStyle/>
          <a:p>
            <a:pPr marL="266700" indent="-266700" algn="just">
              <a:buFont typeface="+mj-lt"/>
              <a:buAutoNum type="arabicPeriod"/>
            </a:pPr>
            <a:r>
              <a:rPr lang="fa-IR" sz="1900" b="1" dirty="0"/>
              <a:t>خطوط </a:t>
            </a:r>
            <a:r>
              <a:rPr lang="fa-IR" sz="1900" b="1" dirty="0" smtClean="0"/>
              <a:t>فرعي </a:t>
            </a:r>
            <a:r>
              <a:rPr lang="fa-IR" sz="1900" b="1" dirty="0"/>
              <a:t>(مانند شبکه </a:t>
            </a:r>
            <a:r>
              <a:rPr lang="fa-IR" sz="1900" b="1" dirty="0" smtClean="0"/>
              <a:t>مويرگي </a:t>
            </a:r>
            <a:r>
              <a:rPr lang="fa-IR" sz="1900" b="1" dirty="0"/>
              <a:t>بدن) در جذب </a:t>
            </a:r>
            <a:r>
              <a:rPr lang="fa-IR" sz="1900" b="1" dirty="0" smtClean="0"/>
              <a:t>بارهاي </a:t>
            </a:r>
            <a:r>
              <a:rPr lang="fa-IR" sz="1900" b="1" dirty="0"/>
              <a:t>مراکز </a:t>
            </a:r>
            <a:r>
              <a:rPr lang="fa-IR" sz="1900" b="1" dirty="0" smtClean="0"/>
              <a:t>صنعتي </a:t>
            </a:r>
            <a:r>
              <a:rPr lang="fa-IR" sz="1900" b="1" dirty="0"/>
              <a:t>و </a:t>
            </a:r>
            <a:r>
              <a:rPr lang="fa-IR" sz="1900" b="1" dirty="0" smtClean="0"/>
              <a:t>معدني </a:t>
            </a:r>
            <a:r>
              <a:rPr lang="fa-IR" sz="1900" b="1" dirty="0"/>
              <a:t>و </a:t>
            </a:r>
            <a:r>
              <a:rPr lang="fa-IR" sz="1900" b="1" dirty="0" smtClean="0"/>
              <a:t>تشويق </a:t>
            </a:r>
            <a:r>
              <a:rPr lang="fa-IR" sz="1900" b="1" dirty="0"/>
              <a:t>صاحبان </a:t>
            </a:r>
            <a:r>
              <a:rPr lang="fa-IR" sz="1900" b="1" dirty="0" smtClean="0"/>
              <a:t>بارهاي </a:t>
            </a:r>
            <a:r>
              <a:rPr lang="fa-IR" sz="1900" b="1" dirty="0"/>
              <a:t>عمده، </a:t>
            </a:r>
            <a:r>
              <a:rPr lang="fa-IR" sz="1900" b="1" dirty="0" smtClean="0"/>
              <a:t>اهميت زيادي </a:t>
            </a:r>
            <a:r>
              <a:rPr lang="fa-IR" sz="1900" b="1" dirty="0"/>
              <a:t>دارند.</a:t>
            </a:r>
          </a:p>
          <a:p>
            <a:pPr marL="266700" indent="-266700" algn="just">
              <a:buFont typeface="+mj-lt"/>
              <a:buAutoNum type="arabicPeriod"/>
            </a:pPr>
            <a:r>
              <a:rPr lang="fa-IR" sz="1900" b="1" dirty="0" smtClean="0"/>
              <a:t>نسبت طول خطوط آنتي تجاري به طول شبكه اصلي در ميانگين جهاني حدود 35% و در ايران حدود 14.5% است و لذا دو برابر نمودن طول خطوط آنتني تجاري توصيه مي‌گردد (هدف قانون برنامه هفتم به ميزان 400 كيلومتر بسيار دست پايين است).</a:t>
            </a:r>
          </a:p>
          <a:p>
            <a:pPr marL="266700" indent="-266700" algn="just">
              <a:buFont typeface="+mj-lt"/>
              <a:buAutoNum type="arabicPeriod"/>
            </a:pPr>
            <a:r>
              <a:rPr lang="fa-IR" sz="1900" b="1" dirty="0" smtClean="0"/>
              <a:t>آيين‌نامه </a:t>
            </a:r>
            <a:r>
              <a:rPr lang="fa-IR" sz="1900" b="1" dirty="0"/>
              <a:t>خطوط فرعي صنعتي و تجاري در دهه 40 </a:t>
            </a:r>
            <a:r>
              <a:rPr lang="fa-IR" sz="1900" b="1" dirty="0" smtClean="0"/>
              <a:t>با مصوبه سال 86 قانون مديريت مصرف سوخت و آيين‌نامه سهم بهينه بخش غيردولتي در راه و راه‌آهن در سال 1388 منسوخ شده است. </a:t>
            </a:r>
          </a:p>
          <a:p>
            <a:pPr marL="266700" indent="-266700" algn="just">
              <a:buFont typeface="+mj-lt"/>
              <a:buAutoNum type="arabicPeriod"/>
            </a:pPr>
            <a:r>
              <a:rPr lang="fa-IR" sz="1900" b="1" dirty="0" smtClean="0"/>
              <a:t>مطابق </a:t>
            </a:r>
            <a:r>
              <a:rPr lang="fa-IR" sz="1900" b="1" dirty="0"/>
              <a:t>قانون مديريت مصرف سوخت </a:t>
            </a:r>
            <a:r>
              <a:rPr lang="fa-IR" sz="1900" b="1" dirty="0" smtClean="0"/>
              <a:t>چنانچه ذينفع زيرسازي را احداث نمايد، روسازي توسط دولت تعهد مي‌شود. اين موضوع تاكنون عمل نشده است.</a:t>
            </a:r>
          </a:p>
          <a:p>
            <a:pPr marL="266700" indent="-266700" algn="just">
              <a:buFont typeface="+mj-lt"/>
              <a:buAutoNum type="arabicPeriod"/>
            </a:pPr>
            <a:r>
              <a:rPr lang="fa-IR" sz="1900" b="1" dirty="0" smtClean="0"/>
              <a:t>هم‌اكنون اگر ذينفع ايجاد آنتن ريلي به شركت راه‌آهن رجوع نمايد، شركت راه‌آهن تمام هزينه احداث را برعهده ذينفع مي‌گذارد و بازپرداخت اين سرمايه‌گذاري را از محل ماده 12 پيگيري مي‌كند (عملاً به منبع مالي خارج از مديريت راه‌آهن محول مي‌كند كه تاكنون عملياتي نشده است).</a:t>
            </a:r>
          </a:p>
          <a:p>
            <a:pPr marL="266700" indent="-266700" algn="just">
              <a:buFont typeface="+mj-lt"/>
              <a:buAutoNum type="arabicPeriod"/>
            </a:pPr>
            <a:r>
              <a:rPr lang="fa-IR" sz="1900" b="1" dirty="0"/>
              <a:t>بعد از انقلاب اسلامي، خطوط آنتني به معادن بزرگ به عنوان بخشي از طرح‌هاي توسعه راه‌آهن، احداث شده‌اند مثلا در محور بافق-بندرعباس انشعابات گل‌گهر و سرچشمه و در محور بافق- مشهد انشعاب تربت‌حيدريه-سنگان و انشعاب پرواده ساخته شدند ولي در 20 سال اخير </a:t>
            </a:r>
            <a:r>
              <a:rPr lang="fa-IR" sz="1900" b="1" dirty="0" smtClean="0"/>
              <a:t>مجوز </a:t>
            </a:r>
            <a:r>
              <a:rPr lang="fa-IR" sz="1900" b="1" dirty="0"/>
              <a:t>اجرا فقط براي محور اصلي گرفته مي‌شود</a:t>
            </a:r>
            <a:r>
              <a:rPr lang="fa-IR" sz="1900" b="1" dirty="0" smtClean="0"/>
              <a:t>.</a:t>
            </a:r>
          </a:p>
        </p:txBody>
      </p:sp>
      <p:sp>
        <p:nvSpPr>
          <p:cNvPr id="11" name="Content Placeholder 2"/>
          <p:cNvSpPr txBox="1">
            <a:spLocks/>
          </p:cNvSpPr>
          <p:nvPr/>
        </p:nvSpPr>
        <p:spPr bwMode="auto">
          <a:xfrm>
            <a:off x="2190564" y="476672"/>
            <a:ext cx="4834880"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fa-IR" sz="2000" dirty="0" smtClean="0">
                <a:solidFill>
                  <a:srgbClr val="C0504D">
                    <a:lumMod val="75000"/>
                  </a:srgbClr>
                </a:solidFill>
                <a:latin typeface="Tahoma" pitchFamily="34" charset="0"/>
                <a:cs typeface="B Titr" pitchFamily="2" charset="-78"/>
              </a:rPr>
              <a:t>اتصال خطوط آنتني به محورهاي اصلي شبكه ريلي</a:t>
            </a:r>
          </a:p>
          <a:p>
            <a:pPr marL="0" indent="0">
              <a:buFont typeface="Arial" pitchFamily="34" charset="0"/>
              <a:buNone/>
            </a:pPr>
            <a:r>
              <a:rPr lang="fa-IR" sz="2000" b="1" dirty="0" smtClean="0">
                <a:solidFill>
                  <a:prstClr val="black"/>
                </a:solidFill>
                <a:cs typeface="Zar" panose="00000400000000000000" pitchFamily="2" charset="-78"/>
              </a:rPr>
              <a:t> </a:t>
            </a:r>
            <a:endParaRPr lang="fa-IR" sz="2000" b="1" dirty="0">
              <a:solidFill>
                <a:prstClr val="black"/>
              </a:solidFill>
              <a:cs typeface="Zar" panose="00000400000000000000"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23</a:t>
            </a:fld>
            <a:endParaRPr lang="en-US">
              <a:solidFill>
                <a:prstClr val="black">
                  <a:tint val="75000"/>
                </a:prstClr>
              </a:solidFill>
            </a:endParaRPr>
          </a:p>
        </p:txBody>
      </p:sp>
    </p:spTree>
    <p:extLst>
      <p:ext uri="{BB962C8B-B14F-4D97-AF65-F5344CB8AC3E}">
        <p14:creationId xmlns:p14="http://schemas.microsoft.com/office/powerpoint/2010/main" val="15358360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196752"/>
            <a:ext cx="8496944" cy="5159598"/>
          </a:xfrm>
          <a:solidFill>
            <a:schemeClr val="accent2">
              <a:lumMod val="20000"/>
              <a:lumOff val="80000"/>
            </a:schemeClr>
          </a:solidFill>
        </p:spPr>
        <p:txBody>
          <a:bodyPr/>
          <a:lstStyle/>
          <a:p>
            <a:pPr marL="266700" indent="-266700" algn="just">
              <a:buFont typeface="+mj-lt"/>
              <a:buAutoNum type="arabicPeriod"/>
            </a:pPr>
            <a:r>
              <a:rPr lang="fa-IR" sz="1800" b="1" dirty="0" smtClean="0"/>
              <a:t>در سال 1393 و 1394 اداره كل بازرگاني و بازاريابي راه‌آهن مطالعات ارزنده‌اي را براي شناسايي مراكز عمده باري (بيش از 400 هزار تن) در اطراف مسير </a:t>
            </a:r>
            <a:r>
              <a:rPr lang="fa-IR" sz="1800" b="1" dirty="0"/>
              <a:t>هر </a:t>
            </a:r>
            <a:r>
              <a:rPr lang="fa-IR" sz="1800" b="1" dirty="0" smtClean="0"/>
              <a:t>يك از راه‌آهن‌هاي در دست احداث و برآورد حجم بار و مقاصد حمل انجام داد كه تجديد </a:t>
            </a:r>
            <a:r>
              <a:rPr lang="fa-IR" sz="1800" b="1" dirty="0"/>
              <a:t>چنين مطالعاتي لازم است و </a:t>
            </a:r>
            <a:r>
              <a:rPr lang="fa-IR" sz="1800" b="1" dirty="0" smtClean="0"/>
              <a:t>در </a:t>
            </a:r>
            <a:r>
              <a:rPr lang="fa-IR" sz="1800" b="1" dirty="0"/>
              <a:t>قالب خدمات مشاوره تسهيل‌گري سرمايه‌گذاري تا حصول به اجراي خطوط آنتني </a:t>
            </a:r>
            <a:r>
              <a:rPr lang="fa-IR" sz="1800" b="1" dirty="0" smtClean="0"/>
              <a:t>دنبال شود. (3-4)</a:t>
            </a:r>
            <a:endParaRPr lang="fa-IR" sz="1800" b="1" dirty="0"/>
          </a:p>
          <a:p>
            <a:pPr marL="266700" indent="-266700" algn="just">
              <a:buFont typeface="+mj-lt"/>
              <a:buAutoNum type="arabicPeriod"/>
            </a:pPr>
            <a:r>
              <a:rPr lang="fa-IR" sz="1800" b="1" dirty="0"/>
              <a:t>با هماهنگي وزارت راه و شهرسازي و وزارت صمت بايد متقاضيان </a:t>
            </a:r>
            <a:r>
              <a:rPr lang="ar-SA" sz="1800" b="1" dirty="0"/>
              <a:t>صدور مجوز</a:t>
            </a:r>
            <a:r>
              <a:rPr lang="fa-IR" sz="1800" b="1" dirty="0"/>
              <a:t> </a:t>
            </a:r>
            <a:r>
              <a:rPr lang="ar-SA" sz="1800" b="1" dirty="0"/>
              <a:t>تأسيس و بهره‌برداري </a:t>
            </a:r>
            <a:r>
              <a:rPr lang="fa-IR" sz="1800" b="1" dirty="0"/>
              <a:t>يا تمديد بهره‌برداري از </a:t>
            </a:r>
            <a:r>
              <a:rPr lang="ar-SA" sz="1800" b="1" dirty="0"/>
              <a:t>معادن با ظرفيت </a:t>
            </a:r>
            <a:r>
              <a:rPr lang="fa-IR" sz="1800" b="1" dirty="0"/>
              <a:t>250 هزار </a:t>
            </a:r>
            <a:r>
              <a:rPr lang="ar-SA" sz="1800" b="1" dirty="0"/>
              <a:t>تن در سال و بالاتر، سيلوها و كارخانجات فولاد، سيمان، پتروشيمي و صنايع بزرگ مشابه  </a:t>
            </a:r>
            <a:r>
              <a:rPr lang="fa-IR" sz="1800" b="1" dirty="0"/>
              <a:t>ملزم به تهيه گزارش امكان‌سنجي اتصال به شبكه ريلي </a:t>
            </a:r>
            <a:r>
              <a:rPr lang="fa-IR" sz="1800" b="1" dirty="0" smtClean="0"/>
              <a:t>شوند.(2)</a:t>
            </a:r>
          </a:p>
          <a:p>
            <a:pPr marL="266700" indent="-266700" algn="just">
              <a:buFont typeface="+mj-lt"/>
              <a:buAutoNum type="arabicPeriod"/>
            </a:pPr>
            <a:r>
              <a:rPr lang="ar-SA" sz="1800" b="1" dirty="0" smtClean="0"/>
              <a:t>با </a:t>
            </a:r>
            <a:r>
              <a:rPr lang="ar-SA" sz="1800" b="1" dirty="0"/>
              <a:t>عنايت به هدف‌گذاري احداث 400 كيلومتر خطوط فرعي (جدول 13 ذيل ماده 57 </a:t>
            </a:r>
            <a:r>
              <a:rPr lang="ar-SA" sz="1800" b="1" dirty="0" smtClean="0"/>
              <a:t>ق</a:t>
            </a:r>
            <a:r>
              <a:rPr lang="fa-IR" sz="1800" b="1" dirty="0" smtClean="0"/>
              <a:t>.</a:t>
            </a:r>
            <a:r>
              <a:rPr lang="ar-SA" sz="1800" b="1" dirty="0" smtClean="0"/>
              <a:t>ب</a:t>
            </a:r>
            <a:r>
              <a:rPr lang="fa-IR" sz="1800" b="1" dirty="0" smtClean="0"/>
              <a:t>.</a:t>
            </a:r>
            <a:r>
              <a:rPr lang="ar-SA" sz="1800" b="1" dirty="0" smtClean="0"/>
              <a:t> </a:t>
            </a:r>
            <a:r>
              <a:rPr lang="ar-SA" sz="1800" b="1" dirty="0"/>
              <a:t>هفتم) </a:t>
            </a:r>
            <a:r>
              <a:rPr lang="fa-IR" sz="1800" b="1" dirty="0" smtClean="0"/>
              <a:t>شركت راه‌آهن </a:t>
            </a:r>
            <a:r>
              <a:rPr lang="ar-SA" sz="1800" b="1" dirty="0" smtClean="0"/>
              <a:t>گزارش </a:t>
            </a:r>
            <a:r>
              <a:rPr lang="ar-SA" sz="1800" b="1" dirty="0"/>
              <a:t>توجيهي </a:t>
            </a:r>
            <a:r>
              <a:rPr lang="fa-IR" sz="1800" b="1" dirty="0" smtClean="0"/>
              <a:t>آن </a:t>
            </a:r>
            <a:r>
              <a:rPr lang="ar-SA" sz="1800" b="1" dirty="0" smtClean="0"/>
              <a:t>را </a:t>
            </a:r>
            <a:r>
              <a:rPr lang="ar-SA" sz="1800" b="1" dirty="0"/>
              <a:t>تهيه ‌نمايد </a:t>
            </a:r>
            <a:r>
              <a:rPr lang="fa-IR" sz="1800" b="1" dirty="0" smtClean="0"/>
              <a:t>تا</a:t>
            </a:r>
            <a:r>
              <a:rPr lang="ar-SA" sz="1800" b="1" dirty="0" smtClean="0"/>
              <a:t> </a:t>
            </a:r>
            <a:r>
              <a:rPr lang="ar-SA" sz="1800" b="1" dirty="0"/>
              <a:t>پس از تصويب آن در كميسيون </a:t>
            </a:r>
            <a:r>
              <a:rPr lang="ar-SA" sz="1800" b="1" dirty="0" smtClean="0"/>
              <a:t>ماده 23، </a:t>
            </a:r>
            <a:r>
              <a:rPr lang="ar-SA" sz="1800" b="1" dirty="0"/>
              <a:t>سازمان برنامه </a:t>
            </a:r>
            <a:r>
              <a:rPr lang="ar-SA" sz="1800" b="1" dirty="0" smtClean="0"/>
              <a:t>رديف </a:t>
            </a:r>
            <a:r>
              <a:rPr lang="ar-SA" sz="1800" b="1" dirty="0"/>
              <a:t>اعتباري </a:t>
            </a:r>
            <a:r>
              <a:rPr lang="fa-IR" sz="1800" b="1" dirty="0" smtClean="0"/>
              <a:t>مجزا </a:t>
            </a:r>
            <a:r>
              <a:rPr lang="ar-SA" sz="1800" b="1" dirty="0" smtClean="0"/>
              <a:t>براي روسازي </a:t>
            </a:r>
            <a:r>
              <a:rPr lang="ar-SA" sz="1800" b="1" dirty="0"/>
              <a:t>خطوط فرعي راه‌آهن </a:t>
            </a:r>
            <a:r>
              <a:rPr lang="ar-SA" sz="1800" b="1" dirty="0" smtClean="0"/>
              <a:t>در </a:t>
            </a:r>
            <a:r>
              <a:rPr lang="ar-SA" sz="1800" b="1" dirty="0"/>
              <a:t>قوانين </a:t>
            </a:r>
            <a:r>
              <a:rPr lang="ar-SA" sz="1800" b="1" dirty="0" smtClean="0"/>
              <a:t>بودجه </a:t>
            </a:r>
            <a:r>
              <a:rPr lang="ar-SA" sz="1800" b="1" dirty="0"/>
              <a:t>سنواتي </a:t>
            </a:r>
            <a:r>
              <a:rPr lang="ar-SA" sz="1800" b="1" dirty="0" smtClean="0"/>
              <a:t>منظور</a:t>
            </a:r>
            <a:r>
              <a:rPr lang="fa-IR" sz="1800" b="1" dirty="0" smtClean="0"/>
              <a:t> </a:t>
            </a:r>
            <a:r>
              <a:rPr lang="ar-SA" sz="1800" b="1" dirty="0" smtClean="0"/>
              <a:t>‌نمايد.</a:t>
            </a:r>
            <a:r>
              <a:rPr lang="fa-IR" sz="1800" b="1" dirty="0" smtClean="0"/>
              <a:t>(2-3)</a:t>
            </a:r>
            <a:endParaRPr lang="fa-IR" sz="1800" b="1" dirty="0"/>
          </a:p>
          <a:p>
            <a:pPr marL="266700" indent="-266700" algn="just">
              <a:buFont typeface="+mj-lt"/>
              <a:buAutoNum type="arabicPeriod"/>
            </a:pPr>
            <a:r>
              <a:rPr lang="ar-SA" sz="1800" b="1" dirty="0"/>
              <a:t> </a:t>
            </a:r>
            <a:r>
              <a:rPr lang="fa-IR" sz="1800" b="1" dirty="0"/>
              <a:t>براي </a:t>
            </a:r>
            <a:r>
              <a:rPr lang="ar-SA" sz="1800" b="1" dirty="0"/>
              <a:t>اطمينان از برگشت سرمايه در خطوط فرعي </a:t>
            </a:r>
            <a:r>
              <a:rPr lang="fa-IR" sz="1800" b="1" dirty="0"/>
              <a:t>در هيئت مديره شركت راه‌آهن مصوب گردد كه </a:t>
            </a:r>
            <a:r>
              <a:rPr lang="fa-IR" sz="1800" b="1" dirty="0" smtClean="0"/>
              <a:t>سهم از</a:t>
            </a:r>
            <a:r>
              <a:rPr lang="ar-SA" sz="1800" b="1" dirty="0" smtClean="0"/>
              <a:t> </a:t>
            </a:r>
            <a:r>
              <a:rPr lang="ar-SA" sz="1800" b="1" dirty="0"/>
              <a:t>حق دسترسي </a:t>
            </a:r>
            <a:r>
              <a:rPr lang="fa-IR" sz="1800" b="1" dirty="0" smtClean="0"/>
              <a:t>(مثلا 25%) </a:t>
            </a:r>
            <a:r>
              <a:rPr lang="ar-SA" sz="1800" b="1" dirty="0" smtClean="0"/>
              <a:t>بارهاي </a:t>
            </a:r>
            <a:r>
              <a:rPr lang="ar-SA" sz="1800" b="1" dirty="0"/>
              <a:t>حمل شده سرمايه‌گذار از مبدأ يا به مقصد خط فرعي در شبكه راه‌آهن كشور را براي تسريع در برگشت اصل و فرع سرمايه به سرمايه‌گذار </a:t>
            </a:r>
            <a:r>
              <a:rPr lang="fa-IR" sz="1800" b="1" dirty="0"/>
              <a:t>خط فرعي </a:t>
            </a:r>
            <a:r>
              <a:rPr lang="ar-SA" sz="1800" b="1" dirty="0"/>
              <a:t>پرداخت</a:t>
            </a:r>
            <a:r>
              <a:rPr lang="fa-IR" sz="1800" b="1" dirty="0"/>
              <a:t> </a:t>
            </a:r>
            <a:r>
              <a:rPr lang="fa-IR" sz="1800" b="1" dirty="0" smtClean="0"/>
              <a:t>گردد</a:t>
            </a:r>
            <a:r>
              <a:rPr lang="ar-SA" sz="1800" b="1" dirty="0" smtClean="0"/>
              <a:t>.</a:t>
            </a:r>
            <a:r>
              <a:rPr lang="fa-IR" sz="1800" b="1" dirty="0" smtClean="0"/>
              <a:t> </a:t>
            </a:r>
            <a:r>
              <a:rPr lang="fa-IR" sz="1800" b="1" dirty="0"/>
              <a:t>اين تعهد به نفع شركت راه‌آهن است تا بارها به سمت شبكه ريلي سوق يابد</a:t>
            </a:r>
            <a:r>
              <a:rPr lang="fa-IR" sz="1800" b="1" dirty="0" smtClean="0"/>
              <a:t>.(3)</a:t>
            </a:r>
            <a:endParaRPr lang="en-US" sz="1800" b="1" dirty="0"/>
          </a:p>
          <a:p>
            <a:pPr marL="266700" indent="-266700" algn="just">
              <a:buFont typeface="+mj-lt"/>
              <a:buAutoNum type="arabicPeriod"/>
            </a:pPr>
            <a:r>
              <a:rPr lang="fa-IR" sz="1800" b="1" dirty="0" smtClean="0"/>
              <a:t>طي </a:t>
            </a:r>
            <a:r>
              <a:rPr lang="fa-IR" sz="1800" b="1" dirty="0"/>
              <a:t>دستور وزارتي به دفتر برنامه‌ريزي وزارت راه الزام شود كه خطوط آنتني به معادن خيلي بزرگ به عنوان بخشي از طرح توسعه راه‌آهن </a:t>
            </a:r>
            <a:r>
              <a:rPr lang="fa-IR" sz="1800" b="1" dirty="0" smtClean="0"/>
              <a:t>منظور </a:t>
            </a:r>
            <a:r>
              <a:rPr lang="fa-IR" sz="1800" b="1" dirty="0"/>
              <a:t>شوند</a:t>
            </a:r>
            <a:r>
              <a:rPr lang="fa-IR" sz="1800" b="1" dirty="0" smtClean="0"/>
              <a:t>.(2)</a:t>
            </a:r>
            <a:endParaRPr lang="fa-IR" sz="2000" b="1" dirty="0"/>
          </a:p>
        </p:txBody>
      </p:sp>
      <p:sp>
        <p:nvSpPr>
          <p:cNvPr id="11" name="Content Placeholder 2"/>
          <p:cNvSpPr txBox="1">
            <a:spLocks/>
          </p:cNvSpPr>
          <p:nvPr/>
        </p:nvSpPr>
        <p:spPr bwMode="auto">
          <a:xfrm>
            <a:off x="1506488" y="548680"/>
            <a:ext cx="6131024"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fa-IR" sz="2000" dirty="0" smtClean="0">
                <a:solidFill>
                  <a:srgbClr val="C0504D">
                    <a:lumMod val="75000"/>
                  </a:srgbClr>
                </a:solidFill>
                <a:latin typeface="Tahoma" pitchFamily="34" charset="0"/>
                <a:cs typeface="B Titr" pitchFamily="2" charset="-78"/>
              </a:rPr>
              <a:t>چگونگي پيشبرد اتصال خطوط آنتني به محورهاي اصلي شبكه ريلي</a:t>
            </a:r>
          </a:p>
          <a:p>
            <a:pPr marL="0" indent="0">
              <a:buFont typeface="Arial" pitchFamily="34" charset="0"/>
              <a:buNone/>
            </a:pPr>
            <a:r>
              <a:rPr lang="fa-IR" sz="2000" b="1" dirty="0" smtClean="0">
                <a:solidFill>
                  <a:prstClr val="black"/>
                </a:solidFill>
                <a:cs typeface="Zar" panose="00000400000000000000" pitchFamily="2" charset="-78"/>
              </a:rPr>
              <a:t> </a:t>
            </a:r>
            <a:endParaRPr lang="fa-IR" sz="2000" b="1" dirty="0">
              <a:solidFill>
                <a:prstClr val="black"/>
              </a:solidFill>
              <a:cs typeface="Zar" panose="00000400000000000000"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24</a:t>
            </a:fld>
            <a:endParaRPr lang="en-US">
              <a:solidFill>
                <a:prstClr val="black">
                  <a:tint val="75000"/>
                </a:prstClr>
              </a:solidFill>
            </a:endParaRPr>
          </a:p>
        </p:txBody>
      </p:sp>
    </p:spTree>
    <p:extLst>
      <p:ext uri="{BB962C8B-B14F-4D97-AF65-F5344CB8AC3E}">
        <p14:creationId xmlns:p14="http://schemas.microsoft.com/office/powerpoint/2010/main" val="14557171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412776"/>
            <a:ext cx="8712968" cy="4943574"/>
          </a:xfrm>
          <a:solidFill>
            <a:schemeClr val="accent3">
              <a:lumMod val="20000"/>
              <a:lumOff val="80000"/>
            </a:schemeClr>
          </a:solidFill>
        </p:spPr>
        <p:txBody>
          <a:bodyPr/>
          <a:lstStyle/>
          <a:p>
            <a:pPr marL="266700" indent="-266700" algn="just">
              <a:buFont typeface="+mj-lt"/>
              <a:buAutoNum type="arabicPeriod"/>
            </a:pPr>
            <a:r>
              <a:rPr lang="fa-IR" sz="1800" b="1" dirty="0"/>
              <a:t>تدوين نقشه راه و برنامه اجرايي بلندمدت راه‌آهن در حوزه ترانزيت و حمل‌ونقل بين‌المللي</a:t>
            </a:r>
            <a:r>
              <a:rPr lang="fa-IR" sz="1800" b="1" dirty="0" smtClean="0"/>
              <a:t>.(2-3)</a:t>
            </a:r>
          </a:p>
          <a:p>
            <a:pPr marL="266700" indent="-266700" algn="just">
              <a:buFont typeface="+mj-lt"/>
              <a:buAutoNum type="arabicPeriod"/>
            </a:pPr>
            <a:r>
              <a:rPr lang="fa-IR" sz="1800" b="1" dirty="0" smtClean="0"/>
              <a:t>تسريع در تكميل راه‌آهن راهبردي اراك-خسروي و تعامل با عراق براي احداث امتداد آن در عراق.(2-3)</a:t>
            </a:r>
            <a:endParaRPr lang="fa-IR" sz="1800" dirty="0"/>
          </a:p>
          <a:p>
            <a:pPr marL="266700" indent="-266700" algn="just">
              <a:buFont typeface="+mj-lt"/>
              <a:buAutoNum type="arabicPeriod"/>
            </a:pPr>
            <a:r>
              <a:rPr lang="fa-IR" sz="1800" b="1" dirty="0"/>
              <a:t>احداث خط جديد زاهدان </a:t>
            </a:r>
            <a:r>
              <a:rPr lang="fa-IR" sz="1800" b="1" dirty="0" smtClean="0"/>
              <a:t>– ميرجاوه.(2-4)</a:t>
            </a:r>
            <a:endParaRPr lang="fa-IR" sz="1800" b="1" dirty="0"/>
          </a:p>
          <a:p>
            <a:pPr marL="266700" indent="-266700" algn="just">
              <a:buFont typeface="+mj-lt"/>
              <a:buAutoNum type="arabicPeriod"/>
            </a:pPr>
            <a:r>
              <a:rPr lang="fa-IR" sz="1800" b="1" dirty="0" smtClean="0"/>
              <a:t>راه‌اندازي قطارهاي مسافري بين‌المللي هرات-مشهد، مرو-مشهد، تهران-آنكارا، گرگان-تركمن‌باشي، اهواز-نجف و كويته-زاهدان.(3-4)</a:t>
            </a:r>
          </a:p>
          <a:p>
            <a:pPr marL="266700" indent="-266700" algn="just">
              <a:buFont typeface="+mj-lt"/>
              <a:buAutoNum type="arabicPeriod"/>
            </a:pPr>
            <a:r>
              <a:rPr lang="fa-IR" sz="1800" b="1" dirty="0" smtClean="0"/>
              <a:t>تفاهم با تركيه براي ايجاد ارتباط ريلي جديد از مرزچشمه‌ثريا.(2-3)</a:t>
            </a:r>
          </a:p>
          <a:p>
            <a:pPr marL="266700" indent="-266700" algn="just">
              <a:buFont typeface="+mj-lt"/>
              <a:buAutoNum type="arabicPeriod"/>
            </a:pPr>
            <a:r>
              <a:rPr lang="fa-IR" sz="1800" b="1" dirty="0" smtClean="0"/>
              <a:t>افزايش نقش و سهم بخش غيردولتي در امور حمل بارهاي ترانزيتي و بين‌المللي (اجاز</a:t>
            </a:r>
            <a:r>
              <a:rPr lang="fa-IR" sz="1800" b="1" dirty="0"/>
              <a:t>ه ارتباطات بازرگاني و بهره‌برداري بين‌المللي </a:t>
            </a:r>
            <a:r>
              <a:rPr lang="fa-IR" sz="1800" b="1" dirty="0" smtClean="0"/>
              <a:t>به </a:t>
            </a:r>
            <a:r>
              <a:rPr lang="fa-IR" sz="1800" b="1" dirty="0"/>
              <a:t>شركت‌هاي ا</a:t>
            </a:r>
            <a:r>
              <a:rPr lang="fa-IR" sz="1800" b="1" dirty="0" smtClean="0"/>
              <a:t>يراني)(2-3)</a:t>
            </a:r>
          </a:p>
          <a:p>
            <a:pPr marL="266700" indent="-266700" algn="just">
              <a:buFont typeface="+mj-lt"/>
              <a:buAutoNum type="arabicPeriod"/>
            </a:pPr>
            <a:r>
              <a:rPr lang="fa-IR" sz="1800" b="1" dirty="0" smtClean="0"/>
              <a:t>تسريع در تكميل مراكز لجستيكي كه مسئوليت آنها برعهده شركت راه‌آهن است از طريق مشاركت بخش غيردولتي (2-3)</a:t>
            </a:r>
          </a:p>
          <a:p>
            <a:pPr marL="266700" indent="-266700" algn="just">
              <a:buFont typeface="+mj-lt"/>
              <a:buAutoNum type="arabicPeriod"/>
            </a:pPr>
            <a:r>
              <a:rPr lang="fa-IR" sz="1800" b="1" dirty="0" smtClean="0"/>
              <a:t>پيگيري مستمر هماهنگي امور بين‌المللي و ارتقاي توافقات با كشورهاي مختلف با اولويت كشورهاي هدف.(2-3)</a:t>
            </a:r>
          </a:p>
          <a:p>
            <a:pPr marL="266700" indent="-266700" algn="just">
              <a:buFont typeface="+mj-lt"/>
              <a:buAutoNum type="arabicPeriod"/>
            </a:pPr>
            <a:r>
              <a:rPr lang="fa-IR" sz="1800" b="1" dirty="0" smtClean="0"/>
              <a:t>پيگيري و تشويق كشورهاي همسايه به تكميل شبكه‌هاي ريلي كه بر بهبود جريان حمل‌ونقل بين‌المللي كشور ما موثر هستند نظير چشمه‌ثريا-قارص، كويته-تفتان، خسروي-بغداد، شلمچه-بصره، هرات-مزارشريف و همچنين ميلك-قندهار-كابل</a:t>
            </a:r>
            <a:r>
              <a:rPr lang="fa-IR" sz="1800" b="1" dirty="0"/>
              <a:t>(2-3)</a:t>
            </a:r>
          </a:p>
          <a:p>
            <a:pPr marL="266700" indent="-266700" algn="just">
              <a:buFont typeface="+mj-lt"/>
              <a:buAutoNum type="arabicPeriod"/>
            </a:pPr>
            <a:endParaRPr lang="fa-IR" sz="1800" b="1" dirty="0" smtClean="0"/>
          </a:p>
          <a:p>
            <a:pPr marL="0" indent="0" algn="just">
              <a:buNone/>
            </a:pPr>
            <a:endParaRPr lang="fa-IR" sz="2000" b="1" dirty="0"/>
          </a:p>
          <a:p>
            <a:pPr marL="266700" indent="-266700" algn="just">
              <a:buFont typeface="+mj-lt"/>
              <a:buAutoNum type="arabicPeriod"/>
            </a:pPr>
            <a:endParaRPr lang="fa-IR" sz="2000" b="1" dirty="0" smtClean="0"/>
          </a:p>
        </p:txBody>
      </p:sp>
      <p:sp>
        <p:nvSpPr>
          <p:cNvPr id="11" name="Content Placeholder 2"/>
          <p:cNvSpPr txBox="1">
            <a:spLocks/>
          </p:cNvSpPr>
          <p:nvPr/>
        </p:nvSpPr>
        <p:spPr bwMode="auto">
          <a:xfrm>
            <a:off x="457200" y="260648"/>
            <a:ext cx="8219256" cy="766961"/>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fa-IR" sz="2000" dirty="0">
                <a:solidFill>
                  <a:srgbClr val="C0504D">
                    <a:lumMod val="75000"/>
                  </a:srgbClr>
                </a:solidFill>
                <a:latin typeface="Tahoma" pitchFamily="34" charset="0"/>
                <a:cs typeface="B Titr" pitchFamily="2" charset="-78"/>
              </a:rPr>
              <a:t>راهكارهاي افزايش ترانزيت و حمل‌ونقل بين‌المللي </a:t>
            </a:r>
            <a:r>
              <a:rPr lang="fa-IR" sz="2000" dirty="0" smtClean="0">
                <a:solidFill>
                  <a:srgbClr val="C0504D">
                    <a:lumMod val="75000"/>
                  </a:srgbClr>
                </a:solidFill>
                <a:latin typeface="Tahoma" pitchFamily="34" charset="0"/>
                <a:cs typeface="B Titr" pitchFamily="2" charset="-78"/>
              </a:rPr>
              <a:t>ريلي</a:t>
            </a:r>
          </a:p>
          <a:p>
            <a:pPr marL="0" indent="0">
              <a:buNone/>
            </a:pPr>
            <a:r>
              <a:rPr lang="fa-IR" sz="2000" dirty="0" smtClean="0">
                <a:solidFill>
                  <a:srgbClr val="C0504D">
                    <a:lumMod val="75000"/>
                  </a:srgbClr>
                </a:solidFill>
                <a:latin typeface="Tahoma" pitchFamily="34" charset="0"/>
                <a:cs typeface="B Titr" pitchFamily="2" charset="-78"/>
              </a:rPr>
              <a:t> </a:t>
            </a:r>
            <a:r>
              <a:rPr lang="fa-IR" sz="2000" dirty="0">
                <a:solidFill>
                  <a:srgbClr val="C0504D">
                    <a:lumMod val="75000"/>
                  </a:srgbClr>
                </a:solidFill>
                <a:latin typeface="Tahoma" pitchFamily="34" charset="0"/>
                <a:cs typeface="B Titr" pitchFamily="2" charset="-78"/>
              </a:rPr>
              <a:t>(</a:t>
            </a:r>
            <a:r>
              <a:rPr lang="fa-IR" sz="1800" b="1" dirty="0">
                <a:solidFill>
                  <a:srgbClr val="C0504D">
                    <a:lumMod val="75000"/>
                  </a:srgbClr>
                </a:solidFill>
                <a:latin typeface="Tahoma" pitchFamily="34" charset="0"/>
                <a:cs typeface="Zar" panose="00000400000000000000" pitchFamily="2" charset="-78"/>
              </a:rPr>
              <a:t>به لحاظ درآمد قابل توجه ارزي و افزايش تعاملات </a:t>
            </a:r>
            <a:r>
              <a:rPr lang="fa-IR" sz="1800" b="1" dirty="0" smtClean="0">
                <a:solidFill>
                  <a:srgbClr val="C0504D">
                    <a:lumMod val="75000"/>
                  </a:srgbClr>
                </a:solidFill>
                <a:latin typeface="Tahoma" pitchFamily="34" charset="0"/>
                <a:cs typeface="Zar" panose="00000400000000000000" pitchFamily="2" charset="-78"/>
              </a:rPr>
              <a:t>و روابط تجاري </a:t>
            </a:r>
            <a:r>
              <a:rPr lang="fa-IR" sz="1800" b="1" dirty="0">
                <a:solidFill>
                  <a:srgbClr val="C0504D">
                    <a:lumMod val="75000"/>
                  </a:srgbClr>
                </a:solidFill>
                <a:latin typeface="Tahoma" pitchFamily="34" charset="0"/>
                <a:cs typeface="Zar" panose="00000400000000000000" pitchFamily="2" charset="-78"/>
              </a:rPr>
              <a:t>كشور و كاهش </a:t>
            </a:r>
            <a:r>
              <a:rPr lang="fa-IR" sz="1800" b="1" dirty="0" smtClean="0">
                <a:solidFill>
                  <a:srgbClr val="C0504D">
                    <a:lumMod val="75000"/>
                  </a:srgbClr>
                </a:solidFill>
                <a:latin typeface="Tahoma" pitchFamily="34" charset="0"/>
                <a:cs typeface="Zar" panose="00000400000000000000" pitchFamily="2" charset="-78"/>
              </a:rPr>
              <a:t>تأثيرتحريم­ها)</a:t>
            </a:r>
            <a:r>
              <a:rPr lang="fa-IR" sz="2000" b="1" dirty="0" smtClean="0">
                <a:solidFill>
                  <a:prstClr val="black"/>
                </a:solidFill>
                <a:cs typeface="Zar" panose="00000400000000000000" pitchFamily="2" charset="-78"/>
              </a:rPr>
              <a:t> </a:t>
            </a:r>
            <a:endParaRPr lang="fa-IR" sz="2000" b="1" dirty="0">
              <a:solidFill>
                <a:prstClr val="black"/>
              </a:solidFill>
              <a:cs typeface="Zar" panose="00000400000000000000"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25</a:t>
            </a:fld>
            <a:endParaRPr lang="en-US" dirty="0">
              <a:solidFill>
                <a:prstClr val="black">
                  <a:tint val="75000"/>
                </a:prstClr>
              </a:solidFill>
            </a:endParaRPr>
          </a:p>
        </p:txBody>
      </p:sp>
    </p:spTree>
    <p:extLst>
      <p:ext uri="{BB962C8B-B14F-4D97-AF65-F5344CB8AC3E}">
        <p14:creationId xmlns:p14="http://schemas.microsoft.com/office/powerpoint/2010/main" val="11781090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72816"/>
            <a:ext cx="8075240" cy="4392488"/>
          </a:xfrm>
          <a:solidFill>
            <a:schemeClr val="accent1">
              <a:lumMod val="20000"/>
              <a:lumOff val="80000"/>
            </a:schemeClr>
          </a:solidFill>
        </p:spPr>
        <p:txBody>
          <a:bodyPr/>
          <a:lstStyle/>
          <a:p>
            <a:pPr marL="266700" indent="-266700" algn="just">
              <a:buFont typeface="+mj-lt"/>
              <a:buAutoNum type="arabicPeriod"/>
            </a:pPr>
            <a:r>
              <a:rPr lang="fa-IR" sz="2400" b="1" dirty="0" smtClean="0"/>
              <a:t>نسبت خطوط دوخطه و برقی در راه آهن ایران کمتر از میانگین های جهانی و موجب مشکلات متعدد در فعالیت اقتصادی راه آهن است.</a:t>
            </a:r>
          </a:p>
          <a:p>
            <a:pPr marL="266700" indent="-266700" algn="just">
              <a:buFont typeface="+mj-lt"/>
              <a:buAutoNum type="arabicPeriod"/>
            </a:pPr>
            <a:endParaRPr lang="fa-IR" sz="2400" b="1" dirty="0" smtClean="0"/>
          </a:p>
          <a:p>
            <a:pPr marL="266700" indent="-266700" algn="just">
              <a:buFont typeface="+mj-lt"/>
              <a:buAutoNum type="arabicPeriod"/>
            </a:pPr>
            <a:r>
              <a:rPr lang="fa-IR" sz="2400" b="1" dirty="0" smtClean="0"/>
              <a:t>دوخطه كردن محورهاي پرترافيك به عنوان آخرین راه حل گلوگاه‌هاي ظرفيتي است.</a:t>
            </a:r>
          </a:p>
          <a:p>
            <a:pPr marL="266700" indent="-266700" algn="just">
              <a:buFont typeface="+mj-lt"/>
              <a:buAutoNum type="arabicPeriod"/>
            </a:pPr>
            <a:endParaRPr lang="fa-IR" sz="2400" b="1" dirty="0" smtClean="0"/>
          </a:p>
          <a:p>
            <a:pPr marL="266700" indent="-266700" algn="just">
              <a:buFont typeface="+mj-lt"/>
              <a:buAutoNum type="arabicPeriod"/>
            </a:pPr>
            <a:r>
              <a:rPr lang="fa-IR" sz="2400" b="1" dirty="0" smtClean="0"/>
              <a:t> برقي كردن محورهای پرترافیک کاملا توجيه‌پذير </a:t>
            </a:r>
            <a:r>
              <a:rPr lang="fa-IR" sz="2400" b="1" dirty="0"/>
              <a:t>و </a:t>
            </a:r>
            <a:r>
              <a:rPr lang="fa-IR" sz="2400" b="1" dirty="0" smtClean="0"/>
              <a:t>موجب كاهش </a:t>
            </a:r>
            <a:r>
              <a:rPr lang="fa-IR" sz="2400" b="1" dirty="0"/>
              <a:t>مشكلات </a:t>
            </a:r>
            <a:r>
              <a:rPr lang="fa-IR" sz="2400" b="1" dirty="0" smtClean="0"/>
              <a:t>كشنده‌ها مي‌شود.</a:t>
            </a:r>
          </a:p>
          <a:p>
            <a:pPr marL="266700" indent="-266700" algn="just">
              <a:buFont typeface="+mj-lt"/>
              <a:buAutoNum type="arabicPeriod"/>
            </a:pPr>
            <a:endParaRPr lang="fa-IR" sz="2400" b="1" dirty="0" smtClean="0"/>
          </a:p>
          <a:p>
            <a:pPr marL="266700" indent="-266700" algn="just">
              <a:buFont typeface="+mj-lt"/>
              <a:buAutoNum type="arabicPeriod"/>
            </a:pPr>
            <a:r>
              <a:rPr lang="fa-IR" sz="2400" b="1" dirty="0" smtClean="0"/>
              <a:t> اين پروژه‌ها انتفاعي و قابل </a:t>
            </a:r>
            <a:r>
              <a:rPr lang="fa-IR" sz="2400" b="1" dirty="0"/>
              <a:t>واگذاري به روشهاي مشاركتي </a:t>
            </a:r>
            <a:r>
              <a:rPr lang="fa-IR" sz="2400" b="1" dirty="0" smtClean="0"/>
              <a:t>هستند.(2-3)</a:t>
            </a:r>
          </a:p>
          <a:p>
            <a:pPr marL="266700" indent="-266700" algn="just">
              <a:buFont typeface="+mj-lt"/>
              <a:buAutoNum type="arabicPeriod"/>
            </a:pPr>
            <a:endParaRPr lang="fa-IR" sz="2000" b="1" dirty="0"/>
          </a:p>
          <a:p>
            <a:pPr marL="266700" indent="-266700" algn="just">
              <a:buFont typeface="+mj-lt"/>
              <a:buAutoNum type="arabicPeriod"/>
            </a:pPr>
            <a:endParaRPr lang="fa-IR" sz="2000" b="1" dirty="0" smtClean="0"/>
          </a:p>
          <a:p>
            <a:pPr marL="266700" indent="-266700" algn="just">
              <a:buFont typeface="+mj-lt"/>
              <a:buAutoNum type="arabicPeriod"/>
            </a:pPr>
            <a:endParaRPr lang="fa-IR" sz="2000" b="1" dirty="0"/>
          </a:p>
        </p:txBody>
      </p:sp>
      <p:sp>
        <p:nvSpPr>
          <p:cNvPr id="11" name="Content Placeholder 2"/>
          <p:cNvSpPr txBox="1">
            <a:spLocks/>
          </p:cNvSpPr>
          <p:nvPr/>
        </p:nvSpPr>
        <p:spPr bwMode="auto">
          <a:xfrm>
            <a:off x="1763688" y="476672"/>
            <a:ext cx="5040560"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fa-IR" sz="2000" dirty="0" smtClean="0">
                <a:solidFill>
                  <a:srgbClr val="C0504D">
                    <a:lumMod val="75000"/>
                  </a:srgbClr>
                </a:solidFill>
                <a:latin typeface="Tahoma" pitchFamily="34" charset="0"/>
                <a:cs typeface="B Titr" pitchFamily="2" charset="-78"/>
              </a:rPr>
              <a:t>لزوم دوخطه و برقي كردن محورهاي پرترافيك</a:t>
            </a:r>
          </a:p>
          <a:p>
            <a:pPr marL="0" indent="0">
              <a:buFont typeface="Arial" pitchFamily="34" charset="0"/>
              <a:buNone/>
            </a:pPr>
            <a:endParaRPr lang="fa-IR" sz="2000" dirty="0" smtClean="0">
              <a:solidFill>
                <a:srgbClr val="C0504D">
                  <a:lumMod val="75000"/>
                </a:srgbClr>
              </a:solidFill>
              <a:latin typeface="Tahoma" pitchFamily="34" charset="0"/>
              <a:cs typeface="B Titr" pitchFamily="2" charset="-78"/>
            </a:endParaRPr>
          </a:p>
          <a:p>
            <a:pPr marL="0" indent="0">
              <a:buFont typeface="Arial" pitchFamily="34" charset="0"/>
              <a:buNone/>
            </a:pPr>
            <a:r>
              <a:rPr lang="fa-IR" sz="2000" b="1" dirty="0" smtClean="0">
                <a:solidFill>
                  <a:prstClr val="black"/>
                </a:solidFill>
                <a:cs typeface="Zar" panose="00000400000000000000" pitchFamily="2" charset="-78"/>
              </a:rPr>
              <a:t> </a:t>
            </a:r>
            <a:endParaRPr lang="fa-IR" sz="2000" b="1" dirty="0">
              <a:solidFill>
                <a:prstClr val="black"/>
              </a:solidFill>
              <a:cs typeface="Zar" panose="00000400000000000000"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26</a:t>
            </a:fld>
            <a:endParaRPr lang="en-US" dirty="0">
              <a:solidFill>
                <a:prstClr val="black">
                  <a:tint val="75000"/>
                </a:prstClr>
              </a:solidFill>
            </a:endParaRPr>
          </a:p>
        </p:txBody>
      </p:sp>
    </p:spTree>
    <p:extLst>
      <p:ext uri="{BB962C8B-B14F-4D97-AF65-F5344CB8AC3E}">
        <p14:creationId xmlns:p14="http://schemas.microsoft.com/office/powerpoint/2010/main" val="26826818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124744"/>
            <a:ext cx="8496944" cy="4824536"/>
          </a:xfrm>
          <a:solidFill>
            <a:schemeClr val="accent1">
              <a:lumMod val="20000"/>
              <a:lumOff val="80000"/>
            </a:schemeClr>
          </a:solidFill>
        </p:spPr>
        <p:txBody>
          <a:bodyPr/>
          <a:lstStyle/>
          <a:p>
            <a:pPr marL="266700" indent="-266700" algn="just">
              <a:buFont typeface="+mj-lt"/>
              <a:buAutoNum type="arabicPeriod"/>
            </a:pPr>
            <a:r>
              <a:rPr lang="fa-IR" sz="2000" b="1" dirty="0" smtClean="0"/>
              <a:t>برقي نمودن محور تهران-مشهد همراه با اصلاحات زيربنايي براي ارتقاي سرعت مهم و تنها طرح تصريح شده در قانون برنامه هفتم (ماده 57) است و در افزايش خدمات مسافري مؤثر است.(2-3)</a:t>
            </a:r>
          </a:p>
          <a:p>
            <a:pPr marL="266700" indent="-266700" algn="just">
              <a:buFont typeface="+mj-lt"/>
              <a:buAutoNum type="arabicPeriod"/>
            </a:pPr>
            <a:r>
              <a:rPr lang="fa-IR" sz="2000" b="1" dirty="0"/>
              <a:t>برقي نمودن </a:t>
            </a:r>
            <a:r>
              <a:rPr lang="fa-IR" sz="2000" b="1" dirty="0" smtClean="0"/>
              <a:t>بافق-بندرعباس به علت حجم تردد بالا توجيه دارد و متقاضي سرمايه‌گذاري در برقي كردن نيز داشته است.(1-3)</a:t>
            </a:r>
          </a:p>
          <a:p>
            <a:pPr marL="266700" indent="-266700" algn="just">
              <a:buFont typeface="+mj-lt"/>
              <a:buAutoNum type="arabicPeriod"/>
            </a:pPr>
            <a:r>
              <a:rPr lang="fa-IR" sz="2000" b="1" dirty="0" smtClean="0"/>
              <a:t>در محور بافق-سنگان مي‌توان دوخطه كردن </a:t>
            </a:r>
            <a:r>
              <a:rPr lang="fa-IR" sz="2000" b="1" dirty="0"/>
              <a:t>را به صورت مشاركتي واگذار </a:t>
            </a:r>
            <a:r>
              <a:rPr lang="fa-IR" sz="2000" b="1" dirty="0" smtClean="0"/>
              <a:t>نمود و </a:t>
            </a:r>
            <a:r>
              <a:rPr lang="fa-IR" sz="2000" b="1" dirty="0"/>
              <a:t>برقي </a:t>
            </a:r>
            <a:r>
              <a:rPr lang="fa-IR" sz="2000" b="1" dirty="0" smtClean="0"/>
              <a:t>كردن آن نيز مفيد است و مي‌تواند همراه با دوخطه كردن يا مجزا از آن صورت گيرد.(2-3)</a:t>
            </a:r>
          </a:p>
          <a:p>
            <a:pPr marL="266700" indent="-266700" algn="just">
              <a:buFont typeface="+mj-lt"/>
              <a:buAutoNum type="arabicPeriod"/>
            </a:pPr>
            <a:r>
              <a:rPr lang="fa-IR" sz="2000" b="1" dirty="0" smtClean="0"/>
              <a:t>در محور تهران–تبريز بخش‌هاي باقيمانده براي تكميل مسير دوخطه شامل خط دوم زنجان-ميانه و احداث خاوران-تبريز مصوب هستند و مي‌توان تكميل اين بخشها را همراه با برقي كردن محور تهران–تبريز به صورت مشاركتي واگذار نمود.(1-3)</a:t>
            </a:r>
            <a:endParaRPr lang="fa-IR" sz="2000" b="1" dirty="0"/>
          </a:p>
          <a:p>
            <a:pPr marL="266700" indent="-266700" algn="just">
              <a:buFont typeface="+mj-lt"/>
              <a:buAutoNum type="arabicPeriod"/>
            </a:pPr>
            <a:r>
              <a:rPr lang="fa-IR" sz="2000" b="1" dirty="0"/>
              <a:t>دوخطه كردن بافق- ديزيچه رو به خاتمه است و مي‌توان برقي كردن اين محدوده را نيز به صورت مشاركتي واگذار نمود</a:t>
            </a:r>
            <a:r>
              <a:rPr lang="fa-IR" sz="2000" b="1" dirty="0" smtClean="0"/>
              <a:t>.(2-3)</a:t>
            </a:r>
            <a:endParaRPr lang="fa-IR" sz="2000" b="1" dirty="0"/>
          </a:p>
          <a:p>
            <a:pPr marL="266700" indent="-266700" algn="just">
              <a:buFont typeface="+mj-lt"/>
              <a:buAutoNum type="arabicPeriod"/>
            </a:pPr>
            <a:r>
              <a:rPr lang="fa-IR" sz="2000" b="1" dirty="0" smtClean="0"/>
              <a:t>برقي </a:t>
            </a:r>
            <a:r>
              <a:rPr lang="fa-IR" sz="2000" b="1" dirty="0"/>
              <a:t>کردن محور دورود</a:t>
            </a:r>
            <a:r>
              <a:rPr lang="en-US" sz="2000" b="1" dirty="0"/>
              <a:t>- </a:t>
            </a:r>
            <a:r>
              <a:rPr lang="fa-IR" sz="2000" b="1" dirty="0" smtClean="0"/>
              <a:t>انديمشک </a:t>
            </a:r>
            <a:r>
              <a:rPr lang="fa-IR" sz="2000" b="1" dirty="0"/>
              <a:t>به طول </a:t>
            </a:r>
            <a:r>
              <a:rPr lang="en-US" sz="2000" b="1" dirty="0"/>
              <a:t>km</a:t>
            </a:r>
            <a:r>
              <a:rPr lang="fa-IR" sz="2000" b="1" dirty="0"/>
              <a:t>215 بر افزايش ظرفيت مؤثر و قابل واگذاري به </a:t>
            </a:r>
            <a:r>
              <a:rPr lang="fa-IR" sz="2000" b="1" dirty="0" smtClean="0"/>
              <a:t>روش‌هاي </a:t>
            </a:r>
            <a:r>
              <a:rPr lang="fa-IR" sz="2000" b="1" dirty="0"/>
              <a:t>مشاركتي است</a:t>
            </a:r>
            <a:r>
              <a:rPr lang="fa-IR" sz="2000" b="1" dirty="0" smtClean="0"/>
              <a:t>.(1-3)</a:t>
            </a:r>
            <a:endParaRPr lang="fa-IR" sz="2000" b="1" dirty="0"/>
          </a:p>
          <a:p>
            <a:pPr marL="266700" indent="-266700" algn="just">
              <a:buFont typeface="+mj-lt"/>
              <a:buAutoNum type="arabicPeriod"/>
            </a:pPr>
            <a:endParaRPr lang="fa-IR" sz="2000" b="1" dirty="0"/>
          </a:p>
          <a:p>
            <a:pPr marL="266700" indent="-266700" algn="just">
              <a:buFont typeface="+mj-lt"/>
              <a:buAutoNum type="arabicPeriod"/>
            </a:pPr>
            <a:endParaRPr lang="fa-IR" sz="2000" b="1" dirty="0" smtClean="0"/>
          </a:p>
          <a:p>
            <a:pPr marL="266700" indent="-266700" algn="just">
              <a:buFont typeface="+mj-lt"/>
              <a:buAutoNum type="arabicPeriod"/>
            </a:pPr>
            <a:endParaRPr lang="fa-IR" sz="2000" b="1" dirty="0"/>
          </a:p>
        </p:txBody>
      </p:sp>
      <p:sp>
        <p:nvSpPr>
          <p:cNvPr id="11" name="Content Placeholder 2"/>
          <p:cNvSpPr txBox="1">
            <a:spLocks/>
          </p:cNvSpPr>
          <p:nvPr/>
        </p:nvSpPr>
        <p:spPr bwMode="auto">
          <a:xfrm>
            <a:off x="2123728" y="478209"/>
            <a:ext cx="5040560"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fa-IR" sz="2000" dirty="0" smtClean="0">
                <a:solidFill>
                  <a:srgbClr val="C0504D">
                    <a:lumMod val="75000"/>
                  </a:srgbClr>
                </a:solidFill>
                <a:latin typeface="Tahoma" pitchFamily="34" charset="0"/>
                <a:cs typeface="B Titr" pitchFamily="2" charset="-78"/>
              </a:rPr>
              <a:t> پروژه های دوخطه و برقي كردن محورهاي پرترافيك</a:t>
            </a:r>
          </a:p>
          <a:p>
            <a:pPr marL="0" indent="0">
              <a:buFont typeface="Arial" pitchFamily="34" charset="0"/>
              <a:buNone/>
            </a:pPr>
            <a:endParaRPr lang="fa-IR" sz="2000" dirty="0" smtClean="0">
              <a:solidFill>
                <a:srgbClr val="C0504D">
                  <a:lumMod val="75000"/>
                </a:srgbClr>
              </a:solidFill>
              <a:latin typeface="Tahoma" pitchFamily="34" charset="0"/>
              <a:cs typeface="B Titr" pitchFamily="2" charset="-78"/>
            </a:endParaRPr>
          </a:p>
          <a:p>
            <a:pPr marL="0" indent="0">
              <a:buFont typeface="Arial" pitchFamily="34" charset="0"/>
              <a:buNone/>
            </a:pPr>
            <a:r>
              <a:rPr lang="fa-IR" sz="2000" b="1" dirty="0" smtClean="0">
                <a:solidFill>
                  <a:prstClr val="black"/>
                </a:solidFill>
                <a:cs typeface="Zar" panose="00000400000000000000" pitchFamily="2" charset="-78"/>
              </a:rPr>
              <a:t> </a:t>
            </a:r>
            <a:endParaRPr lang="fa-IR" sz="2000" b="1" dirty="0">
              <a:solidFill>
                <a:prstClr val="black"/>
              </a:solidFill>
              <a:cs typeface="Zar" panose="00000400000000000000"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27</a:t>
            </a:fld>
            <a:endParaRPr lang="en-US" dirty="0">
              <a:solidFill>
                <a:prstClr val="black">
                  <a:tint val="75000"/>
                </a:prstClr>
              </a:solidFill>
            </a:endParaRPr>
          </a:p>
        </p:txBody>
      </p:sp>
    </p:spTree>
    <p:extLst>
      <p:ext uri="{BB962C8B-B14F-4D97-AF65-F5344CB8AC3E}">
        <p14:creationId xmlns:p14="http://schemas.microsoft.com/office/powerpoint/2010/main" val="39770106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1700808"/>
            <a:ext cx="7992888" cy="3528392"/>
          </a:xfrm>
          <a:solidFill>
            <a:schemeClr val="accent6">
              <a:lumMod val="20000"/>
              <a:lumOff val="80000"/>
            </a:schemeClr>
          </a:solidFill>
        </p:spPr>
        <p:txBody>
          <a:bodyPr/>
          <a:lstStyle/>
          <a:p>
            <a:pPr marL="266700" indent="-266700" algn="just">
              <a:spcAft>
                <a:spcPts val="0"/>
              </a:spcAft>
              <a:buFont typeface="+mj-lt"/>
              <a:buAutoNum type="arabicPeriod"/>
            </a:pPr>
            <a:r>
              <a:rPr lang="fa-IR" sz="2400" b="1" u="sng" dirty="0" smtClean="0">
                <a:solidFill>
                  <a:srgbClr val="C00000"/>
                </a:solidFill>
              </a:rPr>
              <a:t>بالاي 85% زمان سير واگن­هاي باري (به‌جز واگن­هاي باردار معدني) در ايستگاه‌هاي تشکيلاتي </a:t>
            </a:r>
            <a:r>
              <a:rPr lang="fa-IR" sz="2400" b="1" u="sng" dirty="0">
                <a:solidFill>
                  <a:srgbClr val="C00000"/>
                </a:solidFill>
              </a:rPr>
              <a:t>مي­گذرد </a:t>
            </a:r>
            <a:r>
              <a:rPr lang="fa-IR" sz="2400" b="1" dirty="0">
                <a:solidFill>
                  <a:srgbClr val="C00000"/>
                </a:solidFill>
              </a:rPr>
              <a:t>(</a:t>
            </a:r>
            <a:r>
              <a:rPr lang="fa-IR" sz="2400" b="1" dirty="0" smtClean="0">
                <a:solidFill>
                  <a:srgbClr val="C00000"/>
                </a:solidFill>
              </a:rPr>
              <a:t>براي عمليات کنترل واگن‌ها، عمليات مانور تفکيک واگن­هاي مسير جديد و واگن­هاي معيوب، عمليات الحاق واگن­هاي جديد هم مسير، نوبت کنترل و تأمين کشنده، نوبت آزادسازي مسير براي اعزام،...).</a:t>
            </a:r>
          </a:p>
          <a:p>
            <a:pPr marL="266700" indent="-266700" algn="just">
              <a:spcAft>
                <a:spcPts val="0"/>
              </a:spcAft>
              <a:buFont typeface="+mj-lt"/>
              <a:buAutoNum type="arabicPeriod"/>
            </a:pPr>
            <a:r>
              <a:rPr lang="fa-IR" sz="2400" b="1" u="sng" dirty="0" smtClean="0">
                <a:solidFill>
                  <a:srgbClr val="C00000"/>
                </a:solidFill>
              </a:rPr>
              <a:t>نسبت تعميرات ويژه </a:t>
            </a:r>
            <a:r>
              <a:rPr lang="fa-IR" sz="2400" b="1" u="sng" dirty="0">
                <a:solidFill>
                  <a:srgbClr val="C00000"/>
                </a:solidFill>
              </a:rPr>
              <a:t>و نامترقبه ناوگان </a:t>
            </a:r>
            <a:r>
              <a:rPr lang="fa-IR" sz="2400" b="1" u="sng" dirty="0" smtClean="0">
                <a:solidFill>
                  <a:srgbClr val="C00000"/>
                </a:solidFill>
              </a:rPr>
              <a:t>ريلي </a:t>
            </a:r>
            <a:r>
              <a:rPr lang="fa-IR" sz="2400" b="1" u="sng" dirty="0">
                <a:solidFill>
                  <a:srgbClr val="C00000"/>
                </a:solidFill>
              </a:rPr>
              <a:t>کشور ما تا 40% </a:t>
            </a:r>
            <a:r>
              <a:rPr lang="fa-IR" sz="2400" b="1" u="sng" dirty="0" smtClean="0">
                <a:solidFill>
                  <a:srgbClr val="C00000"/>
                </a:solidFill>
              </a:rPr>
              <a:t>بيش </a:t>
            </a:r>
            <a:r>
              <a:rPr lang="fa-IR" sz="2400" b="1" u="sng" dirty="0">
                <a:solidFill>
                  <a:srgbClr val="C00000"/>
                </a:solidFill>
              </a:rPr>
              <a:t>از </a:t>
            </a:r>
            <a:r>
              <a:rPr lang="fa-IR" sz="2400" b="1" u="sng" dirty="0" smtClean="0">
                <a:solidFill>
                  <a:srgbClr val="C00000"/>
                </a:solidFill>
              </a:rPr>
              <a:t>ديگر </a:t>
            </a:r>
            <a:r>
              <a:rPr lang="fa-IR" sz="2400" b="1" u="sng" dirty="0">
                <a:solidFill>
                  <a:srgbClr val="C00000"/>
                </a:solidFill>
              </a:rPr>
              <a:t>کشورها است</a:t>
            </a:r>
            <a:r>
              <a:rPr lang="fa-IR" sz="2400" b="1" u="sng" dirty="0" smtClean="0">
                <a:solidFill>
                  <a:srgbClr val="C00000"/>
                </a:solidFill>
              </a:rPr>
              <a:t>.</a:t>
            </a:r>
            <a:r>
              <a:rPr lang="fa-IR" sz="2400" b="1" dirty="0" smtClean="0">
                <a:solidFill>
                  <a:srgbClr val="C00000"/>
                </a:solidFill>
              </a:rPr>
              <a:t> فاصله سير لكوموتيوها بين دو نوبت خرابي نشان‌دهنده </a:t>
            </a:r>
            <a:r>
              <a:rPr lang="fa-IR" sz="2400" b="1" dirty="0">
                <a:solidFill>
                  <a:srgbClr val="C00000"/>
                </a:solidFill>
              </a:rPr>
              <a:t>كيفيت تعميرات است كه بيش از نرخ‌هاي متعارف است و </a:t>
            </a:r>
            <a:r>
              <a:rPr lang="fa-IR" sz="2400" b="1" dirty="0" smtClean="0">
                <a:solidFill>
                  <a:srgbClr val="C00000"/>
                </a:solidFill>
              </a:rPr>
              <a:t>لذا برقراري نظام </a:t>
            </a:r>
            <a:r>
              <a:rPr lang="fa-IR" sz="2400" b="1" dirty="0">
                <a:solidFill>
                  <a:srgbClr val="C00000"/>
                </a:solidFill>
              </a:rPr>
              <a:t>مديريت كيفيت در نت ناوگان </a:t>
            </a:r>
            <a:r>
              <a:rPr lang="fa-IR" sz="2400" b="1" dirty="0" smtClean="0">
                <a:solidFill>
                  <a:srgbClr val="C00000"/>
                </a:solidFill>
              </a:rPr>
              <a:t>ضروري است. (3)</a:t>
            </a:r>
            <a:endParaRPr lang="fa-IR" sz="2400" b="1" dirty="0">
              <a:solidFill>
                <a:srgbClr val="C00000"/>
              </a:solidFill>
            </a:endParaRPr>
          </a:p>
          <a:p>
            <a:pPr marL="266700" indent="-266700" algn="just">
              <a:lnSpc>
                <a:spcPct val="150000"/>
              </a:lnSpc>
              <a:buFont typeface="+mj-lt"/>
              <a:buAutoNum type="arabicPeriod"/>
            </a:pPr>
            <a:endParaRPr lang="fa-IR" sz="2000" b="1" dirty="0" smtClean="0">
              <a:solidFill>
                <a:srgbClr val="C00000"/>
              </a:solidFill>
            </a:endParaRPr>
          </a:p>
        </p:txBody>
      </p:sp>
      <p:sp>
        <p:nvSpPr>
          <p:cNvPr id="11" name="Content Placeholder 2"/>
          <p:cNvSpPr txBox="1">
            <a:spLocks/>
          </p:cNvSpPr>
          <p:nvPr/>
        </p:nvSpPr>
        <p:spPr bwMode="auto">
          <a:xfrm>
            <a:off x="4283968" y="548680"/>
            <a:ext cx="3610744"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fa-IR" sz="2000" dirty="0" smtClean="0">
                <a:solidFill>
                  <a:srgbClr val="C0504D">
                    <a:lumMod val="75000"/>
                  </a:srgbClr>
                </a:solidFill>
                <a:latin typeface="Tahoma" pitchFamily="34" charset="0"/>
                <a:cs typeface="B Titr" pitchFamily="2" charset="-78"/>
              </a:rPr>
              <a:t> هشدارهايي در بهره‌وري ناوگان ريلي </a:t>
            </a:r>
          </a:p>
          <a:p>
            <a:pPr marL="0" indent="0">
              <a:buFont typeface="Arial" pitchFamily="34" charset="0"/>
              <a:buNone/>
            </a:pPr>
            <a:r>
              <a:rPr lang="fa-IR" sz="2000" b="1" dirty="0" smtClean="0">
                <a:solidFill>
                  <a:prstClr val="black"/>
                </a:solidFill>
                <a:cs typeface="Zar" panose="00000400000000000000" pitchFamily="2" charset="-78"/>
              </a:rPr>
              <a:t> </a:t>
            </a:r>
            <a:endParaRPr lang="fa-IR" sz="2000" b="1" dirty="0">
              <a:solidFill>
                <a:prstClr val="black"/>
              </a:solidFill>
              <a:cs typeface="Zar" panose="00000400000000000000"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28</a:t>
            </a:fld>
            <a:endParaRPr lang="en-US" dirty="0">
              <a:solidFill>
                <a:prstClr val="black">
                  <a:tint val="75000"/>
                </a:prstClr>
              </a:solidFill>
            </a:endParaRPr>
          </a:p>
        </p:txBody>
      </p:sp>
      <p:sp>
        <p:nvSpPr>
          <p:cNvPr id="5" name="Content Placeholder 2"/>
          <p:cNvSpPr txBox="1">
            <a:spLocks/>
          </p:cNvSpPr>
          <p:nvPr/>
        </p:nvSpPr>
        <p:spPr bwMode="auto">
          <a:xfrm>
            <a:off x="785428" y="5553310"/>
            <a:ext cx="6378860"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fa-IR" sz="2000" dirty="0" smtClean="0">
                <a:solidFill>
                  <a:srgbClr val="C0504D">
                    <a:lumMod val="75000"/>
                  </a:srgbClr>
                </a:solidFill>
                <a:latin typeface="Tahoma" pitchFamily="34" charset="0"/>
                <a:cs typeface="B Titr" pitchFamily="2" charset="-78"/>
              </a:rPr>
              <a:t> راهکارهايی برای بهره‌وري ناوگان ريلي در پیوست ارائه شده است </a:t>
            </a:r>
          </a:p>
          <a:p>
            <a:pPr marL="0" indent="0">
              <a:buFont typeface="Arial" pitchFamily="34" charset="0"/>
              <a:buNone/>
            </a:pPr>
            <a:r>
              <a:rPr lang="fa-IR" sz="2000" b="1" dirty="0" smtClean="0">
                <a:solidFill>
                  <a:prstClr val="black"/>
                </a:solidFill>
                <a:cs typeface="Zar" panose="00000400000000000000" pitchFamily="2" charset="-78"/>
              </a:rPr>
              <a:t> </a:t>
            </a:r>
            <a:endParaRPr lang="fa-IR" sz="2000" b="1" dirty="0">
              <a:solidFill>
                <a:prstClr val="black"/>
              </a:solidFill>
              <a:cs typeface="Zar" panose="00000400000000000000" pitchFamily="2" charset="-78"/>
            </a:endParaRPr>
          </a:p>
        </p:txBody>
      </p:sp>
    </p:spTree>
    <p:extLst>
      <p:ext uri="{BB962C8B-B14F-4D97-AF65-F5344CB8AC3E}">
        <p14:creationId xmlns:p14="http://schemas.microsoft.com/office/powerpoint/2010/main" val="25529116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827958"/>
            <a:ext cx="8136904" cy="3753170"/>
          </a:xfrm>
          <a:solidFill>
            <a:schemeClr val="accent1">
              <a:lumMod val="20000"/>
              <a:lumOff val="80000"/>
            </a:schemeClr>
          </a:solidFill>
        </p:spPr>
        <p:txBody>
          <a:bodyPr/>
          <a:lstStyle/>
          <a:p>
            <a:pPr marL="266700" indent="-266700" algn="just">
              <a:spcAft>
                <a:spcPts val="600"/>
              </a:spcAft>
              <a:buFont typeface="+mj-lt"/>
              <a:buAutoNum type="arabicPeriod"/>
            </a:pPr>
            <a:r>
              <a:rPr lang="fa-IR" sz="2400" b="1" dirty="0" smtClean="0"/>
              <a:t>براي افزايش </a:t>
            </a:r>
            <a:r>
              <a:rPr lang="fa-IR" sz="2400" b="1" dirty="0"/>
              <a:t>بهره‌وري معمولاً روشهاي </a:t>
            </a:r>
            <a:r>
              <a:rPr lang="fa-IR" sz="2400" b="1" dirty="0" smtClean="0"/>
              <a:t>با هزينه اندك و اثربخشي بالا دنبال مي‌شوند.</a:t>
            </a:r>
          </a:p>
          <a:p>
            <a:pPr marL="266700" indent="-266700" algn="just">
              <a:spcAft>
                <a:spcPts val="600"/>
              </a:spcAft>
              <a:buFont typeface="+mj-lt"/>
              <a:buAutoNum type="arabicPeriod"/>
            </a:pPr>
            <a:endParaRPr lang="fa-IR" sz="1400" b="1" dirty="0" smtClean="0"/>
          </a:p>
          <a:p>
            <a:pPr marL="266700" indent="-266700" algn="just">
              <a:spcAft>
                <a:spcPts val="600"/>
              </a:spcAft>
              <a:buFont typeface="+mj-lt"/>
              <a:buAutoNum type="arabicPeriod"/>
            </a:pPr>
            <a:r>
              <a:rPr lang="fa-IR" sz="2400" b="1" dirty="0" smtClean="0"/>
              <a:t>با عنايت به حجم عظيم ارزش شبكه، تأسيسات و ناوگان موجود راه‌آهن، و كمبودهاي شديد در ناوگان ريلي و وضعيت ناگوار كيفيت شبكه، اجراي راهكارهاي افزايش بهره‌وري نيازمند منابع مالي قابل توجه نسبت به بودجه متعارف شركت راه‌آهن و شركت ساخت و توسعه مي‌باشد.</a:t>
            </a:r>
          </a:p>
          <a:p>
            <a:pPr marL="266700" indent="-266700" algn="just">
              <a:spcAft>
                <a:spcPts val="600"/>
              </a:spcAft>
              <a:buFont typeface="+mj-lt"/>
              <a:buAutoNum type="arabicPeriod"/>
            </a:pPr>
            <a:endParaRPr lang="fa-IR" sz="1400" b="1" dirty="0" smtClean="0"/>
          </a:p>
          <a:p>
            <a:pPr marL="266700" indent="-266700" algn="just">
              <a:spcAft>
                <a:spcPts val="600"/>
              </a:spcAft>
              <a:buFont typeface="+mj-lt"/>
              <a:buAutoNum type="arabicPeriod"/>
            </a:pPr>
            <a:r>
              <a:rPr lang="fa-IR" sz="2400" b="1" dirty="0" smtClean="0"/>
              <a:t>روش‌هاي مرتبط با جذب سرمايه‌گذاري و افزايش درآمدها مطرح می گردد :</a:t>
            </a:r>
          </a:p>
          <a:p>
            <a:pPr marL="266700" indent="-266700" algn="just">
              <a:buFont typeface="+mj-lt"/>
              <a:buAutoNum type="arabicPeriod"/>
            </a:pPr>
            <a:endParaRPr lang="fa-IR" sz="1800" b="1" dirty="0" smtClean="0"/>
          </a:p>
          <a:p>
            <a:pPr marL="0" indent="0" algn="just">
              <a:buNone/>
            </a:pPr>
            <a:endParaRPr lang="fa-IR" sz="1800" b="1" dirty="0"/>
          </a:p>
          <a:p>
            <a:pPr marL="266700" indent="-266700" algn="just">
              <a:buFont typeface="+mj-lt"/>
              <a:buAutoNum type="arabicPeriod"/>
            </a:pPr>
            <a:endParaRPr lang="fa-IR" sz="2000" b="1" dirty="0"/>
          </a:p>
          <a:p>
            <a:pPr marL="266700" indent="-266700" algn="just">
              <a:buFont typeface="+mj-lt"/>
              <a:buAutoNum type="arabicPeriod"/>
            </a:pPr>
            <a:endParaRPr lang="fa-IR" sz="2000" b="1" dirty="0" smtClean="0"/>
          </a:p>
          <a:p>
            <a:pPr marL="266700" indent="-266700" algn="just">
              <a:buFont typeface="+mj-lt"/>
              <a:buAutoNum type="arabicPeriod"/>
            </a:pPr>
            <a:endParaRPr lang="fa-IR" sz="2000" b="1" dirty="0"/>
          </a:p>
        </p:txBody>
      </p:sp>
      <p:sp>
        <p:nvSpPr>
          <p:cNvPr id="11" name="Content Placeholder 2"/>
          <p:cNvSpPr txBox="1">
            <a:spLocks/>
          </p:cNvSpPr>
          <p:nvPr/>
        </p:nvSpPr>
        <p:spPr bwMode="auto">
          <a:xfrm>
            <a:off x="2159732" y="217502"/>
            <a:ext cx="4824536"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fa-IR" sz="2000" u="sng" dirty="0">
                <a:solidFill>
                  <a:srgbClr val="C0504D">
                    <a:lumMod val="75000"/>
                  </a:srgbClr>
                </a:solidFill>
                <a:latin typeface="Tahoma" pitchFamily="34" charset="0"/>
                <a:cs typeface="B Titr" pitchFamily="2" charset="-78"/>
              </a:rPr>
              <a:t>بهره‌وري و منابع مالي براي </a:t>
            </a:r>
            <a:r>
              <a:rPr lang="fa-IR" sz="2000" u="sng" dirty="0" smtClean="0">
                <a:solidFill>
                  <a:srgbClr val="C0504D">
                    <a:lumMod val="75000"/>
                  </a:srgbClr>
                </a:solidFill>
                <a:latin typeface="Tahoma" pitchFamily="34" charset="0"/>
                <a:cs typeface="B Titr" pitchFamily="2" charset="-78"/>
              </a:rPr>
              <a:t>تحول در راه‌آهن ايران</a:t>
            </a:r>
          </a:p>
          <a:p>
            <a:pPr marL="0" indent="0">
              <a:buFont typeface="Arial" pitchFamily="34" charset="0"/>
              <a:buNone/>
            </a:pPr>
            <a:r>
              <a:rPr lang="fa-IR" sz="2000" b="1" dirty="0" smtClean="0">
                <a:solidFill>
                  <a:prstClr val="black"/>
                </a:solidFill>
                <a:cs typeface="Zar" panose="00000400000000000000" pitchFamily="2" charset="-78"/>
              </a:rPr>
              <a:t> </a:t>
            </a:r>
            <a:endParaRPr lang="fa-IR" sz="2000" b="1" dirty="0">
              <a:solidFill>
                <a:prstClr val="black"/>
              </a:solidFill>
              <a:cs typeface="Zar" panose="00000400000000000000"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29</a:t>
            </a:fld>
            <a:endParaRPr lang="en-US" dirty="0">
              <a:solidFill>
                <a:prstClr val="black">
                  <a:tint val="75000"/>
                </a:prstClr>
              </a:solidFill>
            </a:endParaRPr>
          </a:p>
        </p:txBody>
      </p:sp>
    </p:spTree>
    <p:extLst>
      <p:ext uri="{BB962C8B-B14F-4D97-AF65-F5344CB8AC3E}">
        <p14:creationId xmlns:p14="http://schemas.microsoft.com/office/powerpoint/2010/main" val="14437630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p:cNvSpPr txBox="1">
            <a:spLocks/>
          </p:cNvSpPr>
          <p:nvPr/>
        </p:nvSpPr>
        <p:spPr bwMode="auto">
          <a:xfrm>
            <a:off x="395536" y="620688"/>
            <a:ext cx="8357111" cy="5616624"/>
          </a:xfrm>
          <a:prstGeom prst="rect">
            <a:avLst/>
          </a:prstGeom>
          <a:solidFill>
            <a:schemeClr val="bg2"/>
          </a:solidFill>
          <a:ln w="98425" cmpd="tri">
            <a:solidFill>
              <a:schemeClr val="tx1"/>
            </a:solidFill>
          </a:ln>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r" rtl="1" eaLnBrk="0" fontAlgn="base" hangingPunct="0">
              <a:spcBef>
                <a:spcPct val="0"/>
              </a:spcBef>
              <a:spcAft>
                <a:spcPct val="0"/>
              </a:spcAft>
              <a:defRPr>
                <a:solidFill>
                  <a:schemeClr val="tx1"/>
                </a:solidFill>
                <a:latin typeface="Arial" charset="0"/>
                <a:cs typeface="Arial" charset="0"/>
              </a:defRPr>
            </a:lvl6pPr>
            <a:lvl7pPr marL="2971800" indent="-228600" algn="r" rtl="1" eaLnBrk="0" fontAlgn="base" hangingPunct="0">
              <a:spcBef>
                <a:spcPct val="0"/>
              </a:spcBef>
              <a:spcAft>
                <a:spcPct val="0"/>
              </a:spcAft>
              <a:defRPr>
                <a:solidFill>
                  <a:schemeClr val="tx1"/>
                </a:solidFill>
                <a:latin typeface="Arial" charset="0"/>
                <a:cs typeface="Arial" charset="0"/>
              </a:defRPr>
            </a:lvl7pPr>
            <a:lvl8pPr marL="3429000" indent="-228600" algn="r" rtl="1" eaLnBrk="0" fontAlgn="base" hangingPunct="0">
              <a:spcBef>
                <a:spcPct val="0"/>
              </a:spcBef>
              <a:spcAft>
                <a:spcPct val="0"/>
              </a:spcAft>
              <a:defRPr>
                <a:solidFill>
                  <a:schemeClr val="tx1"/>
                </a:solidFill>
                <a:latin typeface="Arial" charset="0"/>
                <a:cs typeface="Arial" charset="0"/>
              </a:defRPr>
            </a:lvl8pPr>
            <a:lvl9pPr marL="3886200" indent="-228600" algn="r" rtl="1" eaLnBrk="0" fontAlgn="base" hangingPunct="0">
              <a:spcBef>
                <a:spcPct val="0"/>
              </a:spcBef>
              <a:spcAft>
                <a:spcPct val="0"/>
              </a:spcAft>
              <a:defRPr>
                <a:solidFill>
                  <a:schemeClr val="tx1"/>
                </a:solidFill>
                <a:latin typeface="Arial" charset="0"/>
                <a:cs typeface="Arial" charset="0"/>
              </a:defRPr>
            </a:lvl9pPr>
          </a:lstStyle>
          <a:p>
            <a:pPr algn="r" rtl="1">
              <a:defRPr/>
            </a:pPr>
            <a:endParaRPr lang="fa-IR" sz="1200" dirty="0" smtClean="0">
              <a:solidFill>
                <a:schemeClr val="accent2">
                  <a:lumMod val="75000"/>
                </a:schemeClr>
              </a:solidFill>
              <a:latin typeface="Tahoma" pitchFamily="34" charset="0"/>
              <a:cs typeface="B Titr" pitchFamily="2" charset="-78"/>
            </a:endParaRPr>
          </a:p>
          <a:p>
            <a:pPr marL="269875" algn="r" rtl="1">
              <a:defRPr/>
            </a:pPr>
            <a:r>
              <a:rPr lang="fa-IR" sz="2800" dirty="0" smtClean="0">
                <a:solidFill>
                  <a:schemeClr val="accent2">
                    <a:lumMod val="75000"/>
                  </a:schemeClr>
                </a:solidFill>
                <a:latin typeface="Tahoma" pitchFamily="34" charset="0"/>
                <a:cs typeface="B Titr" pitchFamily="2" charset="-78"/>
              </a:rPr>
              <a:t>پيش‌گفتار:</a:t>
            </a:r>
          </a:p>
          <a:p>
            <a:pPr marL="269875" algn="r" rtl="1">
              <a:defRPr/>
            </a:pPr>
            <a:endParaRPr lang="fa-IR" sz="1100" dirty="0" smtClean="0">
              <a:solidFill>
                <a:schemeClr val="accent2">
                  <a:lumMod val="75000"/>
                </a:schemeClr>
              </a:solidFill>
              <a:latin typeface="Tahoma" pitchFamily="34" charset="0"/>
              <a:cs typeface="B Titr" pitchFamily="2" charset="-78"/>
            </a:endParaRPr>
          </a:p>
          <a:p>
            <a:pPr marL="269875" algn="justLow" rtl="1">
              <a:defRPr/>
            </a:pPr>
            <a:r>
              <a:rPr lang="fa-IR" altLang="en-US" sz="2600" dirty="0" smtClean="0">
                <a:solidFill>
                  <a:schemeClr val="accent2">
                    <a:lumMod val="75000"/>
                  </a:schemeClr>
                </a:solidFill>
                <a:latin typeface="Tahoma" pitchFamily="34" charset="0"/>
                <a:cs typeface="Zar" panose="00000400000000000000" pitchFamily="2" charset="-78"/>
              </a:rPr>
              <a:t>بهره‌وري </a:t>
            </a:r>
            <a:r>
              <a:rPr lang="fa-IR" altLang="en-US" sz="2600" dirty="0">
                <a:solidFill>
                  <a:schemeClr val="accent2">
                    <a:lumMod val="75000"/>
                  </a:schemeClr>
                </a:solidFill>
                <a:latin typeface="Tahoma" pitchFamily="34" charset="0"/>
                <a:cs typeface="Zar" panose="00000400000000000000" pitchFamily="2" charset="-78"/>
              </a:rPr>
              <a:t>راه‌آهن ايران در حوزه شبكه و ناوگان پايين و كمتر از ميانگين‌هاي جهاني است  </a:t>
            </a:r>
            <a:r>
              <a:rPr lang="fa-IR" altLang="en-US" sz="2600" dirty="0" smtClean="0">
                <a:solidFill>
                  <a:schemeClr val="accent2">
                    <a:lumMod val="75000"/>
                  </a:schemeClr>
                </a:solidFill>
                <a:latin typeface="Tahoma" pitchFamily="34" charset="0"/>
                <a:cs typeface="Zar" panose="00000400000000000000" pitchFamily="2" charset="-78"/>
              </a:rPr>
              <a:t>و دستيابي </a:t>
            </a:r>
            <a:r>
              <a:rPr lang="fa-IR" altLang="en-US" sz="2600" dirty="0">
                <a:solidFill>
                  <a:schemeClr val="accent2">
                    <a:lumMod val="75000"/>
                  </a:schemeClr>
                </a:solidFill>
                <a:latin typeface="Tahoma" pitchFamily="34" charset="0"/>
                <a:cs typeface="Zar" panose="00000400000000000000" pitchFamily="2" charset="-78"/>
              </a:rPr>
              <a:t>به بهره‌وري در تراز كشورهاي پيشرو </a:t>
            </a:r>
            <a:r>
              <a:rPr lang="fa-IR" altLang="en-US" sz="2600" dirty="0" smtClean="0">
                <a:solidFill>
                  <a:schemeClr val="accent2">
                    <a:lumMod val="75000"/>
                  </a:schemeClr>
                </a:solidFill>
                <a:latin typeface="Tahoma" pitchFamily="34" charset="0"/>
                <a:cs typeface="Zar" panose="00000400000000000000" pitchFamily="2" charset="-78"/>
              </a:rPr>
              <a:t>هدفی مهم و قابل </a:t>
            </a:r>
            <a:r>
              <a:rPr lang="fa-IR" altLang="en-US" sz="2600" dirty="0">
                <a:solidFill>
                  <a:schemeClr val="accent2">
                    <a:lumMod val="75000"/>
                  </a:schemeClr>
                </a:solidFill>
                <a:latin typeface="Tahoma" pitchFamily="34" charset="0"/>
                <a:cs typeface="Zar" panose="00000400000000000000" pitchFamily="2" charset="-78"/>
              </a:rPr>
              <a:t>تحقق است.</a:t>
            </a:r>
          </a:p>
          <a:p>
            <a:pPr marL="269875" algn="justLow" rtl="1">
              <a:defRPr/>
            </a:pPr>
            <a:endParaRPr lang="fa-IR" sz="1000" dirty="0">
              <a:solidFill>
                <a:schemeClr val="accent2">
                  <a:lumMod val="75000"/>
                </a:schemeClr>
              </a:solidFill>
              <a:latin typeface="Tahoma" pitchFamily="34" charset="0"/>
              <a:cs typeface="Zar" panose="00000400000000000000" pitchFamily="2" charset="-78"/>
            </a:endParaRPr>
          </a:p>
          <a:p>
            <a:pPr marL="269875" algn="justLow" rtl="1">
              <a:defRPr/>
            </a:pPr>
            <a:r>
              <a:rPr lang="fa-IR" sz="2600" dirty="0">
                <a:solidFill>
                  <a:schemeClr val="accent2">
                    <a:lumMod val="75000"/>
                  </a:schemeClr>
                </a:solidFill>
                <a:latin typeface="Tahoma" pitchFamily="34" charset="0"/>
                <a:cs typeface="Zar" panose="00000400000000000000" pitchFamily="2" charset="-78"/>
              </a:rPr>
              <a:t>این مقاله رسمی نیست و نظرات فردی محسوب می شود.</a:t>
            </a:r>
            <a:endParaRPr lang="en-US" sz="2600" dirty="0">
              <a:solidFill>
                <a:schemeClr val="accent2">
                  <a:lumMod val="75000"/>
                </a:schemeClr>
              </a:solidFill>
              <a:latin typeface="Tahoma" pitchFamily="34" charset="0"/>
              <a:cs typeface="Zar" panose="00000400000000000000" pitchFamily="2" charset="-78"/>
            </a:endParaRPr>
          </a:p>
          <a:p>
            <a:pPr marL="269875" algn="justLow" rtl="1">
              <a:defRPr/>
            </a:pPr>
            <a:endParaRPr lang="fa-IR" sz="1000" dirty="0">
              <a:solidFill>
                <a:schemeClr val="accent2">
                  <a:lumMod val="75000"/>
                </a:schemeClr>
              </a:solidFill>
              <a:latin typeface="Tahoma" pitchFamily="34" charset="0"/>
              <a:cs typeface="Zar" panose="00000400000000000000" pitchFamily="2" charset="-78"/>
            </a:endParaRPr>
          </a:p>
          <a:p>
            <a:pPr marL="269875" algn="justLow" rtl="1">
              <a:defRPr/>
            </a:pPr>
            <a:r>
              <a:rPr lang="fa-IR" sz="2600" dirty="0">
                <a:solidFill>
                  <a:schemeClr val="accent2">
                    <a:lumMod val="75000"/>
                  </a:schemeClr>
                </a:solidFill>
                <a:latin typeface="Tahoma" pitchFamily="34" charset="0"/>
                <a:cs typeface="Zar" panose="00000400000000000000" pitchFamily="2" charset="-78"/>
              </a:rPr>
              <a:t>حوزه بحث شامل نهادهای دولتی اعم از شرکت راه آهن، شرکت ساخت و توسعه زیربناها، ستاد وزارت ، سازمان برنامه و نهادهای غیردولتی مرتبط است.</a:t>
            </a:r>
          </a:p>
          <a:p>
            <a:pPr marL="269875" algn="justLow" rtl="1">
              <a:defRPr/>
            </a:pPr>
            <a:endParaRPr lang="fa-IR" sz="1100" dirty="0" smtClean="0">
              <a:solidFill>
                <a:schemeClr val="accent2">
                  <a:lumMod val="75000"/>
                </a:schemeClr>
              </a:solidFill>
              <a:latin typeface="Tahoma" pitchFamily="34" charset="0"/>
              <a:cs typeface="Zar" panose="00000400000000000000" pitchFamily="2" charset="-78"/>
            </a:endParaRPr>
          </a:p>
          <a:p>
            <a:pPr marL="269875" algn="justLow" rtl="1">
              <a:defRPr/>
            </a:pPr>
            <a:r>
              <a:rPr lang="fa-IR" sz="2600" u="sng" dirty="0" smtClean="0">
                <a:solidFill>
                  <a:schemeClr val="accent2">
                    <a:lumMod val="75000"/>
                  </a:schemeClr>
                </a:solidFill>
                <a:latin typeface="Tahoma" pitchFamily="34" charset="0"/>
                <a:cs typeface="Zar" panose="00000400000000000000" pitchFamily="2" charset="-78"/>
              </a:rPr>
              <a:t>بخش نخست: </a:t>
            </a:r>
            <a:r>
              <a:rPr lang="fa-IR" sz="2600" dirty="0">
                <a:solidFill>
                  <a:schemeClr val="accent2">
                    <a:lumMod val="75000"/>
                  </a:schemeClr>
                </a:solidFill>
                <a:latin typeface="Tahoma" pitchFamily="34" charset="0"/>
                <a:cs typeface="Zar" panose="00000400000000000000" pitchFamily="2" charset="-78"/>
              </a:rPr>
              <a:t>بررسي </a:t>
            </a:r>
            <a:r>
              <a:rPr lang="fa-IR" sz="2600" dirty="0" smtClean="0">
                <a:solidFill>
                  <a:schemeClr val="accent2">
                    <a:lumMod val="75000"/>
                  </a:schemeClr>
                </a:solidFill>
                <a:latin typeface="Tahoma" pitchFamily="34" charset="0"/>
                <a:cs typeface="Zar" panose="00000400000000000000" pitchFamily="2" charset="-78"/>
              </a:rPr>
              <a:t>بهره‌وري و چالش‌ها آن به صورت عمومي و پيشنهاد </a:t>
            </a:r>
            <a:r>
              <a:rPr lang="fa-IR" sz="2600" dirty="0">
                <a:solidFill>
                  <a:schemeClr val="accent2">
                    <a:lumMod val="75000"/>
                  </a:schemeClr>
                </a:solidFill>
                <a:latin typeface="Tahoma" pitchFamily="34" charset="0"/>
                <a:cs typeface="Zar" panose="00000400000000000000" pitchFamily="2" charset="-78"/>
              </a:rPr>
              <a:t>راهكارهايي </a:t>
            </a:r>
            <a:r>
              <a:rPr lang="fa-IR" sz="2600" dirty="0" smtClean="0">
                <a:solidFill>
                  <a:schemeClr val="accent2">
                    <a:lumMod val="75000"/>
                  </a:schemeClr>
                </a:solidFill>
                <a:latin typeface="Tahoma" pitchFamily="34" charset="0"/>
                <a:cs typeface="Zar" panose="00000400000000000000" pitchFamily="2" charset="-78"/>
              </a:rPr>
              <a:t>براي بهبود آن.</a:t>
            </a:r>
          </a:p>
          <a:p>
            <a:pPr marL="269875" algn="justLow" rtl="1">
              <a:defRPr/>
            </a:pPr>
            <a:endParaRPr lang="fa-IR" sz="1100" dirty="0" smtClean="0">
              <a:solidFill>
                <a:schemeClr val="accent2">
                  <a:lumMod val="75000"/>
                </a:schemeClr>
              </a:solidFill>
              <a:latin typeface="Tahoma" pitchFamily="34" charset="0"/>
              <a:cs typeface="Zar" panose="00000400000000000000" pitchFamily="2" charset="-78"/>
            </a:endParaRPr>
          </a:p>
          <a:p>
            <a:pPr marL="269875" algn="justLow" rtl="1">
              <a:defRPr/>
            </a:pPr>
            <a:r>
              <a:rPr lang="fa-IR" sz="2600" u="sng" dirty="0" smtClean="0">
                <a:solidFill>
                  <a:schemeClr val="accent2">
                    <a:lumMod val="75000"/>
                  </a:schemeClr>
                </a:solidFill>
                <a:latin typeface="Tahoma" pitchFamily="34" charset="0"/>
                <a:cs typeface="Zar" panose="00000400000000000000" pitchFamily="2" charset="-78"/>
              </a:rPr>
              <a:t>بخش دوم :‌ </a:t>
            </a:r>
            <a:r>
              <a:rPr lang="fa-IR" sz="2600" dirty="0" smtClean="0">
                <a:solidFill>
                  <a:schemeClr val="accent2">
                    <a:lumMod val="75000"/>
                  </a:schemeClr>
                </a:solidFill>
                <a:latin typeface="Tahoma" pitchFamily="34" charset="0"/>
                <a:cs typeface="Zar" panose="00000400000000000000" pitchFamily="2" charset="-78"/>
              </a:rPr>
              <a:t>نحوه </a:t>
            </a:r>
            <a:r>
              <a:rPr lang="fa-IR" sz="2600" dirty="0">
                <a:solidFill>
                  <a:schemeClr val="accent2">
                    <a:lumMod val="75000"/>
                  </a:schemeClr>
                </a:solidFill>
                <a:latin typeface="Tahoma" pitchFamily="34" charset="0"/>
                <a:cs typeface="Zar" panose="00000400000000000000" pitchFamily="2" charset="-78"/>
              </a:rPr>
              <a:t>ارتقاي بهره‌وري </a:t>
            </a:r>
            <a:r>
              <a:rPr lang="fa-IR" sz="2600" dirty="0" smtClean="0">
                <a:solidFill>
                  <a:schemeClr val="accent2">
                    <a:lumMod val="75000"/>
                  </a:schemeClr>
                </a:solidFill>
                <a:latin typeface="Tahoma" pitchFamily="34" charset="0"/>
                <a:cs typeface="Zar" panose="00000400000000000000" pitchFamily="2" charset="-78"/>
              </a:rPr>
              <a:t>در هر يك از مسیر‌هاي توسعه راه‌آهن افتتاح </a:t>
            </a:r>
            <a:r>
              <a:rPr lang="fa-IR" sz="2600" dirty="0">
                <a:solidFill>
                  <a:schemeClr val="accent2">
                    <a:lumMod val="75000"/>
                  </a:schemeClr>
                </a:solidFill>
                <a:latin typeface="Tahoma" pitchFamily="34" charset="0"/>
                <a:cs typeface="Zar" panose="00000400000000000000" pitchFamily="2" charset="-78"/>
              </a:rPr>
              <a:t>شده در پانزده </a:t>
            </a:r>
            <a:r>
              <a:rPr lang="fa-IR" sz="2600" dirty="0" smtClean="0">
                <a:solidFill>
                  <a:schemeClr val="accent2">
                    <a:lumMod val="75000"/>
                  </a:schemeClr>
                </a:solidFill>
                <a:latin typeface="Tahoma" pitchFamily="34" charset="0"/>
                <a:cs typeface="Zar" panose="00000400000000000000" pitchFamily="2" charset="-78"/>
              </a:rPr>
              <a:t>سال </a:t>
            </a:r>
            <a:r>
              <a:rPr lang="fa-IR" sz="2600" dirty="0">
                <a:solidFill>
                  <a:schemeClr val="accent2">
                    <a:lumMod val="75000"/>
                  </a:schemeClr>
                </a:solidFill>
                <a:latin typeface="Tahoma" pitchFamily="34" charset="0"/>
                <a:cs typeface="Zar" panose="00000400000000000000" pitchFamily="2" charset="-78"/>
              </a:rPr>
              <a:t>اخير </a:t>
            </a:r>
            <a:r>
              <a:rPr lang="fa-IR" sz="2600" dirty="0" smtClean="0">
                <a:solidFill>
                  <a:schemeClr val="accent2">
                    <a:lumMod val="75000"/>
                  </a:schemeClr>
                </a:solidFill>
                <a:latin typeface="Tahoma" pitchFamily="34" charset="0"/>
                <a:cs typeface="Zar" panose="00000400000000000000" pitchFamily="2" charset="-78"/>
              </a:rPr>
              <a:t>يا در </a:t>
            </a:r>
            <a:r>
              <a:rPr lang="fa-IR" sz="2600" dirty="0">
                <a:solidFill>
                  <a:schemeClr val="accent2">
                    <a:lumMod val="75000"/>
                  </a:schemeClr>
                </a:solidFill>
                <a:latin typeface="Tahoma" pitchFamily="34" charset="0"/>
                <a:cs typeface="Zar" panose="00000400000000000000" pitchFamily="2" charset="-78"/>
              </a:rPr>
              <a:t>دست </a:t>
            </a:r>
            <a:r>
              <a:rPr lang="fa-IR" sz="2600" dirty="0" smtClean="0">
                <a:solidFill>
                  <a:schemeClr val="accent2">
                    <a:lumMod val="75000"/>
                  </a:schemeClr>
                </a:solidFill>
                <a:latin typeface="Tahoma" pitchFamily="34" charset="0"/>
                <a:cs typeface="Zar" panose="00000400000000000000" pitchFamily="2" charset="-78"/>
              </a:rPr>
              <a:t>احداث</a:t>
            </a:r>
          </a:p>
          <a:p>
            <a:pPr algn="justLow" rtl="1">
              <a:defRPr/>
            </a:pPr>
            <a:endParaRPr lang="en-US" sz="2800" dirty="0" smtClean="0">
              <a:solidFill>
                <a:schemeClr val="accent2">
                  <a:lumMod val="75000"/>
                </a:schemeClr>
              </a:solidFill>
              <a:latin typeface="Tahoma" pitchFamily="34" charset="0"/>
              <a:cs typeface="B Titr" pitchFamily="2" charset="-78"/>
            </a:endParaRPr>
          </a:p>
        </p:txBody>
      </p:sp>
      <p:sp>
        <p:nvSpPr>
          <p:cNvPr id="3" name="Slide Number Placeholder 2"/>
          <p:cNvSpPr>
            <a:spLocks noGrp="1"/>
          </p:cNvSpPr>
          <p:nvPr>
            <p:ph type="sldNum" sz="quarter" idx="12"/>
          </p:nvPr>
        </p:nvSpPr>
        <p:spPr/>
        <p:txBody>
          <a:bodyPr/>
          <a:lstStyle/>
          <a:p>
            <a:pPr>
              <a:defRPr/>
            </a:pPr>
            <a:fld id="{A6EACCCB-AA73-4A3B-8065-B5250B4E468A}" type="slidenum">
              <a:rPr lang="fa-IR" smtClean="0">
                <a:cs typeface="B Nazanin" pitchFamily="2" charset="-78"/>
              </a:rPr>
              <a:t>3</a:t>
            </a:fld>
            <a:endParaRPr lang="fa-IR" dirty="0">
              <a:cs typeface="B Nazanin" pitchFamily="2" charset="-78"/>
            </a:endParaRPr>
          </a:p>
        </p:txBody>
      </p:sp>
    </p:spTree>
    <p:extLst>
      <p:ext uri="{BB962C8B-B14F-4D97-AF65-F5344CB8AC3E}">
        <p14:creationId xmlns:p14="http://schemas.microsoft.com/office/powerpoint/2010/main" val="661781537"/>
      </p:ext>
    </p:extLst>
  </p:cSld>
  <p:clrMapOvr>
    <a:masterClrMapping/>
  </p:clrMapOvr>
  <p:transition>
    <p:random/>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484784"/>
            <a:ext cx="8208912" cy="4670697"/>
          </a:xfrm>
          <a:solidFill>
            <a:schemeClr val="accent3">
              <a:lumMod val="20000"/>
              <a:lumOff val="80000"/>
            </a:schemeClr>
          </a:solidFill>
        </p:spPr>
        <p:txBody>
          <a:bodyPr/>
          <a:lstStyle/>
          <a:p>
            <a:pPr marL="265113" indent="-265113" algn="just">
              <a:spcAft>
                <a:spcPts val="300"/>
              </a:spcAft>
              <a:buFont typeface="+mj-lt"/>
              <a:buAutoNum type="arabicPeriod"/>
            </a:pPr>
            <a:r>
              <a:rPr lang="fa-IR" sz="1800" b="1" dirty="0"/>
              <a:t>تدوين و انتشار عمومي مقررات، مدلهاي سرمايه‌گذاري و بسته‌هاي مناسب سرمايه‌گذاري ريلي (3).</a:t>
            </a:r>
          </a:p>
          <a:p>
            <a:pPr marL="265113" indent="-265113" algn="just">
              <a:spcAft>
                <a:spcPts val="300"/>
              </a:spcAft>
              <a:buFont typeface="+mj-lt"/>
              <a:buAutoNum type="arabicPeriod"/>
            </a:pPr>
            <a:r>
              <a:rPr lang="fa-IR" sz="1800" b="1" dirty="0"/>
              <a:t>چنانچه سرمايه‌گذاري در يك پروژه بر افزايش عملكرد </a:t>
            </a:r>
            <a:r>
              <a:rPr lang="fa-IR" sz="1800" b="1" dirty="0" smtClean="0"/>
              <a:t>بقيه شبكه </a:t>
            </a:r>
            <a:r>
              <a:rPr lang="fa-IR" sz="1800" b="1" dirty="0"/>
              <a:t>ريلي خارج از محدود پروژه مؤثر باشد، بخشي از منافع حاصله به سرمايه‌گذار داده </a:t>
            </a:r>
            <a:r>
              <a:rPr lang="fa-IR" sz="1800" b="1" dirty="0" smtClean="0"/>
              <a:t>شود. اين </a:t>
            </a:r>
            <a:r>
              <a:rPr lang="fa-IR" sz="1800" b="1" dirty="0"/>
              <a:t>موضوع در رفع تنگناهاي ظرفيتي و احداث سرشاخه‌هاي ترانزيتي يا خطوط آنتني بسيار مؤثر </a:t>
            </a:r>
            <a:r>
              <a:rPr lang="fa-IR" sz="1800" b="1" dirty="0" smtClean="0"/>
              <a:t>است.(</a:t>
            </a:r>
            <a:r>
              <a:rPr lang="fa-IR" sz="1800" b="1" dirty="0"/>
              <a:t>2)</a:t>
            </a:r>
          </a:p>
          <a:p>
            <a:pPr marL="265113" indent="-265113" algn="just">
              <a:spcAft>
                <a:spcPts val="300"/>
              </a:spcAft>
              <a:buFont typeface="+mj-lt"/>
              <a:buAutoNum type="arabicPeriod"/>
            </a:pPr>
            <a:r>
              <a:rPr lang="fa-IR" sz="1800" b="1" dirty="0"/>
              <a:t>تشويق و تسهيل مشارکت صاحبان بارهاي عمده (فولاد، معادن، آلومينيم،.....) در توسعه خطوط و ناوگان(3)؛</a:t>
            </a:r>
          </a:p>
          <a:p>
            <a:pPr marL="265113" indent="-265113" algn="just">
              <a:spcAft>
                <a:spcPts val="300"/>
              </a:spcAft>
              <a:buFont typeface="+mj-lt"/>
              <a:buAutoNum type="arabicPeriod"/>
            </a:pPr>
            <a:r>
              <a:rPr lang="fa-IR" altLang="fa-IR" sz="1800" b="1" dirty="0"/>
              <a:t>راه اندازي و عملياتي نمودن صندوق توسعه حمل‌ونقل </a:t>
            </a:r>
            <a:r>
              <a:rPr lang="fa-IR" sz="1800" b="1" dirty="0" smtClean="0"/>
              <a:t>براي </a:t>
            </a:r>
            <a:r>
              <a:rPr lang="fa-IR" sz="1800" b="1" dirty="0"/>
              <a:t>پشتيباني مالي سرمايه‌گذاري در توسعه خط و ناوگان </a:t>
            </a:r>
            <a:r>
              <a:rPr lang="fa-IR" sz="1800" b="1" dirty="0" smtClean="0"/>
              <a:t>ريلي</a:t>
            </a:r>
            <a:r>
              <a:rPr lang="fa-IR" altLang="fa-IR" sz="1800" b="1" dirty="0" smtClean="0"/>
              <a:t> </a:t>
            </a:r>
            <a:r>
              <a:rPr lang="fa-IR" altLang="fa-IR" sz="1800" b="1" dirty="0"/>
              <a:t>(2-3</a:t>
            </a:r>
            <a:r>
              <a:rPr lang="fa-IR" altLang="fa-IR" sz="1800" b="1" dirty="0" smtClean="0"/>
              <a:t>)</a:t>
            </a:r>
            <a:endParaRPr lang="fa-IR" altLang="fa-IR" sz="1800" b="1" dirty="0"/>
          </a:p>
          <a:p>
            <a:pPr marL="265113" indent="-265113" algn="just">
              <a:spcAft>
                <a:spcPts val="300"/>
              </a:spcAft>
              <a:buFont typeface="+mj-lt"/>
              <a:buAutoNum type="arabicPeriod"/>
            </a:pPr>
            <a:r>
              <a:rPr lang="fa-IR" sz="1800" b="1" dirty="0"/>
              <a:t>درآمد از پروژه‌هاي مكمل </a:t>
            </a:r>
            <a:r>
              <a:rPr lang="fa-IR" sz="1800" b="1" dirty="0" smtClean="0"/>
              <a:t>(</a:t>
            </a:r>
            <a:r>
              <a:rPr lang="en-US" sz="1600" b="1" dirty="0" smtClean="0"/>
              <a:t>TOD</a:t>
            </a:r>
            <a:r>
              <a:rPr lang="fa-IR" sz="1800" b="1" dirty="0" smtClean="0"/>
              <a:t>)(</a:t>
            </a:r>
            <a:r>
              <a:rPr lang="fa-IR" sz="1800" b="1" dirty="0"/>
              <a:t>تركيب با مراكز لجستيكي، پروژه‌هاي شهري، مجتمع‌هاي تجاري و تسهيلات رفاهي بين‌راهي) (3-4)</a:t>
            </a:r>
          </a:p>
          <a:p>
            <a:pPr marL="265113" indent="-265113" algn="just">
              <a:spcAft>
                <a:spcPts val="300"/>
              </a:spcAft>
              <a:buFont typeface="+mj-lt"/>
              <a:buAutoNum type="arabicPeriod"/>
            </a:pPr>
            <a:r>
              <a:rPr lang="fa-IR" sz="1800" b="1" dirty="0"/>
              <a:t>اختصاص منافع حق دسترسي خط اول براي سرمايه‌گذار احداث خط دوم يا برقي كردن </a:t>
            </a:r>
            <a:r>
              <a:rPr lang="fa-IR" sz="1800" b="1" dirty="0" smtClean="0"/>
              <a:t>محور(2-3)</a:t>
            </a:r>
          </a:p>
          <a:p>
            <a:pPr marL="265113" indent="-265113" algn="just">
              <a:spcAft>
                <a:spcPts val="300"/>
              </a:spcAft>
              <a:buFont typeface="+mj-lt"/>
              <a:buAutoNum type="arabicPeriod"/>
            </a:pPr>
            <a:r>
              <a:rPr lang="fa-IR" sz="1800" b="1" dirty="0" smtClean="0"/>
              <a:t>احياي </a:t>
            </a:r>
            <a:r>
              <a:rPr lang="fa-IR" sz="1800" b="1" dirty="0"/>
              <a:t>مشوق‌هاي سرمايه‌گذاري پيش بيني شده در قوانين (1-3).</a:t>
            </a:r>
          </a:p>
          <a:p>
            <a:pPr marL="265113" indent="-265113" algn="just">
              <a:spcAft>
                <a:spcPts val="300"/>
              </a:spcAft>
              <a:buFont typeface="+mj-lt"/>
              <a:buAutoNum type="arabicPeriod"/>
            </a:pPr>
            <a:r>
              <a:rPr lang="fa-IR" altLang="fa-IR" sz="1800" b="1" dirty="0" smtClean="0"/>
              <a:t>تشويق </a:t>
            </a:r>
            <a:r>
              <a:rPr lang="fa-IR" altLang="fa-IR" sz="1800" b="1" dirty="0"/>
              <a:t>شرکت‌هاي حمل‌ونقل </a:t>
            </a:r>
            <a:r>
              <a:rPr lang="fa-IR" altLang="fa-IR" sz="1800" b="1" dirty="0" smtClean="0"/>
              <a:t>ريلي،توليدكنندگان </a:t>
            </a:r>
            <a:r>
              <a:rPr lang="fa-IR" altLang="fa-IR" sz="1800" b="1" dirty="0"/>
              <a:t>ناوگان و پيمانكاري اين حوزه براي تاسيس ”شرکت‌ تامين و مديريت سرمايه زيرساخت حمل‌ونقل“ جهت تمركز و اشتراك منابع مالي شركت‌ها (2-3)</a:t>
            </a:r>
          </a:p>
          <a:p>
            <a:pPr marL="265113" indent="-265113" algn="just">
              <a:spcAft>
                <a:spcPts val="300"/>
              </a:spcAft>
              <a:buFont typeface="+mj-lt"/>
              <a:buAutoNum type="arabicPeriod"/>
            </a:pPr>
            <a:endParaRPr lang="en-US" sz="1800" b="1" dirty="0"/>
          </a:p>
          <a:p>
            <a:pPr marL="514350" indent="-514350" algn="just">
              <a:spcAft>
                <a:spcPts val="300"/>
              </a:spcAft>
              <a:buFont typeface="+mj-lt"/>
              <a:buAutoNum type="arabicPeriod"/>
            </a:pPr>
            <a:endParaRPr lang="fa-IR" sz="1800" b="1" dirty="0"/>
          </a:p>
          <a:p>
            <a:pPr marL="514350" indent="-514350" algn="just">
              <a:spcAft>
                <a:spcPts val="300"/>
              </a:spcAft>
              <a:buFont typeface="+mj-lt"/>
              <a:buAutoNum type="arabicPeriod"/>
            </a:pPr>
            <a:endParaRPr lang="en-US" sz="2000" dirty="0"/>
          </a:p>
          <a:p>
            <a:pPr marL="514350" indent="-514350" algn="just">
              <a:spcAft>
                <a:spcPts val="300"/>
              </a:spcAft>
              <a:buFont typeface="+mj-lt"/>
              <a:buAutoNum type="arabicPeriod"/>
            </a:pPr>
            <a:endParaRPr lang="fa-IR" sz="2000" b="1" dirty="0" smtClean="0"/>
          </a:p>
        </p:txBody>
      </p:sp>
      <p:sp>
        <p:nvSpPr>
          <p:cNvPr id="11" name="Content Placeholder 2"/>
          <p:cNvSpPr txBox="1">
            <a:spLocks/>
          </p:cNvSpPr>
          <p:nvPr/>
        </p:nvSpPr>
        <p:spPr bwMode="auto">
          <a:xfrm>
            <a:off x="827584" y="548680"/>
            <a:ext cx="7488832"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2000" b="1" dirty="0" smtClean="0"/>
              <a:t>تدابيري براي جذابيت </a:t>
            </a:r>
            <a:r>
              <a:rPr lang="fa-IR" sz="2000" b="1" dirty="0"/>
              <a:t>سرمايه‌گذاري در افزايش ظرفيت خطوط ريلي و توسعه راه‌آهن</a:t>
            </a:r>
            <a:endParaRPr lang="fa-IR" sz="2000" b="1" dirty="0">
              <a:solidFill>
                <a:prstClr val="black"/>
              </a:solidFill>
              <a:cs typeface="Zar" panose="00000400000000000000" pitchFamily="2" charset="-78"/>
            </a:endParaRPr>
          </a:p>
        </p:txBody>
      </p:sp>
      <p:sp>
        <p:nvSpPr>
          <p:cNvPr id="4" name="Slide Number Placeholder 3"/>
          <p:cNvSpPr>
            <a:spLocks noGrp="1"/>
          </p:cNvSpPr>
          <p:nvPr>
            <p:ph type="sldNum" sz="quarter" idx="12"/>
          </p:nvPr>
        </p:nvSpPr>
        <p:spPr>
          <a:xfrm>
            <a:off x="467544" y="6299497"/>
            <a:ext cx="2133600" cy="365125"/>
          </a:xfrm>
        </p:spPr>
        <p:txBody>
          <a:bodyPr/>
          <a:lstStyle/>
          <a:p>
            <a:fld id="{A678F962-454A-41FF-BAF9-AAFBE583AB8A}" type="slidenum">
              <a:rPr lang="en-US" smtClean="0">
                <a:solidFill>
                  <a:prstClr val="black">
                    <a:tint val="75000"/>
                  </a:prstClr>
                </a:solidFill>
              </a:rPr>
              <a:pPr/>
              <a:t>30</a:t>
            </a:fld>
            <a:endParaRPr lang="en-US">
              <a:solidFill>
                <a:prstClr val="black">
                  <a:tint val="75000"/>
                </a:prstClr>
              </a:solidFill>
            </a:endParaRPr>
          </a:p>
        </p:txBody>
      </p:sp>
    </p:spTree>
    <p:extLst>
      <p:ext uri="{BB962C8B-B14F-4D97-AF65-F5344CB8AC3E}">
        <p14:creationId xmlns:p14="http://schemas.microsoft.com/office/powerpoint/2010/main" val="42355395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515659"/>
            <a:ext cx="8568952" cy="4752528"/>
          </a:xfrm>
          <a:solidFill>
            <a:schemeClr val="bg2"/>
          </a:solidFill>
        </p:spPr>
        <p:txBody>
          <a:bodyPr/>
          <a:lstStyle/>
          <a:p>
            <a:pPr marL="265113" indent="-265113" algn="just">
              <a:spcAft>
                <a:spcPts val="0"/>
              </a:spcAft>
              <a:buFont typeface="+mj-lt"/>
              <a:buAutoNum type="arabicPeriod"/>
            </a:pPr>
            <a:r>
              <a:rPr lang="fa-IR" sz="1800" b="1" dirty="0" smtClean="0"/>
              <a:t>حمايت از </a:t>
            </a:r>
            <a:r>
              <a:rPr lang="ar-SA" sz="1800" b="1" dirty="0" smtClean="0"/>
              <a:t>سرمايه‌گذار</a:t>
            </a:r>
            <a:r>
              <a:rPr lang="fa-IR" sz="1800" b="1" dirty="0" smtClean="0"/>
              <a:t>ان</a:t>
            </a:r>
            <a:r>
              <a:rPr lang="ar-SA" sz="1800" b="1" dirty="0" smtClean="0"/>
              <a:t> </a:t>
            </a:r>
            <a:r>
              <a:rPr lang="fa-IR" sz="1800" b="1" dirty="0" smtClean="0"/>
              <a:t>ريلي به تناسب </a:t>
            </a:r>
            <a:r>
              <a:rPr lang="ar-SA" sz="1800" b="1" dirty="0" smtClean="0"/>
              <a:t>منافع </a:t>
            </a:r>
            <a:r>
              <a:rPr lang="ar-SA" sz="1800" b="1" dirty="0"/>
              <a:t>اقتصادي اجتماعي ملي پروژه­هاي مشاركتي (نظير افزايش ايمني، اشتغالزايي، توسعه منطقه­اي، </a:t>
            </a:r>
            <a:r>
              <a:rPr lang="ar-SA" sz="1800" b="1" dirty="0" smtClean="0"/>
              <a:t>كاهش </a:t>
            </a:r>
            <a:r>
              <a:rPr lang="ar-SA" sz="1800" b="1" dirty="0"/>
              <a:t>مصرف </a:t>
            </a:r>
            <a:r>
              <a:rPr lang="fa-IR" sz="1800" b="1" dirty="0" smtClean="0"/>
              <a:t>سوخت و </a:t>
            </a:r>
            <a:r>
              <a:rPr lang="ar-SA" sz="1800" b="1" dirty="0" smtClean="0"/>
              <a:t>انتشار آلاينده­ها</a:t>
            </a:r>
            <a:r>
              <a:rPr lang="fa-IR" sz="1800" b="1" dirty="0" smtClean="0"/>
              <a:t>،</a:t>
            </a:r>
            <a:r>
              <a:rPr lang="ar-SA" sz="1800" b="1" dirty="0" smtClean="0"/>
              <a:t> </a:t>
            </a:r>
            <a:r>
              <a:rPr lang="ar-SA" sz="1800" b="1" dirty="0"/>
              <a:t>بهبود محيط زيست</a:t>
            </a:r>
            <a:r>
              <a:rPr lang="ar-SA" sz="1800" b="1" dirty="0" smtClean="0"/>
              <a:t>)</a:t>
            </a:r>
            <a:r>
              <a:rPr lang="fa-IR" sz="1800" b="1" dirty="0" smtClean="0"/>
              <a:t> (1)</a:t>
            </a:r>
          </a:p>
          <a:p>
            <a:pPr marL="265113" indent="-265113" algn="just">
              <a:spcAft>
                <a:spcPts val="0"/>
              </a:spcAft>
              <a:buFont typeface="+mj-lt"/>
              <a:buAutoNum type="arabicPeriod"/>
            </a:pPr>
            <a:r>
              <a:rPr lang="fa-IR" sz="1800" b="1" dirty="0"/>
              <a:t>تضمين سرمايه‌گذاران زيربنايي راه‌آهن براي دريافت تسهيلات از شبكه بانكي حداكثر به ميزان سرمايه‌گذاري انجام شده. (1</a:t>
            </a:r>
            <a:r>
              <a:rPr lang="fa-IR" sz="1800" b="1" dirty="0" smtClean="0"/>
              <a:t>)</a:t>
            </a:r>
            <a:endParaRPr lang="fa-IR" sz="1800" b="1" dirty="0"/>
          </a:p>
          <a:p>
            <a:pPr marL="265113" indent="-265113" algn="just">
              <a:spcAft>
                <a:spcPts val="0"/>
              </a:spcAft>
              <a:buFont typeface="+mj-lt"/>
              <a:buAutoNum type="arabicPeriod"/>
            </a:pPr>
            <a:r>
              <a:rPr lang="fa-IR" sz="1800" b="1" dirty="0" smtClean="0"/>
              <a:t>ضرورت </a:t>
            </a:r>
            <a:r>
              <a:rPr lang="fa-IR" sz="1800" b="1" dirty="0"/>
              <a:t>اصلاح قانون </a:t>
            </a:r>
            <a:r>
              <a:rPr lang="fa-IR" sz="1800" b="1" dirty="0" smtClean="0"/>
              <a:t>و آيين‌نامه احداث </a:t>
            </a:r>
            <a:r>
              <a:rPr lang="fa-IR" sz="1800" b="1" dirty="0"/>
              <a:t>پروژه­هاي عمراني بخش راه و ترابري </a:t>
            </a:r>
            <a:r>
              <a:rPr lang="fa-IR" sz="1800" b="1" dirty="0" smtClean="0"/>
              <a:t>به تناسب حوزه ريلي</a:t>
            </a:r>
            <a:r>
              <a:rPr lang="fa-IR" sz="1800" b="1" dirty="0"/>
              <a:t>. (1</a:t>
            </a:r>
            <a:r>
              <a:rPr lang="fa-IR" sz="1800" b="1" dirty="0" smtClean="0"/>
              <a:t>)</a:t>
            </a:r>
          </a:p>
          <a:p>
            <a:pPr marL="265113" indent="-265113" algn="just">
              <a:spcAft>
                <a:spcPts val="0"/>
              </a:spcAft>
              <a:buFont typeface="+mj-lt"/>
              <a:buAutoNum type="arabicPeriod"/>
            </a:pPr>
            <a:r>
              <a:rPr lang="fa-IR" sz="1800" b="1" dirty="0"/>
              <a:t>اصلاح مقررات براي استفاده از تسهيلات صندوق توسعه ملي در توسعه زيرساخت و ناوگان ريلي.(2)</a:t>
            </a:r>
          </a:p>
          <a:p>
            <a:pPr marL="265113" indent="-265113" algn="just">
              <a:spcAft>
                <a:spcPts val="0"/>
              </a:spcAft>
              <a:buFont typeface="+mj-lt"/>
              <a:buAutoNum type="arabicPeriod"/>
            </a:pPr>
            <a:r>
              <a:rPr lang="fa-IR" sz="1800" b="1" dirty="0"/>
              <a:t>اصلاح مقررات ماده 12 قانون رفع موانع توليد </a:t>
            </a:r>
            <a:r>
              <a:rPr lang="fa-IR" sz="1800" b="1" dirty="0" smtClean="0"/>
              <a:t>براي </a:t>
            </a:r>
            <a:r>
              <a:rPr lang="fa-IR" sz="1800" b="1" dirty="0"/>
              <a:t>انتفاع شركتهاي سرمايه‌گذار </a:t>
            </a:r>
            <a:r>
              <a:rPr lang="fa-IR" sz="1800" b="1" dirty="0" smtClean="0"/>
              <a:t>ريلي از صرفه‌جويي سوخت .(</a:t>
            </a:r>
            <a:r>
              <a:rPr lang="fa-IR" sz="1800" b="1" dirty="0"/>
              <a:t>2) </a:t>
            </a:r>
          </a:p>
          <a:p>
            <a:pPr marL="265113" indent="-265113" algn="just">
              <a:spcAft>
                <a:spcPts val="0"/>
              </a:spcAft>
              <a:buFont typeface="+mj-lt"/>
              <a:buAutoNum type="arabicPeriod"/>
            </a:pPr>
            <a:r>
              <a:rPr lang="fa-IR" sz="1800" b="1" dirty="0"/>
              <a:t>پيگيري براي </a:t>
            </a:r>
            <a:r>
              <a:rPr lang="fa-IR" altLang="fa-IR" sz="1800" b="1" dirty="0"/>
              <a:t>تصويب نهايي لايحه مشاركت </a:t>
            </a:r>
            <a:r>
              <a:rPr lang="fa-IR" altLang="fa-IR" sz="1800" b="1" dirty="0" smtClean="0"/>
              <a:t>عمومي–خصوصي </a:t>
            </a:r>
            <a:r>
              <a:rPr lang="fa-IR" altLang="fa-IR" sz="1800" b="1" dirty="0"/>
              <a:t>در مجلس (1-2)</a:t>
            </a:r>
          </a:p>
          <a:p>
            <a:pPr marL="265113" indent="-265113" algn="just">
              <a:spcAft>
                <a:spcPts val="0"/>
              </a:spcAft>
              <a:buFont typeface="+mj-lt"/>
              <a:buAutoNum type="arabicPeriod"/>
            </a:pPr>
            <a:r>
              <a:rPr lang="fa-IR" sz="1800" b="1" dirty="0"/>
              <a:t>اختصاص بخشي از عوارض بارنامه جاده‌اي به توسعه حمل‌ونقل ريلي(1-2</a:t>
            </a:r>
            <a:r>
              <a:rPr lang="fa-IR" sz="1800" b="1" dirty="0" smtClean="0"/>
              <a:t>).</a:t>
            </a:r>
          </a:p>
          <a:p>
            <a:pPr marL="265113" indent="-265113" algn="just">
              <a:spcAft>
                <a:spcPts val="0"/>
              </a:spcAft>
              <a:buFont typeface="+mj-lt"/>
              <a:buAutoNum type="arabicPeriod"/>
            </a:pPr>
            <a:r>
              <a:rPr lang="fa-IR" sz="1800" b="1" dirty="0" smtClean="0"/>
              <a:t>اخذ بخشي از ارزش افزوده اراضي اطراف راه و ايستگاه‌هاي راه‌آهن به نفع تأمين مالي در طرح‌ها(1-2).</a:t>
            </a:r>
          </a:p>
          <a:p>
            <a:pPr marL="265113" indent="-265113" algn="just">
              <a:spcAft>
                <a:spcPts val="0"/>
              </a:spcAft>
              <a:buFont typeface="+mj-lt"/>
              <a:buAutoNum type="arabicPeriod"/>
            </a:pPr>
            <a:r>
              <a:rPr lang="fa-IR" sz="1800" b="1" dirty="0" smtClean="0"/>
              <a:t>تعيين و تضمين حداقل جريان ترابري (</a:t>
            </a:r>
            <a:r>
              <a:rPr lang="en-US" sz="1600" b="1" dirty="0" smtClean="0"/>
              <a:t>MDG</a:t>
            </a:r>
            <a:r>
              <a:rPr lang="fa-IR" sz="1800" b="1" dirty="0" smtClean="0"/>
              <a:t>) در طرح‌هاي بخش حمل‌ونقل (وقتي سرمايه‌گذار كنترلي بر حجم تقاضا ندارد)(1-2)</a:t>
            </a:r>
          </a:p>
          <a:p>
            <a:pPr marL="265113" indent="-265113" algn="just">
              <a:spcAft>
                <a:spcPts val="0"/>
              </a:spcAft>
              <a:buFont typeface="+mj-lt"/>
              <a:buAutoNum type="arabicPeriod"/>
            </a:pPr>
            <a:r>
              <a:rPr lang="fa-IR" sz="1800" b="1" dirty="0"/>
              <a:t>تعيين و قابل تعهد و تضمين نمودن يارانه شركت‌هاي حمل ريلي به ازاي واحد حمل (1-2</a:t>
            </a:r>
            <a:r>
              <a:rPr lang="fa-IR" sz="1800" b="1" dirty="0" smtClean="0"/>
              <a:t>).</a:t>
            </a:r>
          </a:p>
          <a:p>
            <a:pPr marL="265113" indent="-265113" algn="just">
              <a:spcAft>
                <a:spcPts val="0"/>
              </a:spcAft>
              <a:buFont typeface="+mj-lt"/>
              <a:buAutoNum type="arabicPeriod"/>
            </a:pPr>
            <a:r>
              <a:rPr lang="fa-IR" sz="1800" b="1" dirty="0" smtClean="0"/>
              <a:t>الزام صنايع انرژي‌بر به حمل ريلي و سرمايه‌گذاري در توسعه راه‌آهن (1-3)</a:t>
            </a:r>
            <a:endParaRPr lang="fa-IR" sz="1800" b="1" dirty="0"/>
          </a:p>
          <a:p>
            <a:pPr marL="265113" indent="-265113" algn="just">
              <a:spcAft>
                <a:spcPts val="300"/>
              </a:spcAft>
              <a:buFont typeface="+mj-lt"/>
              <a:buAutoNum type="arabicPeriod"/>
            </a:pPr>
            <a:endParaRPr lang="fa-IR" sz="1800" b="1" dirty="0"/>
          </a:p>
          <a:p>
            <a:pPr marL="265113" indent="-265113" algn="just">
              <a:spcAft>
                <a:spcPts val="300"/>
              </a:spcAft>
              <a:buFont typeface="+mj-lt"/>
              <a:buAutoNum type="arabicPeriod"/>
            </a:pPr>
            <a:endParaRPr lang="fa-IR" sz="1800" b="1" dirty="0"/>
          </a:p>
          <a:p>
            <a:pPr marL="514350" indent="-514350" algn="just">
              <a:spcAft>
                <a:spcPts val="300"/>
              </a:spcAft>
              <a:buFont typeface="+mj-lt"/>
              <a:buAutoNum type="arabicPeriod"/>
            </a:pPr>
            <a:endParaRPr lang="fa-IR" sz="1800" b="1" dirty="0" smtClean="0"/>
          </a:p>
          <a:p>
            <a:pPr marL="514350" indent="-514350" algn="just">
              <a:spcAft>
                <a:spcPts val="300"/>
              </a:spcAft>
              <a:buFont typeface="+mj-lt"/>
              <a:buAutoNum type="arabicPeriod"/>
            </a:pPr>
            <a:endParaRPr lang="en-US" sz="2000" dirty="0"/>
          </a:p>
          <a:p>
            <a:pPr marL="514350" indent="-514350" algn="just">
              <a:spcAft>
                <a:spcPts val="300"/>
              </a:spcAft>
              <a:buFont typeface="+mj-lt"/>
              <a:buAutoNum type="arabicPeriod"/>
            </a:pPr>
            <a:endParaRPr lang="fa-IR" sz="2000" b="1" dirty="0" smtClean="0"/>
          </a:p>
        </p:txBody>
      </p:sp>
      <p:sp>
        <p:nvSpPr>
          <p:cNvPr id="11" name="Content Placeholder 2"/>
          <p:cNvSpPr txBox="1">
            <a:spLocks/>
          </p:cNvSpPr>
          <p:nvPr/>
        </p:nvSpPr>
        <p:spPr bwMode="auto">
          <a:xfrm>
            <a:off x="539552" y="548680"/>
            <a:ext cx="8136904"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2000" b="1" dirty="0" smtClean="0"/>
              <a:t>اصلاح </a:t>
            </a:r>
            <a:r>
              <a:rPr lang="fa-IR" sz="2000" b="1" dirty="0"/>
              <a:t>مقررات براي جذابيت سرمايه‌گذاري در افزايش ظرفيت خطوط ريلي و توسعه راه‌آهن</a:t>
            </a:r>
            <a:endParaRPr lang="fa-IR" sz="2000" b="1" dirty="0">
              <a:solidFill>
                <a:prstClr val="black"/>
              </a:solidFill>
              <a:cs typeface="Zar" panose="00000400000000000000" pitchFamily="2" charset="-78"/>
            </a:endParaRPr>
          </a:p>
        </p:txBody>
      </p:sp>
      <p:sp>
        <p:nvSpPr>
          <p:cNvPr id="4" name="Slide Number Placeholder 3"/>
          <p:cNvSpPr>
            <a:spLocks noGrp="1"/>
          </p:cNvSpPr>
          <p:nvPr>
            <p:ph type="sldNum" sz="quarter" idx="12"/>
          </p:nvPr>
        </p:nvSpPr>
        <p:spPr>
          <a:xfrm>
            <a:off x="467544" y="6299497"/>
            <a:ext cx="2133600" cy="365125"/>
          </a:xfrm>
        </p:spPr>
        <p:txBody>
          <a:bodyPr/>
          <a:lstStyle/>
          <a:p>
            <a:fld id="{A678F962-454A-41FF-BAF9-AAFBE583AB8A}" type="slidenum">
              <a:rPr lang="en-US" smtClean="0">
                <a:solidFill>
                  <a:prstClr val="black">
                    <a:tint val="75000"/>
                  </a:prstClr>
                </a:solidFill>
              </a:rPr>
              <a:pPr/>
              <a:t>31</a:t>
            </a:fld>
            <a:endParaRPr lang="en-US">
              <a:solidFill>
                <a:prstClr val="black">
                  <a:tint val="75000"/>
                </a:prstClr>
              </a:solidFill>
            </a:endParaRPr>
          </a:p>
        </p:txBody>
      </p:sp>
    </p:spTree>
    <p:extLst>
      <p:ext uri="{BB962C8B-B14F-4D97-AF65-F5344CB8AC3E}">
        <p14:creationId xmlns:p14="http://schemas.microsoft.com/office/powerpoint/2010/main" val="30411634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92019" y="2480407"/>
            <a:ext cx="6048672" cy="2880320"/>
          </a:xfrm>
          <a:solidFill>
            <a:schemeClr val="bg2">
              <a:lumMod val="90000"/>
            </a:schemeClr>
          </a:solidFill>
        </p:spPr>
        <p:txBody>
          <a:bodyPr/>
          <a:lstStyle/>
          <a:p>
            <a:pPr marL="0" indent="0" algn="just">
              <a:buNone/>
            </a:pPr>
            <a:r>
              <a:rPr lang="fa-IR" sz="2200" b="1" dirty="0" smtClean="0"/>
              <a:t>اصفهان- شيراز		كرمان- زاهدان	</a:t>
            </a:r>
          </a:p>
          <a:p>
            <a:pPr marL="0" indent="0" algn="just">
              <a:buNone/>
            </a:pPr>
            <a:r>
              <a:rPr lang="fa-IR" sz="2200" b="1" dirty="0" smtClean="0"/>
              <a:t>مراغه- اروميه		خواف - هرات</a:t>
            </a:r>
          </a:p>
          <a:p>
            <a:pPr marL="0" indent="0" algn="just">
              <a:buNone/>
            </a:pPr>
            <a:r>
              <a:rPr lang="fa-IR" sz="2200" b="1" dirty="0" smtClean="0"/>
              <a:t>تهران- همدان		همدان- سنندج</a:t>
            </a:r>
          </a:p>
          <a:p>
            <a:pPr marL="0" indent="0" algn="just">
              <a:buNone/>
            </a:pPr>
            <a:r>
              <a:rPr lang="fa-IR" sz="2200" b="1" dirty="0" smtClean="0"/>
              <a:t>گرگان-اينچه‌برون		خرمشهر-شلمچه</a:t>
            </a:r>
          </a:p>
          <a:p>
            <a:pPr marL="0" indent="0" algn="just">
              <a:buNone/>
            </a:pPr>
            <a:r>
              <a:rPr lang="fa-IR" sz="2200" b="1" dirty="0" smtClean="0"/>
              <a:t>اراك-كرمانشاه		يزد– اقليد</a:t>
            </a:r>
          </a:p>
          <a:p>
            <a:pPr marL="0" indent="0" algn="just">
              <a:buNone/>
            </a:pPr>
            <a:r>
              <a:rPr lang="fa-IR" sz="2200" b="1" dirty="0" smtClean="0"/>
              <a:t>قزوين - رشت- كاسپين	ميانه- بستان آباد -خاوران</a:t>
            </a:r>
          </a:p>
          <a:p>
            <a:pPr marL="0" indent="0" algn="just">
              <a:buNone/>
            </a:pPr>
            <a:r>
              <a:rPr lang="fa-IR" sz="2200" b="1" dirty="0" smtClean="0"/>
              <a:t>زاهدان- خاش		میانه -اردبیل</a:t>
            </a:r>
            <a:endParaRPr lang="en-US" sz="2200" b="1" dirty="0"/>
          </a:p>
        </p:txBody>
      </p:sp>
      <p:sp>
        <p:nvSpPr>
          <p:cNvPr id="11" name="Content Placeholder 2"/>
          <p:cNvSpPr txBox="1">
            <a:spLocks/>
          </p:cNvSpPr>
          <p:nvPr/>
        </p:nvSpPr>
        <p:spPr bwMode="auto">
          <a:xfrm>
            <a:off x="457200" y="286206"/>
            <a:ext cx="8317971" cy="1368152"/>
          </a:xfrm>
          <a:prstGeom prst="roundRect">
            <a:avLst/>
          </a:prstGeom>
          <a:solidFill>
            <a:schemeClr val="bg1"/>
          </a:solidFill>
          <a:ln w="120650" cmpd="tri">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2400" b="1" dirty="0" smtClean="0">
                <a:cs typeface="Zar" panose="00000400000000000000" pitchFamily="2" charset="-78"/>
              </a:rPr>
              <a:t>بخش دوم:</a:t>
            </a:r>
          </a:p>
          <a:p>
            <a:pPr marL="0" indent="0" algn="ctr">
              <a:buNone/>
            </a:pPr>
            <a:r>
              <a:rPr lang="fa-IR" sz="2400" b="1" dirty="0" smtClean="0">
                <a:cs typeface="Zar" panose="00000400000000000000" pitchFamily="2" charset="-78"/>
              </a:rPr>
              <a:t> </a:t>
            </a:r>
            <a:r>
              <a:rPr lang="fa-IR" sz="2400" b="1" u="sng" dirty="0" smtClean="0">
                <a:cs typeface="Zar" panose="00000400000000000000" pitchFamily="2" charset="-78"/>
              </a:rPr>
              <a:t>نحوه </a:t>
            </a:r>
            <a:r>
              <a:rPr lang="fa-IR" sz="2400" b="1" u="sng" dirty="0">
                <a:cs typeface="Zar" panose="00000400000000000000" pitchFamily="2" charset="-78"/>
              </a:rPr>
              <a:t>ارتقاي </a:t>
            </a:r>
            <a:r>
              <a:rPr lang="fa-IR" sz="2400" b="1" u="sng" dirty="0" smtClean="0">
                <a:cs typeface="Zar" panose="00000400000000000000" pitchFamily="2" charset="-78"/>
              </a:rPr>
              <a:t>بهره‌وري در هر يك از طرح‌هاي توسعه راه‌آهن</a:t>
            </a:r>
            <a:endParaRPr lang="fa-IR" sz="2400" b="1" u="sng" dirty="0">
              <a:cs typeface="Zar" panose="00000400000000000000"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pPr/>
              <a:t>32</a:t>
            </a:fld>
            <a:endParaRPr lang="en-US"/>
          </a:p>
        </p:txBody>
      </p:sp>
      <p:sp>
        <p:nvSpPr>
          <p:cNvPr id="8" name="Content Placeholder 2"/>
          <p:cNvSpPr txBox="1">
            <a:spLocks/>
          </p:cNvSpPr>
          <p:nvPr/>
        </p:nvSpPr>
        <p:spPr bwMode="auto">
          <a:xfrm>
            <a:off x="668997" y="5477041"/>
            <a:ext cx="7795662" cy="864096"/>
          </a:xfrm>
          <a:prstGeom prst="roundRect">
            <a:avLst>
              <a:gd name="adj" fmla="val 2074"/>
            </a:avLst>
          </a:prstGeom>
          <a:noFill/>
          <a:ln w="9525">
            <a:no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r>
              <a:rPr lang="fa-IR" sz="1600" b="1" dirty="0" smtClean="0">
                <a:solidFill>
                  <a:schemeClr val="tx2">
                    <a:lumMod val="60000"/>
                    <a:lumOff val="40000"/>
                  </a:schemeClr>
                </a:solidFill>
                <a:cs typeface="Zar" panose="00000400000000000000" pitchFamily="2" charset="-78"/>
              </a:rPr>
              <a:t>در بررسي هر طرح، مشكلات عمومي ترابري ريلي كه باعث كاهش عملكرد شده است، تكرار نمي‌شود. ضمناً بررسي محورهاي فوق بر اساس مدارك نزد كارفرماي پروژه ارائه مي‌گردد با اينحال نواحي راه‌آهن </a:t>
            </a:r>
            <a:r>
              <a:rPr lang="fa-IR" sz="1600" b="1" dirty="0">
                <a:solidFill>
                  <a:schemeClr val="tx2">
                    <a:lumMod val="60000"/>
                    <a:lumOff val="40000"/>
                  </a:schemeClr>
                </a:solidFill>
                <a:cs typeface="Zar" panose="00000400000000000000" pitchFamily="2" charset="-78"/>
              </a:rPr>
              <a:t>كه بهره‌برداري اين </a:t>
            </a:r>
            <a:r>
              <a:rPr lang="fa-IR" sz="1600" b="1" dirty="0" smtClean="0">
                <a:solidFill>
                  <a:schemeClr val="tx2">
                    <a:lumMod val="60000"/>
                    <a:lumOff val="40000"/>
                  </a:schemeClr>
                </a:solidFill>
                <a:cs typeface="Zar" panose="00000400000000000000" pitchFamily="2" charset="-78"/>
              </a:rPr>
              <a:t>محورها را در دست دارند، مي‌توانند اين گزارش را تكميل نمايند. </a:t>
            </a:r>
            <a:endParaRPr lang="en-US" sz="1400" b="1" dirty="0">
              <a:solidFill>
                <a:schemeClr val="tx2">
                  <a:lumMod val="60000"/>
                  <a:lumOff val="40000"/>
                </a:schemeClr>
              </a:solidFill>
              <a:cs typeface="Zar" panose="00000400000000000000" pitchFamily="2" charset="-78"/>
            </a:endParaRPr>
          </a:p>
        </p:txBody>
      </p:sp>
      <p:sp>
        <p:nvSpPr>
          <p:cNvPr id="6" name="Content Placeholder 2"/>
          <p:cNvSpPr txBox="1">
            <a:spLocks/>
          </p:cNvSpPr>
          <p:nvPr/>
        </p:nvSpPr>
        <p:spPr bwMode="auto">
          <a:xfrm>
            <a:off x="2478250" y="1885164"/>
            <a:ext cx="4076210"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fa-IR" sz="2400" b="1" dirty="0" smtClean="0">
                <a:cs typeface="Zar" panose="00000400000000000000" pitchFamily="2" charset="-78"/>
              </a:rPr>
              <a:t>طرح‌هاي افتتاح </a:t>
            </a:r>
            <a:r>
              <a:rPr lang="fa-IR" sz="2400" b="1" dirty="0">
                <a:cs typeface="Zar" panose="00000400000000000000" pitchFamily="2" charset="-78"/>
              </a:rPr>
              <a:t>شده از سال </a:t>
            </a:r>
            <a:r>
              <a:rPr lang="fa-IR" sz="2400" b="1" dirty="0" smtClean="0">
                <a:cs typeface="Zar" panose="00000400000000000000" pitchFamily="2" charset="-78"/>
              </a:rPr>
              <a:t>1388</a:t>
            </a:r>
            <a:endParaRPr lang="fa-IR" sz="2400" b="1" dirty="0">
              <a:cs typeface="Zar" panose="00000400000000000000" pitchFamily="2" charset="-78"/>
            </a:endParaRPr>
          </a:p>
          <a:p>
            <a:pPr marL="0" indent="0">
              <a:buNone/>
            </a:pPr>
            <a:endParaRPr lang="fa-IR" sz="2000" b="1" dirty="0">
              <a:cs typeface="Zar" panose="00000400000000000000" pitchFamily="2" charset="-78"/>
            </a:endParaRPr>
          </a:p>
        </p:txBody>
      </p:sp>
    </p:spTree>
    <p:extLst>
      <p:ext uri="{BB962C8B-B14F-4D97-AF65-F5344CB8AC3E}">
        <p14:creationId xmlns:p14="http://schemas.microsoft.com/office/powerpoint/2010/main" val="10595701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1412776"/>
            <a:ext cx="8280920" cy="4752528"/>
          </a:xfrm>
          <a:solidFill>
            <a:schemeClr val="bg1">
              <a:lumMod val="95000"/>
            </a:schemeClr>
          </a:solidFill>
        </p:spPr>
        <p:txBody>
          <a:bodyPr/>
          <a:lstStyle/>
          <a:p>
            <a:pPr marL="265113" indent="-265113" algn="just">
              <a:buFont typeface="+mj-lt"/>
              <a:buAutoNum type="arabicPeriod"/>
            </a:pPr>
            <a:r>
              <a:rPr lang="fa-IR" sz="1800" b="1" dirty="0" smtClean="0"/>
              <a:t>استفاده </a:t>
            </a:r>
            <a:r>
              <a:rPr lang="fa-IR" sz="1800" b="1" dirty="0"/>
              <a:t>از ابزارهاي اطلاعاتي و </a:t>
            </a:r>
            <a:r>
              <a:rPr lang="fa-IR" sz="1800" b="1" dirty="0" smtClean="0"/>
              <a:t>هوشمندسازي به تناسب شرايط هر محور.(3-4)</a:t>
            </a:r>
          </a:p>
          <a:p>
            <a:pPr marL="265113" indent="-265113" algn="just">
              <a:buFont typeface="+mj-lt"/>
              <a:buAutoNum type="arabicPeriod"/>
            </a:pPr>
            <a:r>
              <a:rPr lang="fa-IR" sz="1800" b="1" dirty="0" smtClean="0"/>
              <a:t>استفاده از </a:t>
            </a:r>
            <a:r>
              <a:rPr lang="fa-IR" sz="1800" b="1" dirty="0"/>
              <a:t>روش‌هاي بازاريابي به اقتضاي هر منطقه يا </a:t>
            </a:r>
            <a:r>
              <a:rPr lang="fa-IR" sz="1800" b="1" dirty="0" smtClean="0"/>
              <a:t>هر </a:t>
            </a:r>
            <a:r>
              <a:rPr lang="fa-IR" sz="1800" b="1" dirty="0"/>
              <a:t>دسته از مشتريان. (مثلاً فعال نمودن </a:t>
            </a:r>
            <a:r>
              <a:rPr lang="fa-IR" sz="1800" b="1" dirty="0" smtClean="0"/>
              <a:t>پتانسيل‌هاي </a:t>
            </a:r>
            <a:r>
              <a:rPr lang="fa-IR" sz="1800" b="1" dirty="0"/>
              <a:t>ترانزيتي يا جذب بار فرآورده‌هاي نفتي و يا جذب سفرهاي گردشگري هركدام لوازم و تمهيدات </a:t>
            </a:r>
            <a:r>
              <a:rPr lang="fa-IR" sz="1800" b="1" dirty="0" smtClean="0"/>
              <a:t>خاصي را </a:t>
            </a:r>
            <a:r>
              <a:rPr lang="fa-IR" sz="1800" b="1" dirty="0"/>
              <a:t>نياز دارد</a:t>
            </a:r>
            <a:r>
              <a:rPr lang="fa-IR" sz="1800" b="1" dirty="0" smtClean="0"/>
              <a:t>)(3-4)</a:t>
            </a:r>
            <a:endParaRPr lang="fa-IR" sz="1800" b="1" dirty="0"/>
          </a:p>
          <a:p>
            <a:pPr marL="265113" indent="-265113" algn="just">
              <a:buFont typeface="+mj-lt"/>
              <a:buAutoNum type="arabicPeriod"/>
            </a:pPr>
            <a:r>
              <a:rPr lang="fa-IR" sz="1800" b="1" dirty="0" smtClean="0"/>
              <a:t>جلب </a:t>
            </a:r>
            <a:r>
              <a:rPr lang="fa-IR" sz="1800" b="1" dirty="0"/>
              <a:t>همكاري و هم افزايي ذينفعان به ويژه صاحبان بارهاي عمده </a:t>
            </a:r>
            <a:r>
              <a:rPr lang="fa-IR" sz="1800" b="1" dirty="0" smtClean="0"/>
              <a:t>در آن محور.(2-4)</a:t>
            </a:r>
            <a:endParaRPr lang="fa-IR" sz="1800" b="1" dirty="0"/>
          </a:p>
          <a:p>
            <a:pPr marL="265113" indent="-265113" algn="just">
              <a:buFont typeface="+mj-lt"/>
              <a:buAutoNum type="arabicPeriod"/>
            </a:pPr>
            <a:r>
              <a:rPr lang="fa-IR" sz="1800" b="1" dirty="0"/>
              <a:t>فعال نمودن </a:t>
            </a:r>
            <a:r>
              <a:rPr lang="fa-IR" sz="1800" b="1" dirty="0" smtClean="0"/>
              <a:t>ظرفيت‌هاي </a:t>
            </a:r>
            <a:r>
              <a:rPr lang="fa-IR" sz="1800" b="1" dirty="0"/>
              <a:t>بالقوه هر محور </a:t>
            </a:r>
            <a:r>
              <a:rPr lang="fa-IR" sz="1800" b="1" dirty="0" smtClean="0"/>
              <a:t>با </a:t>
            </a:r>
            <a:r>
              <a:rPr lang="fa-IR" sz="1800" b="1" dirty="0"/>
              <a:t>استفاده از </a:t>
            </a:r>
            <a:r>
              <a:rPr lang="fa-IR" sz="1800" b="1" dirty="0" smtClean="0"/>
              <a:t>روش‌هاي </a:t>
            </a:r>
            <a:r>
              <a:rPr lang="en-US" sz="1600" b="1" dirty="0" smtClean="0"/>
              <a:t>TOD</a:t>
            </a:r>
            <a:r>
              <a:rPr lang="fa-IR" sz="1600" b="1" dirty="0" smtClean="0"/>
              <a:t> </a:t>
            </a:r>
            <a:r>
              <a:rPr lang="fa-IR" sz="1800" b="1" dirty="0"/>
              <a:t>ايستگاه‌ها و </a:t>
            </a:r>
            <a:r>
              <a:rPr lang="fa-IR" sz="1800" b="1" dirty="0" smtClean="0"/>
              <a:t>مراكز لجستيكي(2-4)</a:t>
            </a:r>
            <a:endParaRPr lang="fa-IR" sz="1800" b="1" dirty="0"/>
          </a:p>
          <a:p>
            <a:pPr marL="265113" indent="-265113" algn="just">
              <a:buFont typeface="+mj-lt"/>
              <a:buAutoNum type="arabicPeriod"/>
            </a:pPr>
            <a:r>
              <a:rPr lang="fa-IR" sz="1800" b="1" dirty="0"/>
              <a:t>استفاده از تغيير كاربر‌ي اراضي اطراف پروژه‌ها و يا تعريف پروژه‌هاي </a:t>
            </a:r>
            <a:r>
              <a:rPr lang="fa-IR" sz="1800" b="1" dirty="0" smtClean="0"/>
              <a:t>مكمل.(2-4)</a:t>
            </a:r>
            <a:endParaRPr lang="en-US" sz="1800" b="1" dirty="0"/>
          </a:p>
          <a:p>
            <a:pPr marL="265113" indent="-265113" algn="just">
              <a:buFont typeface="+mj-lt"/>
              <a:buAutoNum type="arabicPeriod"/>
            </a:pPr>
            <a:r>
              <a:rPr lang="ar-SA" altLang="en-US" sz="1800" b="1" dirty="0"/>
              <a:t>ترغيب سرمايه</a:t>
            </a:r>
            <a:r>
              <a:rPr lang="fa-IR" altLang="en-US" sz="1800" b="1" dirty="0"/>
              <a:t>‌</a:t>
            </a:r>
            <a:r>
              <a:rPr lang="ar-SA" altLang="en-US" sz="1800" b="1" dirty="0"/>
              <a:t>گذاران و ذينفعان در ايجاد و بهره</a:t>
            </a:r>
            <a:r>
              <a:rPr lang="fa-IR" altLang="en-US" sz="1800" b="1" dirty="0"/>
              <a:t>‌</a:t>
            </a:r>
            <a:r>
              <a:rPr lang="ar-SA" altLang="en-US" sz="1800" b="1" dirty="0"/>
              <a:t>برداري خطوط </a:t>
            </a:r>
            <a:r>
              <a:rPr lang="fa-IR" altLang="en-US" sz="1800" b="1" dirty="0"/>
              <a:t>آنتني </a:t>
            </a:r>
            <a:r>
              <a:rPr lang="ar-SA" altLang="en-US" sz="1800" b="1" dirty="0" smtClean="0"/>
              <a:t>ريلي</a:t>
            </a:r>
            <a:r>
              <a:rPr lang="fa-IR" altLang="en-US" sz="1800" b="1" dirty="0" smtClean="0"/>
              <a:t>(2-4)</a:t>
            </a:r>
            <a:endParaRPr lang="fa-IR" altLang="en-US" sz="1800" b="1" dirty="0"/>
          </a:p>
          <a:p>
            <a:pPr marL="265113" indent="-265113" algn="just">
              <a:buFont typeface="+mj-lt"/>
              <a:buAutoNum type="arabicPeriod"/>
            </a:pPr>
            <a:r>
              <a:rPr lang="fa-IR" sz="1800" b="1" dirty="0"/>
              <a:t>تسهيل فعاليت بخش غيردولتي در بهره‌برداري ريلي و سودآور نمودن اين </a:t>
            </a:r>
            <a:r>
              <a:rPr lang="fa-IR" sz="1800" b="1" dirty="0" smtClean="0"/>
              <a:t>كسب‌وكار </a:t>
            </a:r>
            <a:r>
              <a:rPr lang="fa-IR" sz="1800" b="1" dirty="0"/>
              <a:t>(تجاري‌سازي حمل‌ونقل </a:t>
            </a:r>
            <a:r>
              <a:rPr lang="fa-IR" sz="1800" b="1" dirty="0" smtClean="0"/>
              <a:t>ريلي) به تناسب شرايط خاص محور.(1-4)</a:t>
            </a:r>
          </a:p>
          <a:p>
            <a:pPr marL="265113" indent="-265113" algn="just">
              <a:buFont typeface="+mj-lt"/>
              <a:buAutoNum type="arabicPeriod"/>
            </a:pPr>
            <a:r>
              <a:rPr lang="fa-IR" sz="1800" b="1" dirty="0" smtClean="0"/>
              <a:t>شروع بهره‌برداري از طرح‌ها بعد از تكميل اجزاي اصلي به نحوي كه مانعي براي بهره‌برداري نباشد.(2-3)</a:t>
            </a:r>
          </a:p>
          <a:p>
            <a:pPr marL="265113" indent="-265113" algn="just">
              <a:buFont typeface="+mj-lt"/>
              <a:buAutoNum type="arabicPeriod"/>
            </a:pPr>
            <a:r>
              <a:rPr lang="fa-IR" sz="1800" b="1" dirty="0" smtClean="0"/>
              <a:t>برنامه‌ريزي براي تأمين نيروي انساني كافي و داراي آموزش‌هاي لازم جهت انتفاع از هر طرح جديد از ابتداي شروع بهره‌برداري.(2-4)</a:t>
            </a:r>
            <a:endParaRPr lang="fa-IR" sz="1800" b="1" dirty="0"/>
          </a:p>
        </p:txBody>
      </p:sp>
      <p:sp>
        <p:nvSpPr>
          <p:cNvPr id="11" name="Content Placeholder 2"/>
          <p:cNvSpPr txBox="1">
            <a:spLocks/>
          </p:cNvSpPr>
          <p:nvPr/>
        </p:nvSpPr>
        <p:spPr bwMode="auto">
          <a:xfrm>
            <a:off x="899592" y="548680"/>
            <a:ext cx="7488832"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fa-IR" sz="2000" b="1" dirty="0" smtClean="0">
                <a:solidFill>
                  <a:prstClr val="black"/>
                </a:solidFill>
                <a:cs typeface="Zar" panose="00000400000000000000" pitchFamily="2" charset="-78"/>
              </a:rPr>
              <a:t>روشهاي </a:t>
            </a:r>
            <a:r>
              <a:rPr lang="fa-IR" sz="2000" b="1" dirty="0">
                <a:solidFill>
                  <a:prstClr val="black"/>
                </a:solidFill>
                <a:cs typeface="Zar" panose="00000400000000000000" pitchFamily="2" charset="-78"/>
              </a:rPr>
              <a:t>اختصاصي محورها </a:t>
            </a:r>
            <a:r>
              <a:rPr lang="fa-IR" sz="2000" b="1" dirty="0" smtClean="0">
                <a:solidFill>
                  <a:prstClr val="black"/>
                </a:solidFill>
                <a:cs typeface="Zar" panose="00000400000000000000" pitchFamily="2" charset="-78"/>
              </a:rPr>
              <a:t>براي </a:t>
            </a:r>
            <a:r>
              <a:rPr lang="fa-IR" sz="2000" b="1" dirty="0">
                <a:solidFill>
                  <a:prstClr val="black"/>
                </a:solidFill>
                <a:cs typeface="Zar" panose="00000400000000000000" pitchFamily="2" charset="-78"/>
              </a:rPr>
              <a:t>استفاده بهينه از ظرفيت </a:t>
            </a:r>
            <a:r>
              <a:rPr lang="fa-IR" sz="2000" b="1" dirty="0" smtClean="0">
                <a:solidFill>
                  <a:prstClr val="black"/>
                </a:solidFill>
                <a:cs typeface="Zar" panose="00000400000000000000" pitchFamily="2" charset="-78"/>
              </a:rPr>
              <a:t>خطوط موجود راه‌آهن </a:t>
            </a:r>
            <a:endParaRPr lang="fa-IR" sz="2000" b="1" dirty="0">
              <a:solidFill>
                <a:prstClr val="black"/>
              </a:solidFill>
              <a:cs typeface="Zar" panose="00000400000000000000"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33</a:t>
            </a:fld>
            <a:endParaRPr lang="en-US">
              <a:solidFill>
                <a:prstClr val="black">
                  <a:tint val="75000"/>
                </a:prstClr>
              </a:solidFill>
            </a:endParaRPr>
          </a:p>
        </p:txBody>
      </p:sp>
    </p:spTree>
    <p:extLst>
      <p:ext uri="{BB962C8B-B14F-4D97-AF65-F5344CB8AC3E}">
        <p14:creationId xmlns:p14="http://schemas.microsoft.com/office/powerpoint/2010/main" val="4867576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410110"/>
            <a:ext cx="8568952" cy="4915532"/>
          </a:xfrm>
          <a:solidFill>
            <a:schemeClr val="accent6">
              <a:lumMod val="20000"/>
              <a:lumOff val="80000"/>
            </a:schemeClr>
          </a:solidFill>
        </p:spPr>
        <p:txBody>
          <a:bodyPr/>
          <a:lstStyle/>
          <a:p>
            <a:pPr marL="0" indent="0" algn="just">
              <a:buNone/>
            </a:pPr>
            <a:r>
              <a:rPr lang="fa-IR" sz="1800" b="1" dirty="0" smtClean="0"/>
              <a:t>مهمترين مراكز باري و مسافري: شهرهاي شهرضا</a:t>
            </a:r>
            <a:r>
              <a:rPr lang="fa-IR" sz="1800" b="1" dirty="0"/>
              <a:t>، آباده، </a:t>
            </a:r>
            <a:r>
              <a:rPr lang="fa-IR" sz="1800" b="1" dirty="0" smtClean="0"/>
              <a:t>سعادت‌شهر</a:t>
            </a:r>
            <a:r>
              <a:rPr lang="fa-IR" sz="1800" b="1" dirty="0"/>
              <a:t>، </a:t>
            </a:r>
            <a:r>
              <a:rPr lang="fa-IR" sz="1800" b="1" dirty="0" smtClean="0"/>
              <a:t>مرودشت، اقليد و شيراز.</a:t>
            </a:r>
          </a:p>
          <a:p>
            <a:pPr marL="0" indent="0" algn="just">
              <a:buNone/>
            </a:pPr>
            <a:r>
              <a:rPr lang="fa-IR" sz="1800" b="1" dirty="0" smtClean="0"/>
              <a:t>زمان انجام مطالعات برآورد تقاضا:</a:t>
            </a:r>
            <a:r>
              <a:rPr lang="fa-IR" sz="1800" b="1" dirty="0"/>
              <a:t>	</a:t>
            </a:r>
            <a:r>
              <a:rPr lang="fa-IR" sz="1800" b="1" dirty="0" smtClean="0"/>
              <a:t>‌1380 </a:t>
            </a:r>
          </a:p>
          <a:p>
            <a:pPr marL="0" indent="0" algn="just">
              <a:buNone/>
            </a:pPr>
            <a:r>
              <a:rPr lang="fa-IR" sz="1800" b="1" dirty="0" smtClean="0"/>
              <a:t>ميزان </a:t>
            </a:r>
            <a:r>
              <a:rPr lang="fa-IR" sz="1800" b="1" dirty="0"/>
              <a:t>تقاضاي حمل پيش بيني شده در مطالعات طرح:</a:t>
            </a:r>
          </a:p>
          <a:p>
            <a:pPr marL="0" indent="0" algn="just">
              <a:buNone/>
            </a:pPr>
            <a:endParaRPr lang="fa-IR" sz="1100" b="1" dirty="0" smtClean="0"/>
          </a:p>
          <a:p>
            <a:pPr marL="0" indent="0" algn="just">
              <a:buNone/>
            </a:pPr>
            <a:r>
              <a:rPr lang="fa-IR" sz="1800" b="1" dirty="0" smtClean="0"/>
              <a:t>طبق </a:t>
            </a:r>
            <a:r>
              <a:rPr lang="fa-IR" sz="1800" b="1" dirty="0"/>
              <a:t>آمار </a:t>
            </a:r>
            <a:r>
              <a:rPr lang="fa-IR" sz="1800" b="1" dirty="0" smtClean="0"/>
              <a:t>حمل‌ونقل </a:t>
            </a:r>
            <a:r>
              <a:rPr lang="fa-IR" sz="1800" b="1" dirty="0"/>
              <a:t>جاده‌اي، استان فارس </a:t>
            </a:r>
            <a:r>
              <a:rPr lang="fa-IR" sz="1800" b="1" dirty="0" smtClean="0"/>
              <a:t>در </a:t>
            </a:r>
          </a:p>
          <a:p>
            <a:pPr marL="0" indent="0" algn="just">
              <a:buNone/>
            </a:pPr>
            <a:r>
              <a:rPr lang="fa-IR" sz="1800" b="1" dirty="0" smtClean="0"/>
              <a:t>ترابري </a:t>
            </a:r>
            <a:r>
              <a:rPr lang="fa-IR" sz="1800" b="1" dirty="0"/>
              <a:t>باري و مسافري </a:t>
            </a:r>
            <a:r>
              <a:rPr lang="fa-IR" sz="1800" b="1" dirty="0" smtClean="0"/>
              <a:t>برون‌استاني </a:t>
            </a:r>
            <a:r>
              <a:rPr lang="fa-IR" sz="1800" b="1" dirty="0"/>
              <a:t>رتبه چهارم </a:t>
            </a:r>
            <a:endParaRPr lang="fa-IR" sz="1800" b="1" dirty="0" smtClean="0"/>
          </a:p>
          <a:p>
            <a:pPr marL="0" indent="0" algn="just">
              <a:buNone/>
            </a:pPr>
            <a:r>
              <a:rPr lang="fa-IR" sz="1800" b="1" dirty="0" smtClean="0"/>
              <a:t>را داشته و </a:t>
            </a:r>
            <a:r>
              <a:rPr lang="fa-IR" sz="1800" b="1" dirty="0"/>
              <a:t>لذا تحقق </a:t>
            </a:r>
            <a:r>
              <a:rPr lang="fa-IR" sz="1800" b="1" dirty="0" smtClean="0"/>
              <a:t>بار </a:t>
            </a:r>
            <a:r>
              <a:rPr lang="fa-IR" sz="1800" b="1" dirty="0"/>
              <a:t>و مسافر فوق (با حدود نرخ جذب 20 تا 30% موجه به نظر </a:t>
            </a:r>
            <a:r>
              <a:rPr lang="fa-IR" sz="1800" b="1" dirty="0" smtClean="0"/>
              <a:t>مي‌رسيد.)</a:t>
            </a:r>
          </a:p>
          <a:p>
            <a:pPr marL="0" indent="0" algn="just">
              <a:buNone/>
            </a:pPr>
            <a:r>
              <a:rPr lang="fa-IR" sz="1800" b="1" u="sng" dirty="0"/>
              <a:t>مهمترين علل عدم حمل پيش‌بيني شده در مطالعات</a:t>
            </a:r>
            <a:r>
              <a:rPr lang="fa-IR" sz="1800" b="1" dirty="0"/>
              <a:t>:</a:t>
            </a:r>
          </a:p>
          <a:p>
            <a:pPr marL="0" indent="0" algn="just">
              <a:buNone/>
            </a:pPr>
            <a:r>
              <a:rPr lang="fa-IR" sz="1800" b="1" dirty="0"/>
              <a:t> - عدم اتصال راه‌آهن به مبادي باري عمده نظير پتروشيمي و </a:t>
            </a:r>
            <a:r>
              <a:rPr lang="fa-IR" sz="1800" b="1" dirty="0" smtClean="0"/>
              <a:t>كارخانجات  - مسير </a:t>
            </a:r>
            <a:r>
              <a:rPr lang="fa-IR" sz="1800" b="1" dirty="0"/>
              <a:t>احداث شده مسافت حمل را براي مسافران طولاني نموده </a:t>
            </a:r>
            <a:r>
              <a:rPr lang="fa-IR" sz="1800" b="1" dirty="0" smtClean="0"/>
              <a:t>است.  - </a:t>
            </a:r>
            <a:r>
              <a:rPr lang="fa-IR" sz="1800" b="1" dirty="0"/>
              <a:t>تثبيت نرخ سوخت و كاهش مزيت حمل ريلي</a:t>
            </a:r>
          </a:p>
          <a:p>
            <a:pPr marL="0" indent="0" algn="just">
              <a:buNone/>
            </a:pPr>
            <a:r>
              <a:rPr lang="fa-IR" sz="1800" b="1" u="sng" dirty="0"/>
              <a:t>راهكارهاي افزايش بهره‌وري</a:t>
            </a:r>
            <a:r>
              <a:rPr lang="fa-IR" sz="1800" b="1" dirty="0"/>
              <a:t>:</a:t>
            </a:r>
          </a:p>
          <a:p>
            <a:pPr marL="0" indent="0" algn="just">
              <a:buNone/>
            </a:pPr>
            <a:r>
              <a:rPr lang="fa-IR" sz="1800" b="1" dirty="0"/>
              <a:t>- توافق با صاحبان بارهاي عمده در اين مسير و احداث خطوط آنتني لازم ضرورت دارد(2-4).</a:t>
            </a:r>
          </a:p>
          <a:p>
            <a:pPr algn="just">
              <a:buFontTx/>
              <a:buChar char="-"/>
            </a:pPr>
            <a:r>
              <a:rPr lang="fa-IR" sz="1800" b="1" dirty="0"/>
              <a:t>با تكميل راه‌آهن‌هاي شيراز-بوشهر و گل‌گهر-شيراز عملكرد ترابري ريلي اين محور افزايش مي‌يابد.</a:t>
            </a:r>
          </a:p>
          <a:p>
            <a:pPr algn="just">
              <a:buFontTx/>
              <a:buChar char="-"/>
            </a:pPr>
            <a:r>
              <a:rPr lang="fa-IR" sz="1800" b="1" dirty="0"/>
              <a:t>تقاضاي مسافري وجود دارد و افزايش عملكرد مسافري توسط بخش غيردولتي با بهبود شرايط كسب و كار و افزايش جذابيت سرمايه‌‌گذاري دنبال شود.</a:t>
            </a:r>
          </a:p>
          <a:p>
            <a:pPr marL="0" indent="0" algn="just">
              <a:buNone/>
            </a:pPr>
            <a:endParaRPr lang="fa-IR" sz="2000" b="1" dirty="0"/>
          </a:p>
          <a:p>
            <a:pPr marL="514350" indent="-514350" algn="just">
              <a:buFont typeface="+mj-lt"/>
              <a:buAutoNum type="arabicPeriod"/>
            </a:pPr>
            <a:endParaRPr lang="fa-IR" sz="2000" b="1" dirty="0" smtClean="0"/>
          </a:p>
          <a:p>
            <a:pPr marL="514350" indent="-514350" algn="just">
              <a:buFont typeface="+mj-lt"/>
              <a:buAutoNum type="arabicPeriod"/>
            </a:pPr>
            <a:endParaRPr lang="en-US" sz="2000" b="1" dirty="0"/>
          </a:p>
        </p:txBody>
      </p:sp>
      <p:sp>
        <p:nvSpPr>
          <p:cNvPr id="11" name="Content Placeholder 2"/>
          <p:cNvSpPr txBox="1">
            <a:spLocks/>
          </p:cNvSpPr>
          <p:nvPr/>
        </p:nvSpPr>
        <p:spPr bwMode="auto">
          <a:xfrm>
            <a:off x="899592" y="548680"/>
            <a:ext cx="7416824"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2000" b="1" dirty="0" smtClean="0">
                <a:cs typeface="Zar" panose="00000400000000000000" pitchFamily="2" charset="-78"/>
              </a:rPr>
              <a:t>راه آهن اصفهان شيراز 	  طول : 505كيلومتر	 	سال افتتاح : 1388</a:t>
            </a:r>
            <a:endParaRPr lang="fa-IR" sz="2000" b="1" dirty="0">
              <a:cs typeface="Zar" panose="00000400000000000000"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pPr/>
              <a:t>34</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1951302497"/>
              </p:ext>
            </p:extLst>
          </p:nvPr>
        </p:nvGraphicFramePr>
        <p:xfrm>
          <a:off x="400641" y="1988840"/>
          <a:ext cx="4228323" cy="1308100"/>
        </p:xfrm>
        <a:graphic>
          <a:graphicData uri="http://schemas.openxmlformats.org/drawingml/2006/table">
            <a:tbl>
              <a:tblPr rtl="1">
                <a:tableStyleId>{5C22544A-7EE6-4342-B048-85BDC9FD1C3A}</a:tableStyleId>
              </a:tblPr>
              <a:tblGrid>
                <a:gridCol w="1094771">
                  <a:extLst>
                    <a:ext uri="{9D8B030D-6E8A-4147-A177-3AD203B41FA5}">
                      <a16:colId xmlns:a16="http://schemas.microsoft.com/office/drawing/2014/main" val="20000"/>
                    </a:ext>
                  </a:extLst>
                </a:gridCol>
                <a:gridCol w="932812">
                  <a:extLst>
                    <a:ext uri="{9D8B030D-6E8A-4147-A177-3AD203B41FA5}">
                      <a16:colId xmlns:a16="http://schemas.microsoft.com/office/drawing/2014/main" val="20001"/>
                    </a:ext>
                  </a:extLst>
                </a:gridCol>
                <a:gridCol w="862540">
                  <a:extLst>
                    <a:ext uri="{9D8B030D-6E8A-4147-A177-3AD203B41FA5}">
                      <a16:colId xmlns:a16="http://schemas.microsoft.com/office/drawing/2014/main" val="20002"/>
                    </a:ext>
                  </a:extLst>
                </a:gridCol>
                <a:gridCol w="592900">
                  <a:extLst>
                    <a:ext uri="{9D8B030D-6E8A-4147-A177-3AD203B41FA5}">
                      <a16:colId xmlns:a16="http://schemas.microsoft.com/office/drawing/2014/main" val="20003"/>
                    </a:ext>
                  </a:extLst>
                </a:gridCol>
                <a:gridCol w="745300">
                  <a:extLst>
                    <a:ext uri="{9D8B030D-6E8A-4147-A177-3AD203B41FA5}">
                      <a16:colId xmlns:a16="http://schemas.microsoft.com/office/drawing/2014/main" val="20004"/>
                    </a:ext>
                  </a:extLst>
                </a:gridCol>
              </a:tblGrid>
              <a:tr h="288290">
                <a:tc gridSpan="2">
                  <a:txBody>
                    <a:bodyPr/>
                    <a:lstStyle/>
                    <a:p>
                      <a:pPr algn="ctr" rtl="1">
                        <a:spcAft>
                          <a:spcPts val="0"/>
                        </a:spcAft>
                      </a:pPr>
                      <a:r>
                        <a:rPr lang="fa-IR" sz="1800" b="1" dirty="0" smtClean="0">
                          <a:effectLst/>
                          <a:cs typeface="Zar" panose="00000400000000000000" pitchFamily="2" charset="-78"/>
                        </a:rPr>
                        <a:t>سال</a:t>
                      </a:r>
                      <a:r>
                        <a:rPr lang="fa-IR" sz="1800" b="1" dirty="0">
                          <a:effectLst/>
                          <a:cs typeface="Zar" panose="00000400000000000000" pitchFamily="2" charset="-78"/>
                        </a:rPr>
                        <a:t> </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rtl="1"/>
                      <a:endParaRPr lang="fa-IR"/>
                    </a:p>
                  </a:txBody>
                  <a:tcPr/>
                </a:tc>
                <a:tc>
                  <a:txBody>
                    <a:bodyPr/>
                    <a:lstStyle/>
                    <a:p>
                      <a:pPr algn="ctr" rtl="1">
                        <a:spcAft>
                          <a:spcPts val="0"/>
                        </a:spcAft>
                      </a:pPr>
                      <a:r>
                        <a:rPr lang="fa-IR" sz="1800" b="1" dirty="0">
                          <a:effectLst/>
                          <a:cs typeface="Zar" panose="00000400000000000000" pitchFamily="2" charset="-78"/>
                        </a:rPr>
                        <a:t>1385</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1800" b="1" dirty="0">
                          <a:effectLst/>
                          <a:cs typeface="Zar" panose="00000400000000000000" pitchFamily="2" charset="-78"/>
                        </a:rPr>
                        <a:t>1395</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1800" b="1" dirty="0">
                          <a:effectLst/>
                          <a:cs typeface="Zar" panose="00000400000000000000" pitchFamily="2" charset="-78"/>
                        </a:rPr>
                        <a:t>1404</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88290">
                <a:tc gridSpan="2">
                  <a:txBody>
                    <a:bodyPr/>
                    <a:lstStyle/>
                    <a:p>
                      <a:pPr algn="ctr" rtl="1">
                        <a:spcAft>
                          <a:spcPts val="0"/>
                        </a:spcAft>
                      </a:pPr>
                      <a:r>
                        <a:rPr lang="fa-IR" sz="1600" b="1" dirty="0">
                          <a:effectLst/>
                          <a:cs typeface="Zar" panose="00000400000000000000" pitchFamily="2" charset="-78"/>
                        </a:rPr>
                        <a:t>بار (ميليون تن)</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pPr rtl="1"/>
                      <a:endParaRPr lang="fa-IR"/>
                    </a:p>
                  </a:txBody>
                  <a:tcPr/>
                </a:tc>
                <a:tc>
                  <a:txBody>
                    <a:bodyPr/>
                    <a:lstStyle/>
                    <a:p>
                      <a:pPr algn="ctr" rtl="1">
                        <a:spcAft>
                          <a:spcPts val="0"/>
                        </a:spcAft>
                      </a:pPr>
                      <a:r>
                        <a:rPr lang="fa-IR" sz="1800" b="1" dirty="0">
                          <a:effectLst/>
                          <a:cs typeface="Zar" panose="00000400000000000000" pitchFamily="2" charset="-78"/>
                        </a:rPr>
                        <a:t>2/3</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1800" b="1" dirty="0">
                          <a:effectLst/>
                          <a:cs typeface="Zar" panose="00000400000000000000" pitchFamily="2" charset="-78"/>
                        </a:rPr>
                        <a:t>4</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1800" b="1" dirty="0">
                          <a:effectLst/>
                          <a:cs typeface="Zar" panose="00000400000000000000" pitchFamily="2" charset="-78"/>
                        </a:rPr>
                        <a:t>5</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288290">
                <a:tc rowSpan="2">
                  <a:txBody>
                    <a:bodyPr/>
                    <a:lstStyle/>
                    <a:p>
                      <a:pPr algn="ctr" rtl="1">
                        <a:spcAft>
                          <a:spcPts val="0"/>
                        </a:spcAft>
                      </a:pPr>
                      <a:r>
                        <a:rPr lang="fa-IR" sz="1600" b="1" dirty="0">
                          <a:effectLst/>
                          <a:cs typeface="Zar" panose="00000400000000000000" pitchFamily="2" charset="-78"/>
                        </a:rPr>
                        <a:t>مسافر (ميليون نفر)</a:t>
                      </a:r>
                      <a:endParaRPr lang="en-US" sz="1600" b="1" dirty="0">
                        <a:effectLst/>
                        <a:cs typeface="Zar" panose="00000400000000000000" pitchFamily="2" charset="-78"/>
                      </a:endParaRPr>
                    </a:p>
                    <a:p>
                      <a:pPr algn="ctr" rtl="1">
                        <a:spcAft>
                          <a:spcPts val="0"/>
                        </a:spcAft>
                      </a:pPr>
                      <a:r>
                        <a:rPr lang="fa-IR" sz="1600" b="1" dirty="0">
                          <a:effectLst/>
                          <a:cs typeface="Zar" panose="00000400000000000000" pitchFamily="2" charset="-78"/>
                        </a:rPr>
                        <a:t> </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tc>
                <a:tc>
                  <a:txBody>
                    <a:bodyPr/>
                    <a:lstStyle/>
                    <a:p>
                      <a:pPr algn="ctr" rtl="1">
                        <a:spcAft>
                          <a:spcPts val="0"/>
                        </a:spcAft>
                      </a:pPr>
                      <a:r>
                        <a:rPr lang="fa-IR" sz="1600" b="1" dirty="0">
                          <a:effectLst/>
                          <a:cs typeface="Zar" panose="00000400000000000000" pitchFamily="2" charset="-78"/>
                        </a:rPr>
                        <a:t>سراسري</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rtl="1">
                        <a:spcAft>
                          <a:spcPts val="0"/>
                        </a:spcAft>
                      </a:pPr>
                      <a:r>
                        <a:rPr lang="fa-IR" sz="1800" b="1" dirty="0">
                          <a:effectLst/>
                          <a:cs typeface="Zar" panose="00000400000000000000" pitchFamily="2" charset="-78"/>
                        </a:rPr>
                        <a:t>6/1</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rtl="1">
                        <a:spcAft>
                          <a:spcPts val="0"/>
                        </a:spcAft>
                      </a:pPr>
                      <a:r>
                        <a:rPr lang="fa-IR" sz="1800" b="1" dirty="0">
                          <a:effectLst/>
                          <a:cs typeface="Zar" panose="00000400000000000000" pitchFamily="2" charset="-78"/>
                        </a:rPr>
                        <a:t>2/2</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rtl="1">
                        <a:spcAft>
                          <a:spcPts val="0"/>
                        </a:spcAft>
                      </a:pPr>
                      <a:r>
                        <a:rPr lang="fa-IR" sz="1800" b="1" dirty="0">
                          <a:effectLst/>
                          <a:cs typeface="Zar" panose="00000400000000000000" pitchFamily="2" charset="-78"/>
                        </a:rPr>
                        <a:t>3/3</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2"/>
                  </a:ext>
                </a:extLst>
              </a:tr>
              <a:tr h="104622">
                <a:tc vMerge="1">
                  <a:txBody>
                    <a:bodyPr/>
                    <a:lstStyle/>
                    <a:p>
                      <a:pPr rtl="1"/>
                      <a:endParaRPr lang="fa-IR"/>
                    </a:p>
                  </a:txBody>
                  <a:tcPr/>
                </a:tc>
                <a:tc>
                  <a:txBody>
                    <a:bodyPr/>
                    <a:lstStyle/>
                    <a:p>
                      <a:pPr algn="ctr" rtl="1">
                        <a:spcAft>
                          <a:spcPts val="0"/>
                        </a:spcAft>
                      </a:pPr>
                      <a:r>
                        <a:rPr lang="fa-IR" sz="1600" b="1" dirty="0">
                          <a:effectLst/>
                          <a:cs typeface="Zar" panose="00000400000000000000" pitchFamily="2" charset="-78"/>
                        </a:rPr>
                        <a:t>محلي</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rtl="1">
                        <a:spcAft>
                          <a:spcPts val="0"/>
                        </a:spcAft>
                      </a:pPr>
                      <a:r>
                        <a:rPr lang="fa-IR" sz="1800" b="1" dirty="0">
                          <a:effectLst/>
                          <a:cs typeface="Zar" panose="00000400000000000000" pitchFamily="2" charset="-78"/>
                        </a:rPr>
                        <a:t>3/0</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noFill/>
                      <a:prstDash val="solid"/>
                      <a:round/>
                      <a:headEnd type="none" w="med" len="med"/>
                      <a:tailEnd type="none" w="med" len="med"/>
                    </a:lnB>
                  </a:tcPr>
                </a:tc>
                <a:tc>
                  <a:txBody>
                    <a:bodyPr/>
                    <a:lstStyle/>
                    <a:p>
                      <a:pPr algn="ctr" rtl="1">
                        <a:spcAft>
                          <a:spcPts val="0"/>
                        </a:spcAft>
                      </a:pPr>
                      <a:r>
                        <a:rPr lang="fa-IR" sz="1800" b="1" dirty="0">
                          <a:effectLst/>
                          <a:cs typeface="Zar" panose="00000400000000000000" pitchFamily="2" charset="-78"/>
                        </a:rPr>
                        <a:t>3/0</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noFill/>
                      <a:prstDash val="solid"/>
                      <a:round/>
                      <a:headEnd type="none" w="med" len="med"/>
                      <a:tailEnd type="none" w="med" len="med"/>
                    </a:lnB>
                  </a:tcPr>
                </a:tc>
                <a:tc>
                  <a:txBody>
                    <a:bodyPr/>
                    <a:lstStyle/>
                    <a:p>
                      <a:pPr algn="ctr" rtl="1">
                        <a:spcAft>
                          <a:spcPts val="0"/>
                        </a:spcAft>
                      </a:pPr>
                      <a:r>
                        <a:rPr lang="fa-IR" sz="1800" b="1" dirty="0">
                          <a:effectLst/>
                          <a:cs typeface="Zar" panose="00000400000000000000" pitchFamily="2" charset="-78"/>
                        </a:rPr>
                        <a:t>3/0</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no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1516857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1410110"/>
            <a:ext cx="8280920" cy="4755194"/>
          </a:xfrm>
          <a:solidFill>
            <a:schemeClr val="bg1">
              <a:lumMod val="95000"/>
            </a:schemeClr>
          </a:solidFill>
        </p:spPr>
        <p:txBody>
          <a:bodyPr/>
          <a:lstStyle/>
          <a:p>
            <a:pPr marL="0" indent="0" algn="just">
              <a:buNone/>
            </a:pPr>
            <a:r>
              <a:rPr lang="fa-IR" sz="2000" b="1" dirty="0"/>
              <a:t>مهمترين مراكز باري و مسافري طرح: شهرهاي </a:t>
            </a:r>
            <a:r>
              <a:rPr lang="fa-IR" sz="2000" b="1" dirty="0" smtClean="0"/>
              <a:t>كرمان، بم، فهرج و زاهدان</a:t>
            </a:r>
            <a:endParaRPr lang="fa-IR" sz="2000" b="1" dirty="0"/>
          </a:p>
          <a:p>
            <a:pPr marL="0" indent="0" algn="just">
              <a:buNone/>
            </a:pPr>
            <a:r>
              <a:rPr lang="fa-IR" sz="2000" b="1" dirty="0" smtClean="0"/>
              <a:t>آخرين زمان </a:t>
            </a:r>
            <a:r>
              <a:rPr lang="fa-IR" sz="2000" b="1" dirty="0"/>
              <a:t>انجام مطالعات برآورد تقاضا:	</a:t>
            </a:r>
            <a:r>
              <a:rPr lang="fa-IR" sz="2000" b="1" dirty="0" smtClean="0"/>
              <a:t>1388</a:t>
            </a:r>
            <a:endParaRPr lang="fa-IR" sz="2000" b="1" dirty="0"/>
          </a:p>
          <a:p>
            <a:pPr marL="0" indent="0" algn="just">
              <a:buNone/>
            </a:pPr>
            <a:r>
              <a:rPr lang="fa-IR" sz="2000" b="1" dirty="0"/>
              <a:t>ميزان تقاضاي حمل </a:t>
            </a:r>
            <a:r>
              <a:rPr lang="fa-IR" sz="2000" b="1" dirty="0" smtClean="0"/>
              <a:t>پيش‌بيني </a:t>
            </a:r>
            <a:r>
              <a:rPr lang="fa-IR" sz="2000" b="1" dirty="0"/>
              <a:t>شده در </a:t>
            </a:r>
            <a:r>
              <a:rPr lang="fa-IR" sz="2000" b="1" dirty="0" smtClean="0"/>
              <a:t>مطالعات:</a:t>
            </a:r>
          </a:p>
          <a:p>
            <a:pPr marL="0" indent="0" algn="just">
              <a:buNone/>
            </a:pPr>
            <a:endParaRPr lang="fa-IR" sz="2000" b="1" dirty="0"/>
          </a:p>
          <a:p>
            <a:pPr marL="0" indent="0" algn="just">
              <a:buNone/>
            </a:pPr>
            <a:endParaRPr lang="fa-IR" sz="2000" b="1" dirty="0"/>
          </a:p>
          <a:p>
            <a:pPr marL="0" indent="0" algn="just">
              <a:buNone/>
            </a:pPr>
            <a:endParaRPr lang="fa-IR" sz="2000" b="1" dirty="0"/>
          </a:p>
          <a:p>
            <a:pPr marL="0" indent="0" algn="just">
              <a:buNone/>
            </a:pPr>
            <a:endParaRPr lang="fa-IR" sz="1600" b="1" dirty="0" smtClean="0"/>
          </a:p>
          <a:p>
            <a:pPr marL="0" indent="0" algn="just">
              <a:buNone/>
            </a:pPr>
            <a:r>
              <a:rPr lang="fa-IR" sz="2000" b="1" dirty="0" smtClean="0"/>
              <a:t>توجه: </a:t>
            </a:r>
          </a:p>
          <a:p>
            <a:pPr algn="just">
              <a:buFontTx/>
              <a:buChar char="-"/>
            </a:pPr>
            <a:r>
              <a:rPr lang="fa-IR" sz="1800" b="1" dirty="0" smtClean="0"/>
              <a:t>اين طرح حسب توافق با پاكستان براي ايجاد مسير مناسب بين‌المللي با احداث اين طرح در ايران و بازسازي راه‌آهن كويته-تفتان در پاكستان صورت گرفت. آن موقع قطارهاي بين هند و پاكستان داير بود.</a:t>
            </a:r>
          </a:p>
          <a:p>
            <a:pPr algn="just">
              <a:buFontTx/>
              <a:buChar char="-"/>
            </a:pPr>
            <a:r>
              <a:rPr lang="fa-IR" sz="1800" b="1" dirty="0"/>
              <a:t>در مطالعات توجيهي به </a:t>
            </a:r>
            <a:r>
              <a:rPr lang="fa-IR" sz="1800" b="1" dirty="0" smtClean="0"/>
              <a:t>منافع محروميت‌زدايي، توسعه </a:t>
            </a:r>
            <a:r>
              <a:rPr lang="fa-IR" sz="1800" b="1" dirty="0"/>
              <a:t>اجتماعي استان، آمايش سرزمين، ارتقاي امنيت و مقدمه براي توسعه راه‌آهن به چابهار توجه ويژه شده است. اين منافع از جنس مقدار ترابري نيست ولي افزايش ترابري باعث افزايش اين منافع مي‌گردد</a:t>
            </a:r>
            <a:r>
              <a:rPr lang="fa-IR" sz="1800" b="1" dirty="0" smtClean="0"/>
              <a:t>.</a:t>
            </a:r>
          </a:p>
          <a:p>
            <a:pPr marL="514350" indent="-514350" algn="just">
              <a:buFont typeface="+mj-lt"/>
              <a:buAutoNum type="arabicPeriod"/>
            </a:pPr>
            <a:endParaRPr lang="en-US" sz="2000" b="1" dirty="0"/>
          </a:p>
        </p:txBody>
      </p:sp>
      <p:sp>
        <p:nvSpPr>
          <p:cNvPr id="11" name="Content Placeholder 2"/>
          <p:cNvSpPr txBox="1">
            <a:spLocks/>
          </p:cNvSpPr>
          <p:nvPr/>
        </p:nvSpPr>
        <p:spPr bwMode="auto">
          <a:xfrm>
            <a:off x="899592" y="548680"/>
            <a:ext cx="7416824"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2000" b="1" dirty="0" smtClean="0">
                <a:cs typeface="Zar" panose="00000400000000000000" pitchFamily="2" charset="-78"/>
              </a:rPr>
              <a:t>راه آهن كرمان -زاهدان	  طول : 545كيلومتر	 	سال افتتاح : 1388</a:t>
            </a:r>
            <a:endParaRPr lang="fa-IR" sz="2000" b="1" dirty="0">
              <a:cs typeface="Zar" panose="00000400000000000000"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pPr/>
              <a:t>35</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3287739477"/>
              </p:ext>
            </p:extLst>
          </p:nvPr>
        </p:nvGraphicFramePr>
        <p:xfrm>
          <a:off x="611560" y="2564904"/>
          <a:ext cx="6480720" cy="999677"/>
        </p:xfrm>
        <a:graphic>
          <a:graphicData uri="http://schemas.openxmlformats.org/drawingml/2006/table">
            <a:tbl>
              <a:tblPr rtl="1">
                <a:tableStyleId>{5C22544A-7EE6-4342-B048-85BDC9FD1C3A}</a:tableStyleId>
              </a:tblPr>
              <a:tblGrid>
                <a:gridCol w="3074641">
                  <a:extLst>
                    <a:ext uri="{9D8B030D-6E8A-4147-A177-3AD203B41FA5}">
                      <a16:colId xmlns:a16="http://schemas.microsoft.com/office/drawing/2014/main" val="20000"/>
                    </a:ext>
                  </a:extLst>
                </a:gridCol>
                <a:gridCol w="1229342">
                  <a:extLst>
                    <a:ext uri="{9D8B030D-6E8A-4147-A177-3AD203B41FA5}">
                      <a16:colId xmlns:a16="http://schemas.microsoft.com/office/drawing/2014/main" val="20001"/>
                    </a:ext>
                  </a:extLst>
                </a:gridCol>
                <a:gridCol w="1155644">
                  <a:extLst>
                    <a:ext uri="{9D8B030D-6E8A-4147-A177-3AD203B41FA5}">
                      <a16:colId xmlns:a16="http://schemas.microsoft.com/office/drawing/2014/main" val="20002"/>
                    </a:ext>
                  </a:extLst>
                </a:gridCol>
                <a:gridCol w="1021093">
                  <a:extLst>
                    <a:ext uri="{9D8B030D-6E8A-4147-A177-3AD203B41FA5}">
                      <a16:colId xmlns:a16="http://schemas.microsoft.com/office/drawing/2014/main" val="20003"/>
                    </a:ext>
                  </a:extLst>
                </a:gridCol>
              </a:tblGrid>
              <a:tr h="288290">
                <a:tc>
                  <a:txBody>
                    <a:bodyPr/>
                    <a:lstStyle/>
                    <a:p>
                      <a:pPr algn="ctr" rtl="1">
                        <a:spcAft>
                          <a:spcPts val="0"/>
                        </a:spcAft>
                      </a:pPr>
                      <a:r>
                        <a:rPr lang="fa-IR" sz="2000" b="1" dirty="0" smtClean="0">
                          <a:effectLst/>
                          <a:cs typeface="Zar" panose="00000400000000000000" pitchFamily="2" charset="-78"/>
                        </a:rPr>
                        <a:t>سال</a:t>
                      </a:r>
                      <a:r>
                        <a:rPr lang="fa-IR" sz="2000" b="1" dirty="0">
                          <a:effectLst/>
                          <a:cs typeface="Zar" panose="00000400000000000000" pitchFamily="2" charset="-78"/>
                        </a:rPr>
                        <a:t> </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2000" b="1" dirty="0" smtClean="0">
                          <a:effectLst/>
                          <a:cs typeface="Zar" panose="00000400000000000000" pitchFamily="2" charset="-78"/>
                        </a:rPr>
                        <a:t>1388</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2000" b="1" dirty="0" smtClean="0">
                          <a:effectLst/>
                          <a:cs typeface="Zar" panose="00000400000000000000" pitchFamily="2" charset="-78"/>
                        </a:rPr>
                        <a:t>1400</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2000" b="1" dirty="0" smtClean="0">
                          <a:effectLst/>
                          <a:cs typeface="Zar" panose="00000400000000000000" pitchFamily="2" charset="-78"/>
                        </a:rPr>
                        <a:t>1408</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88290">
                <a:tc>
                  <a:txBody>
                    <a:bodyPr/>
                    <a:lstStyle/>
                    <a:p>
                      <a:pPr algn="ctr" rtl="1">
                        <a:spcAft>
                          <a:spcPts val="0"/>
                        </a:spcAft>
                      </a:pPr>
                      <a:r>
                        <a:rPr lang="fa-IR" sz="1800" b="1" dirty="0">
                          <a:effectLst/>
                          <a:cs typeface="Zar" panose="00000400000000000000" pitchFamily="2" charset="-78"/>
                        </a:rPr>
                        <a:t>بار (ميليون تن)</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2000" b="1" dirty="0" smtClean="0">
                          <a:effectLst/>
                          <a:cs typeface="Zar" panose="00000400000000000000" pitchFamily="2" charset="-78"/>
                        </a:rPr>
                        <a:t>0.5</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2000" b="1" dirty="0" smtClean="0">
                          <a:effectLst/>
                          <a:cs typeface="Zar" panose="00000400000000000000" pitchFamily="2" charset="-78"/>
                        </a:rPr>
                        <a:t>1.2</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2000" b="1" dirty="0" smtClean="0">
                          <a:effectLst/>
                          <a:cs typeface="Zar" panose="00000400000000000000" pitchFamily="2" charset="-78"/>
                        </a:rPr>
                        <a:t>1.6</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390077">
                <a:tc>
                  <a:txBody>
                    <a:bodyPr/>
                    <a:lstStyle/>
                    <a:p>
                      <a:pPr algn="ctr" rtl="1">
                        <a:spcAft>
                          <a:spcPts val="0"/>
                        </a:spcAft>
                      </a:pPr>
                      <a:r>
                        <a:rPr lang="fa-IR" sz="1800" b="1" dirty="0">
                          <a:effectLst/>
                          <a:cs typeface="Zar" panose="00000400000000000000" pitchFamily="2" charset="-78"/>
                        </a:rPr>
                        <a:t>مسافر (ميليون نفر</a:t>
                      </a:r>
                      <a:r>
                        <a:rPr lang="fa-IR" sz="1800" b="1" dirty="0" smtClean="0">
                          <a:effectLst/>
                          <a:cs typeface="Zar" panose="00000400000000000000" pitchFamily="2" charset="-78"/>
                        </a:rPr>
                        <a:t>)</a:t>
                      </a:r>
                      <a:r>
                        <a:rPr lang="fa-IR" sz="1800" b="1" dirty="0">
                          <a:effectLst/>
                          <a:cs typeface="Zar" panose="00000400000000000000" pitchFamily="2" charset="-78"/>
                        </a:rPr>
                        <a:t> </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rtl="1">
                        <a:spcAft>
                          <a:spcPts val="0"/>
                        </a:spcAft>
                      </a:pPr>
                      <a:r>
                        <a:rPr lang="fa-IR" sz="2000" b="1" dirty="0" smtClean="0">
                          <a:effectLst/>
                          <a:cs typeface="Zar" panose="00000400000000000000" pitchFamily="2" charset="-78"/>
                        </a:rPr>
                        <a:t>0.27</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mpd="sng">
                      <a:noFill/>
                    </a:lnB>
                  </a:tcPr>
                </a:tc>
                <a:tc>
                  <a:txBody>
                    <a:bodyPr/>
                    <a:lstStyle/>
                    <a:p>
                      <a:pPr algn="ctr" rtl="1">
                        <a:spcAft>
                          <a:spcPts val="0"/>
                        </a:spcAft>
                      </a:pPr>
                      <a:r>
                        <a:rPr lang="fa-IR" sz="2000" b="1" dirty="0" smtClean="0">
                          <a:effectLst/>
                          <a:cs typeface="Zar" panose="00000400000000000000" pitchFamily="2" charset="-78"/>
                        </a:rPr>
                        <a:t>0.66</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mpd="sng">
                      <a:noFill/>
                    </a:lnB>
                  </a:tcPr>
                </a:tc>
                <a:tc>
                  <a:txBody>
                    <a:bodyPr/>
                    <a:lstStyle/>
                    <a:p>
                      <a:pPr algn="ctr" rtl="1">
                        <a:spcAft>
                          <a:spcPts val="0"/>
                        </a:spcAft>
                      </a:pPr>
                      <a:r>
                        <a:rPr lang="fa-IR" sz="2000" b="1" dirty="0" smtClean="0">
                          <a:effectLst/>
                          <a:cs typeface="Zar" panose="00000400000000000000" pitchFamily="2" charset="-78"/>
                        </a:rPr>
                        <a:t>1.2</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mpd="sng">
                      <a:noFill/>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712459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1628800"/>
            <a:ext cx="8136904" cy="4320480"/>
          </a:xfrm>
          <a:solidFill>
            <a:schemeClr val="bg1">
              <a:lumMod val="95000"/>
            </a:schemeClr>
          </a:solidFill>
        </p:spPr>
        <p:txBody>
          <a:bodyPr/>
          <a:lstStyle/>
          <a:p>
            <a:pPr marL="0" indent="0" algn="just">
              <a:buNone/>
            </a:pPr>
            <a:r>
              <a:rPr lang="fa-IR" sz="1700" b="1" u="sng" dirty="0" smtClean="0"/>
              <a:t>مهمترين علل عدم حمل پيش‌بيني </a:t>
            </a:r>
            <a:r>
              <a:rPr lang="fa-IR" sz="1700" b="1" u="sng" dirty="0"/>
              <a:t>شده در </a:t>
            </a:r>
            <a:r>
              <a:rPr lang="fa-IR" sz="1700" b="1" u="sng" dirty="0" smtClean="0"/>
              <a:t>مطالعات:</a:t>
            </a:r>
          </a:p>
          <a:p>
            <a:pPr marL="0" indent="0" algn="just">
              <a:buNone/>
            </a:pPr>
            <a:r>
              <a:rPr lang="fa-IR" sz="1700" b="1" dirty="0"/>
              <a:t> </a:t>
            </a:r>
            <a:r>
              <a:rPr lang="fa-IR" sz="1700" b="1" dirty="0" smtClean="0"/>
              <a:t>-عدم اقدام متقابل كشور پاكستان در نوسازي راه‌آهن كويته – تفتان (ميرجاوه)</a:t>
            </a:r>
          </a:p>
          <a:p>
            <a:pPr marL="174625" indent="-174625" algn="just">
              <a:buFontTx/>
              <a:buChar char="-"/>
            </a:pPr>
            <a:r>
              <a:rPr lang="fa-IR" sz="1700" b="1" dirty="0" smtClean="0"/>
              <a:t>عدم امكان تردد قطار ايراني در مسير زاهدان- ميرجاوه </a:t>
            </a:r>
          </a:p>
          <a:p>
            <a:pPr marL="174625" indent="-174625" algn="just">
              <a:buFontTx/>
              <a:buChar char="-"/>
            </a:pPr>
            <a:r>
              <a:rPr lang="fa-IR" sz="1700" b="1" dirty="0" smtClean="0"/>
              <a:t>عدم اتصال راه‌آهن به مبادي باري عمده به ويژه پايانه نفتي زاهدان</a:t>
            </a:r>
          </a:p>
          <a:p>
            <a:pPr marL="0" indent="0" algn="just">
              <a:buNone/>
            </a:pPr>
            <a:r>
              <a:rPr lang="fa-IR" sz="1700" b="1" u="sng" dirty="0" smtClean="0"/>
              <a:t>راهكارهاي افزايش بهره‌وري</a:t>
            </a:r>
            <a:r>
              <a:rPr lang="fa-IR" sz="1700" b="1" dirty="0" smtClean="0"/>
              <a:t>:</a:t>
            </a:r>
          </a:p>
          <a:p>
            <a:pPr marL="0" indent="0" algn="just">
              <a:buNone/>
            </a:pPr>
            <a:r>
              <a:rPr lang="fa-IR" sz="1700" b="1" dirty="0" smtClean="0"/>
              <a:t>- </a:t>
            </a:r>
            <a:r>
              <a:rPr lang="fa-IR" sz="1700" b="1" dirty="0"/>
              <a:t>افزايش قطار باري بين پاكستان و ايران (صادرات و واردات و ترانزيت به سمت كشورهاي شمالي و تركيه</a:t>
            </a:r>
            <a:r>
              <a:rPr lang="fa-IR" sz="1700" b="1" dirty="0" smtClean="0"/>
              <a:t>).(2-3)</a:t>
            </a:r>
            <a:endParaRPr lang="fa-IR" sz="1700" b="1" dirty="0"/>
          </a:p>
          <a:p>
            <a:pPr marL="0" indent="0" algn="just">
              <a:buNone/>
            </a:pPr>
            <a:r>
              <a:rPr lang="fa-IR" sz="1700" b="1" dirty="0" smtClean="0"/>
              <a:t>- نوسازي فوري </a:t>
            </a:r>
            <a:r>
              <a:rPr lang="fa-IR" sz="1700" b="1" dirty="0"/>
              <a:t>راه‌آهن زاهدان-ميرجاوه (اين پروژه حتي بدون </a:t>
            </a:r>
            <a:r>
              <a:rPr lang="fa-IR" sz="1700" b="1" dirty="0" smtClean="0"/>
              <a:t>نوسازي </a:t>
            </a:r>
            <a:r>
              <a:rPr lang="fa-IR" sz="1700" b="1" dirty="0"/>
              <a:t>راه‌آهن كويته – تفتان مفيد </a:t>
            </a:r>
            <a:r>
              <a:rPr lang="fa-IR" sz="1700" b="1" dirty="0" smtClean="0"/>
              <a:t>است زيرا كاميون‌هاي پاكستاني با تناژ بالا </a:t>
            </a:r>
            <a:r>
              <a:rPr lang="fa-IR" sz="1700" b="1" dirty="0"/>
              <a:t>بارگيري </a:t>
            </a:r>
            <a:r>
              <a:rPr lang="fa-IR" sz="1700" b="1" dirty="0" smtClean="0"/>
              <a:t>مي‌كنند و در </a:t>
            </a:r>
            <a:r>
              <a:rPr lang="fa-IR" sz="1700" b="1" dirty="0"/>
              <a:t>ايران سير نمي‌كنند  </a:t>
            </a:r>
            <a:r>
              <a:rPr lang="fa-IR" sz="1700" b="1" dirty="0" smtClean="0"/>
              <a:t>و تخليه و بارگيري الزامي در مرز ميرجاوه صورت مي گيرد و لذا مرز ميرجاوه براي جذب بار ريلي بسيار مناسب است).(2-3)</a:t>
            </a:r>
            <a:endParaRPr lang="fa-IR" sz="1700" b="1" dirty="0"/>
          </a:p>
          <a:p>
            <a:pPr marL="0" indent="0" algn="just">
              <a:buFontTx/>
              <a:buChar char="-"/>
            </a:pPr>
            <a:r>
              <a:rPr lang="fa-IR" sz="1700" b="1" dirty="0" smtClean="0"/>
              <a:t> مذاكره با شركت توزيع فرآورده‌هاي نفتي براي حمل مواد نفتي.(2-4)</a:t>
            </a:r>
          </a:p>
          <a:p>
            <a:pPr marL="174625" indent="-174625" algn="just">
              <a:buFontTx/>
              <a:buChar char="-"/>
            </a:pPr>
            <a:r>
              <a:rPr lang="fa-IR" sz="1700" b="1" dirty="0" smtClean="0"/>
              <a:t>نياز به بررسي فرصت‌هاي احداث خطوط آنتني معدني و صنعتي.(2-4)</a:t>
            </a:r>
          </a:p>
          <a:p>
            <a:pPr marL="0" indent="0" algn="just">
              <a:buFontTx/>
              <a:buChar char="-"/>
            </a:pPr>
            <a:r>
              <a:rPr lang="fa-IR" sz="1700" b="1" dirty="0" smtClean="0"/>
              <a:t> تكميل راه‌آهن چابهار-زاهدان باعث افزايش عملكرد ترابري ريلي در اين محور مي‌شود.</a:t>
            </a:r>
          </a:p>
          <a:p>
            <a:pPr marL="0" indent="0" algn="just">
              <a:buFontTx/>
              <a:buChar char="-"/>
            </a:pPr>
            <a:r>
              <a:rPr lang="fa-IR" sz="1700" b="1" dirty="0" smtClean="0"/>
              <a:t> تقاضاي مسافري وجود دارد و افزايش عملكرد مسافري دنبال شود.(3-4)</a:t>
            </a:r>
            <a:endParaRPr lang="en-US" sz="1700" b="1" dirty="0"/>
          </a:p>
        </p:txBody>
      </p:sp>
      <p:sp>
        <p:nvSpPr>
          <p:cNvPr id="11" name="Content Placeholder 2"/>
          <p:cNvSpPr txBox="1">
            <a:spLocks/>
          </p:cNvSpPr>
          <p:nvPr/>
        </p:nvSpPr>
        <p:spPr bwMode="auto">
          <a:xfrm>
            <a:off x="899592" y="548680"/>
            <a:ext cx="7416824"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2000" b="1" dirty="0" smtClean="0">
                <a:cs typeface="Zar" panose="00000400000000000000" pitchFamily="2" charset="-78"/>
              </a:rPr>
              <a:t>راه آهن كرمان- زاهدان	  طول : 545 كيلومتر 	سال افتتاح : 1388</a:t>
            </a:r>
            <a:endParaRPr lang="fa-IR" sz="2000" b="1" dirty="0">
              <a:cs typeface="Zar" panose="00000400000000000000"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pPr/>
              <a:t>36</a:t>
            </a:fld>
            <a:endParaRPr lang="en-US"/>
          </a:p>
        </p:txBody>
      </p:sp>
    </p:spTree>
    <p:extLst>
      <p:ext uri="{BB962C8B-B14F-4D97-AF65-F5344CB8AC3E}">
        <p14:creationId xmlns:p14="http://schemas.microsoft.com/office/powerpoint/2010/main" val="7952640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56792"/>
            <a:ext cx="8219256" cy="4683186"/>
          </a:xfrm>
          <a:solidFill>
            <a:schemeClr val="bg2">
              <a:lumMod val="90000"/>
              <a:alpha val="59000"/>
            </a:schemeClr>
          </a:solidFill>
        </p:spPr>
        <p:txBody>
          <a:bodyPr/>
          <a:lstStyle/>
          <a:p>
            <a:pPr marL="0" indent="0" algn="just">
              <a:buNone/>
            </a:pPr>
            <a:r>
              <a:rPr lang="fa-IR" sz="1800" b="1" dirty="0" smtClean="0"/>
              <a:t>مهمترين مراكز باري و مسافري: شهرهاي </a:t>
            </a:r>
            <a:r>
              <a:rPr lang="fa-IR" sz="1800" b="1" dirty="0"/>
              <a:t>شهرهاي مياندوآب، مهاباد، ملكان، بناب، نقده و اروميه.</a:t>
            </a:r>
            <a:endParaRPr lang="fa-IR" sz="1800" b="1" dirty="0" smtClean="0"/>
          </a:p>
          <a:p>
            <a:pPr marL="0" indent="0" algn="just">
              <a:buNone/>
            </a:pPr>
            <a:r>
              <a:rPr lang="fa-IR" sz="1800" b="1" dirty="0" smtClean="0"/>
              <a:t>زمان انجام مطالعات برآورد تقاضا:</a:t>
            </a:r>
            <a:r>
              <a:rPr lang="fa-IR" sz="1800" b="1" dirty="0"/>
              <a:t>	</a:t>
            </a:r>
            <a:r>
              <a:rPr lang="fa-IR" sz="1800" b="1" dirty="0" smtClean="0"/>
              <a:t>‌1385 </a:t>
            </a:r>
          </a:p>
          <a:p>
            <a:pPr marL="0" indent="0" algn="just">
              <a:buNone/>
            </a:pPr>
            <a:r>
              <a:rPr lang="fa-IR" sz="1800" b="1" dirty="0" smtClean="0"/>
              <a:t>ميزان </a:t>
            </a:r>
            <a:r>
              <a:rPr lang="fa-IR" sz="1800" b="1" dirty="0"/>
              <a:t>تقاضاي حمل پيش بيني شده در مطالعات طرح:</a:t>
            </a:r>
          </a:p>
          <a:p>
            <a:pPr marL="0" indent="0" algn="just">
              <a:buNone/>
            </a:pPr>
            <a:endParaRPr lang="fa-IR" sz="2000" b="1" dirty="0"/>
          </a:p>
          <a:p>
            <a:pPr marL="174625" indent="-174625" algn="just">
              <a:buNone/>
            </a:pPr>
            <a:endParaRPr lang="fa-IR" sz="1800" b="1" dirty="0" smtClean="0"/>
          </a:p>
          <a:p>
            <a:pPr marL="174625" indent="-174625" algn="just">
              <a:buNone/>
            </a:pPr>
            <a:r>
              <a:rPr lang="fa-IR" sz="1800" b="1" dirty="0" smtClean="0"/>
              <a:t>- در </a:t>
            </a:r>
            <a:r>
              <a:rPr lang="fa-IR" sz="1800" b="1" dirty="0"/>
              <a:t>مطالعات توجيهي </a:t>
            </a:r>
            <a:r>
              <a:rPr lang="fa-IR" sz="1800" b="1" dirty="0" smtClean="0"/>
              <a:t>اوليه، احداث </a:t>
            </a:r>
            <a:r>
              <a:rPr lang="fa-IR" sz="1800" b="1" dirty="0"/>
              <a:t>ميان‌گذر درياچه بررسي نشده </a:t>
            </a:r>
            <a:r>
              <a:rPr lang="fa-IR" sz="1800" b="1" dirty="0" smtClean="0"/>
              <a:t>و </a:t>
            </a:r>
            <a:r>
              <a:rPr lang="fa-IR" sz="1800" b="1" dirty="0"/>
              <a:t>با تكميل </a:t>
            </a:r>
            <a:r>
              <a:rPr lang="fa-IR" sz="1800" b="1" dirty="0" smtClean="0"/>
              <a:t>آن، توجيه اين طرح تضعيف شده ولي اين طرح نيمه‌تمام </a:t>
            </a:r>
            <a:r>
              <a:rPr lang="fa-IR" sz="1800" b="1" dirty="0"/>
              <a:t>براي پوشش مناطق </a:t>
            </a:r>
            <a:r>
              <a:rPr lang="fa-IR" sz="1800" b="1" dirty="0" smtClean="0"/>
              <a:t>جنوب </a:t>
            </a:r>
            <a:r>
              <a:rPr lang="fa-IR" sz="1800" b="1" dirty="0"/>
              <a:t>درياچه و پوشش مركز استان تكميل </a:t>
            </a:r>
            <a:r>
              <a:rPr lang="fa-IR" sz="1800" b="1" dirty="0" smtClean="0"/>
              <a:t>شد.</a:t>
            </a:r>
            <a:endParaRPr lang="en-US" sz="1800" b="1" dirty="0"/>
          </a:p>
          <a:p>
            <a:pPr marL="174625" indent="-174625" algn="just">
              <a:buFontTx/>
              <a:buChar char="-"/>
            </a:pPr>
            <a:r>
              <a:rPr lang="fa-IR" sz="1800" b="1" dirty="0" smtClean="0"/>
              <a:t>اتصال </a:t>
            </a:r>
            <a:r>
              <a:rPr lang="fa-IR" sz="1800" b="1" dirty="0"/>
              <a:t>ريلي </a:t>
            </a:r>
            <a:r>
              <a:rPr lang="fa-IR" sz="1800" b="1" dirty="0" smtClean="0"/>
              <a:t>تبريز-اروميه (روي </a:t>
            </a:r>
            <a:r>
              <a:rPr lang="fa-IR" sz="1800" b="1" dirty="0"/>
              <a:t>پل </a:t>
            </a:r>
            <a:r>
              <a:rPr lang="fa-IR" sz="1800" b="1" dirty="0" smtClean="0"/>
              <a:t>ميان‌گذر) در </a:t>
            </a:r>
            <a:r>
              <a:rPr lang="fa-IR" sz="1800" b="1" dirty="0"/>
              <a:t>مطالعات توجيهي </a:t>
            </a:r>
            <a:r>
              <a:rPr lang="fa-IR" sz="1800" b="1" dirty="0" smtClean="0"/>
              <a:t>مردود شده </a:t>
            </a:r>
            <a:r>
              <a:rPr lang="fa-IR" sz="1800" b="1" dirty="0"/>
              <a:t>است.</a:t>
            </a:r>
          </a:p>
          <a:p>
            <a:pPr marL="0" indent="0" algn="just">
              <a:buNone/>
            </a:pPr>
            <a:r>
              <a:rPr lang="fa-IR" sz="1800" b="1" u="sng" dirty="0" smtClean="0"/>
              <a:t>مهمترين علت </a:t>
            </a:r>
            <a:r>
              <a:rPr lang="fa-IR" sz="1800" b="1" u="sng" dirty="0"/>
              <a:t>عدم حمل پيش‌بيني شده در مطالعات</a:t>
            </a:r>
            <a:r>
              <a:rPr lang="fa-IR" sz="1800" b="1" u="sng" dirty="0" smtClean="0"/>
              <a:t>: </a:t>
            </a:r>
            <a:r>
              <a:rPr lang="fa-IR" sz="1800" b="1" dirty="0" smtClean="0"/>
              <a:t>احداث </a:t>
            </a:r>
            <a:r>
              <a:rPr lang="fa-IR" sz="1800" b="1" dirty="0"/>
              <a:t>ميان‌گذر درياچه </a:t>
            </a:r>
            <a:r>
              <a:rPr lang="fa-IR" sz="1800" b="1" dirty="0" smtClean="0"/>
              <a:t>اروميه</a:t>
            </a:r>
            <a:endParaRPr lang="fa-IR" sz="1800" b="1" dirty="0"/>
          </a:p>
          <a:p>
            <a:pPr marL="0" indent="0" algn="just">
              <a:buNone/>
            </a:pPr>
            <a:r>
              <a:rPr lang="fa-IR" sz="1800" b="1" u="sng" dirty="0" smtClean="0"/>
              <a:t>راهكارهاي </a:t>
            </a:r>
            <a:r>
              <a:rPr lang="fa-IR" sz="1800" b="1" u="sng" dirty="0"/>
              <a:t>افزايش بهره‌وري</a:t>
            </a:r>
            <a:r>
              <a:rPr lang="fa-IR" sz="1800" b="1" dirty="0"/>
              <a:t>:</a:t>
            </a:r>
          </a:p>
          <a:p>
            <a:pPr marL="174625" indent="-174625" algn="just">
              <a:buFontTx/>
              <a:buChar char="-"/>
            </a:pPr>
            <a:r>
              <a:rPr lang="fa-IR" sz="1600" b="1" dirty="0"/>
              <a:t>امكان‌سنجي اتصال اين محور به پايانه مرز تمرچين عراق ضرورت دارد(3-4)</a:t>
            </a:r>
          </a:p>
          <a:p>
            <a:pPr marL="174625" indent="-174625" algn="just">
              <a:buFontTx/>
              <a:buChar char="-"/>
            </a:pPr>
            <a:r>
              <a:rPr lang="fa-IR" sz="1600" b="1" dirty="0" smtClean="0"/>
              <a:t>تجهيز مركز </a:t>
            </a:r>
            <a:r>
              <a:rPr lang="fa-IR" sz="1600" b="1" dirty="0"/>
              <a:t>لجستيكي در </a:t>
            </a:r>
            <a:r>
              <a:rPr lang="fa-IR" sz="1600" b="1" dirty="0" smtClean="0"/>
              <a:t>اروميه </a:t>
            </a:r>
            <a:r>
              <a:rPr lang="fa-IR" sz="1600" b="1" dirty="0"/>
              <a:t>ممكن است ترابري تركيبي ريلي-جاده‌اي به سمت تركيه </a:t>
            </a:r>
            <a:r>
              <a:rPr lang="fa-IR" sz="1600" b="1" dirty="0" smtClean="0"/>
              <a:t>را افزايش دهد.(</a:t>
            </a:r>
            <a:r>
              <a:rPr lang="fa-IR" sz="1600" b="1" dirty="0"/>
              <a:t>2-4)</a:t>
            </a:r>
          </a:p>
          <a:p>
            <a:pPr marL="0" indent="0" algn="just">
              <a:buFontTx/>
              <a:buChar char="-"/>
            </a:pPr>
            <a:r>
              <a:rPr lang="fa-IR" sz="1600" b="1" dirty="0"/>
              <a:t> با ملاحظه شهرهاي متعدد در اطراف مسير، </a:t>
            </a:r>
            <a:r>
              <a:rPr lang="fa-IR" sz="1600" b="1" dirty="0" smtClean="0"/>
              <a:t>امكان </a:t>
            </a:r>
            <a:r>
              <a:rPr lang="fa-IR" sz="1600" b="1" dirty="0"/>
              <a:t>ايجاد قطار محلي ارزيابي شود.(2-4</a:t>
            </a:r>
            <a:r>
              <a:rPr lang="fa-IR" sz="1600" b="1" dirty="0" smtClean="0"/>
              <a:t>)</a:t>
            </a:r>
            <a:endParaRPr lang="fa-IR" sz="1800" b="1" dirty="0"/>
          </a:p>
          <a:p>
            <a:pPr marL="0" indent="0" algn="just">
              <a:buNone/>
            </a:pPr>
            <a:endParaRPr lang="en-US" sz="2000" b="1" dirty="0"/>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37</a:t>
            </a:fld>
            <a:endParaRPr lang="en-US">
              <a:solidFill>
                <a:prstClr val="black">
                  <a:tint val="75000"/>
                </a:prst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1001531797"/>
              </p:ext>
            </p:extLst>
          </p:nvPr>
        </p:nvGraphicFramePr>
        <p:xfrm>
          <a:off x="394558" y="2132856"/>
          <a:ext cx="4100262" cy="1153160"/>
        </p:xfrm>
        <a:graphic>
          <a:graphicData uri="http://schemas.openxmlformats.org/drawingml/2006/table">
            <a:tbl>
              <a:tblPr rtl="1">
                <a:tableStyleId>{5C22544A-7EE6-4342-B048-85BDC9FD1C3A}</a:tableStyleId>
              </a:tblPr>
              <a:tblGrid>
                <a:gridCol w="1049762">
                  <a:extLst>
                    <a:ext uri="{9D8B030D-6E8A-4147-A177-3AD203B41FA5}">
                      <a16:colId xmlns:a16="http://schemas.microsoft.com/office/drawing/2014/main" val="20000"/>
                    </a:ext>
                  </a:extLst>
                </a:gridCol>
                <a:gridCol w="951316">
                  <a:extLst>
                    <a:ext uri="{9D8B030D-6E8A-4147-A177-3AD203B41FA5}">
                      <a16:colId xmlns:a16="http://schemas.microsoft.com/office/drawing/2014/main" val="20001"/>
                    </a:ext>
                  </a:extLst>
                </a:gridCol>
                <a:gridCol w="680594">
                  <a:extLst>
                    <a:ext uri="{9D8B030D-6E8A-4147-A177-3AD203B41FA5}">
                      <a16:colId xmlns:a16="http://schemas.microsoft.com/office/drawing/2014/main" val="20002"/>
                    </a:ext>
                  </a:extLst>
                </a:gridCol>
                <a:gridCol w="710140">
                  <a:extLst>
                    <a:ext uri="{9D8B030D-6E8A-4147-A177-3AD203B41FA5}">
                      <a16:colId xmlns:a16="http://schemas.microsoft.com/office/drawing/2014/main" val="20003"/>
                    </a:ext>
                  </a:extLst>
                </a:gridCol>
                <a:gridCol w="708450">
                  <a:extLst>
                    <a:ext uri="{9D8B030D-6E8A-4147-A177-3AD203B41FA5}">
                      <a16:colId xmlns:a16="http://schemas.microsoft.com/office/drawing/2014/main" val="20004"/>
                    </a:ext>
                  </a:extLst>
                </a:gridCol>
              </a:tblGrid>
              <a:tr h="288290">
                <a:tc gridSpan="2">
                  <a:txBody>
                    <a:bodyPr/>
                    <a:lstStyle/>
                    <a:p>
                      <a:pPr algn="ctr" rtl="1">
                        <a:spcAft>
                          <a:spcPts val="0"/>
                        </a:spcAft>
                      </a:pPr>
                      <a:r>
                        <a:rPr lang="fa-IR" sz="1800" b="1" dirty="0" smtClean="0">
                          <a:effectLst/>
                          <a:cs typeface="Zar" panose="00000400000000000000" pitchFamily="2" charset="-78"/>
                        </a:rPr>
                        <a:t>سال</a:t>
                      </a:r>
                      <a:r>
                        <a:rPr lang="fa-IR" sz="1800" b="1" dirty="0">
                          <a:effectLst/>
                          <a:cs typeface="Zar" panose="00000400000000000000" pitchFamily="2" charset="-78"/>
                        </a:rPr>
                        <a:t> </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rtl="1"/>
                      <a:endParaRPr lang="fa-IR"/>
                    </a:p>
                  </a:txBody>
                  <a:tcPr/>
                </a:tc>
                <a:tc>
                  <a:txBody>
                    <a:bodyPr/>
                    <a:lstStyle/>
                    <a:p>
                      <a:pPr algn="ctr" rtl="1">
                        <a:spcAft>
                          <a:spcPts val="0"/>
                        </a:spcAft>
                      </a:pPr>
                      <a:r>
                        <a:rPr lang="fa-IR" sz="1800" b="1" dirty="0">
                          <a:effectLst/>
                          <a:cs typeface="Zar" panose="00000400000000000000" pitchFamily="2" charset="-78"/>
                        </a:rPr>
                        <a:t>1385</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1800" b="1" dirty="0">
                          <a:effectLst/>
                          <a:cs typeface="Zar" panose="00000400000000000000" pitchFamily="2" charset="-78"/>
                        </a:rPr>
                        <a:t>1395</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1800" b="1" dirty="0">
                          <a:effectLst/>
                          <a:cs typeface="Zar" panose="00000400000000000000" pitchFamily="2" charset="-78"/>
                        </a:rPr>
                        <a:t>1404</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88290">
                <a:tc gridSpan="2">
                  <a:txBody>
                    <a:bodyPr/>
                    <a:lstStyle/>
                    <a:p>
                      <a:pPr algn="ctr" rtl="1">
                        <a:spcAft>
                          <a:spcPts val="0"/>
                        </a:spcAft>
                      </a:pPr>
                      <a:r>
                        <a:rPr lang="fa-IR" sz="1600" b="1" dirty="0">
                          <a:effectLst/>
                          <a:cs typeface="Zar" panose="00000400000000000000" pitchFamily="2" charset="-78"/>
                        </a:rPr>
                        <a:t>بار (ميليون تن)</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pPr rtl="1"/>
                      <a:endParaRPr lang="fa-IR"/>
                    </a:p>
                  </a:txBody>
                  <a:tcPr/>
                </a:tc>
                <a:tc>
                  <a:txBody>
                    <a:bodyPr/>
                    <a:lstStyle/>
                    <a:p>
                      <a:pPr algn="ctr" rtl="1">
                        <a:spcAft>
                          <a:spcPts val="0"/>
                        </a:spcAft>
                      </a:pPr>
                      <a:r>
                        <a:rPr lang="fa-IR" sz="1800" b="1" dirty="0" smtClean="0">
                          <a:effectLst/>
                          <a:cs typeface="Zar" panose="00000400000000000000" pitchFamily="2" charset="-78"/>
                        </a:rPr>
                        <a:t>0.5</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1800" b="1" dirty="0" smtClean="0">
                          <a:effectLst/>
                          <a:cs typeface="Zar" panose="00000400000000000000" pitchFamily="2" charset="-78"/>
                        </a:rPr>
                        <a:t>0.74</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1800" b="1" dirty="0" smtClean="0">
                          <a:effectLst/>
                          <a:cs typeface="Zar" panose="00000400000000000000" pitchFamily="2" charset="-78"/>
                        </a:rPr>
                        <a:t>1</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288290">
                <a:tc rowSpan="2">
                  <a:txBody>
                    <a:bodyPr/>
                    <a:lstStyle/>
                    <a:p>
                      <a:pPr algn="ctr" rtl="1">
                        <a:spcAft>
                          <a:spcPts val="0"/>
                        </a:spcAft>
                      </a:pPr>
                      <a:r>
                        <a:rPr lang="fa-IR" sz="1600" b="1" dirty="0">
                          <a:effectLst/>
                          <a:cs typeface="Zar" panose="00000400000000000000" pitchFamily="2" charset="-78"/>
                        </a:rPr>
                        <a:t>مسافر (ميليون نفر</a:t>
                      </a:r>
                      <a:r>
                        <a:rPr lang="fa-IR" sz="1600" b="1" dirty="0" smtClean="0">
                          <a:effectLst/>
                          <a:cs typeface="Zar" panose="00000400000000000000" pitchFamily="2" charset="-78"/>
                        </a:rPr>
                        <a:t>)</a:t>
                      </a:r>
                      <a:r>
                        <a:rPr lang="fa-IR" sz="1800" b="1" dirty="0">
                          <a:effectLst/>
                          <a:cs typeface="Zar" panose="00000400000000000000" pitchFamily="2" charset="-78"/>
                        </a:rPr>
                        <a:t> </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tc>
                <a:tc>
                  <a:txBody>
                    <a:bodyPr/>
                    <a:lstStyle/>
                    <a:p>
                      <a:pPr algn="ctr" rtl="1">
                        <a:spcAft>
                          <a:spcPts val="0"/>
                        </a:spcAft>
                      </a:pPr>
                      <a:r>
                        <a:rPr lang="fa-IR" sz="1600" b="1" dirty="0">
                          <a:effectLst/>
                          <a:cs typeface="Zar" panose="00000400000000000000" pitchFamily="2" charset="-78"/>
                        </a:rPr>
                        <a:t>سراسري</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rtl="1">
                        <a:spcAft>
                          <a:spcPts val="0"/>
                        </a:spcAft>
                      </a:pPr>
                      <a:r>
                        <a:rPr lang="fa-IR" sz="1800" b="1" dirty="0" smtClean="0">
                          <a:effectLst/>
                          <a:cs typeface="Zar" panose="00000400000000000000" pitchFamily="2" charset="-78"/>
                        </a:rPr>
                        <a:t>0.35</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rtl="1">
                        <a:spcAft>
                          <a:spcPts val="0"/>
                        </a:spcAft>
                      </a:pPr>
                      <a:r>
                        <a:rPr lang="fa-IR" sz="1800" b="1" dirty="0" smtClean="0">
                          <a:effectLst/>
                          <a:cs typeface="Zar" panose="00000400000000000000" pitchFamily="2" charset="-78"/>
                        </a:rPr>
                        <a:t>0.45</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rtl="1">
                        <a:spcAft>
                          <a:spcPts val="0"/>
                        </a:spcAft>
                      </a:pPr>
                      <a:r>
                        <a:rPr lang="fa-IR" sz="1800" b="1" dirty="0" smtClean="0">
                          <a:effectLst/>
                          <a:cs typeface="Zar" panose="00000400000000000000" pitchFamily="2" charset="-78"/>
                        </a:rPr>
                        <a:t>0.6</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2"/>
                  </a:ext>
                </a:extLst>
              </a:tr>
              <a:tr h="288290">
                <a:tc vMerge="1">
                  <a:txBody>
                    <a:bodyPr/>
                    <a:lstStyle/>
                    <a:p>
                      <a:pPr rtl="1"/>
                      <a:endParaRPr lang="fa-IR"/>
                    </a:p>
                  </a:txBody>
                  <a:tcPr/>
                </a:tc>
                <a:tc>
                  <a:txBody>
                    <a:bodyPr/>
                    <a:lstStyle/>
                    <a:p>
                      <a:pPr algn="ctr" rtl="1">
                        <a:spcAft>
                          <a:spcPts val="0"/>
                        </a:spcAft>
                      </a:pPr>
                      <a:r>
                        <a:rPr lang="fa-IR" sz="1600" b="1" dirty="0">
                          <a:effectLst/>
                          <a:cs typeface="Zar" panose="00000400000000000000" pitchFamily="2" charset="-78"/>
                        </a:rPr>
                        <a:t>محلي</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rtl="1">
                        <a:spcAft>
                          <a:spcPts val="0"/>
                        </a:spcAft>
                      </a:pPr>
                      <a:r>
                        <a:rPr lang="fa-IR" sz="1800" b="1" dirty="0" smtClean="0">
                          <a:effectLst/>
                          <a:cs typeface="Zar" panose="00000400000000000000" pitchFamily="2" charset="-78"/>
                        </a:rPr>
                        <a:t>0.45</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noFill/>
                      <a:prstDash val="solid"/>
                      <a:round/>
                      <a:headEnd type="none" w="med" len="med"/>
                      <a:tailEnd type="none" w="med" len="med"/>
                    </a:lnB>
                  </a:tcPr>
                </a:tc>
                <a:tc>
                  <a:txBody>
                    <a:bodyPr/>
                    <a:lstStyle/>
                    <a:p>
                      <a:pPr algn="ctr" rtl="1">
                        <a:spcAft>
                          <a:spcPts val="0"/>
                        </a:spcAft>
                      </a:pPr>
                      <a:r>
                        <a:rPr lang="fa-IR" sz="1800" b="1" dirty="0" smtClean="0">
                          <a:effectLst/>
                          <a:cs typeface="Zar" panose="00000400000000000000" pitchFamily="2" charset="-78"/>
                        </a:rPr>
                        <a:t>0.5</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noFill/>
                      <a:prstDash val="solid"/>
                      <a:round/>
                      <a:headEnd type="none" w="med" len="med"/>
                      <a:tailEnd type="none" w="med" len="med"/>
                    </a:lnB>
                  </a:tcPr>
                </a:tc>
                <a:tc>
                  <a:txBody>
                    <a:bodyPr/>
                    <a:lstStyle/>
                    <a:p>
                      <a:pPr algn="ctr" rtl="1">
                        <a:spcAft>
                          <a:spcPts val="0"/>
                        </a:spcAft>
                      </a:pPr>
                      <a:r>
                        <a:rPr lang="fa-IR" sz="1800" b="1" dirty="0" smtClean="0">
                          <a:effectLst/>
                          <a:cs typeface="Zar" panose="00000400000000000000" pitchFamily="2" charset="-78"/>
                        </a:rPr>
                        <a:t>0.55</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no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7" name="Content Placeholder 2"/>
          <p:cNvSpPr txBox="1">
            <a:spLocks/>
          </p:cNvSpPr>
          <p:nvPr/>
        </p:nvSpPr>
        <p:spPr bwMode="auto">
          <a:xfrm>
            <a:off x="457200" y="548680"/>
            <a:ext cx="8075240"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1800" b="1" dirty="0" smtClean="0">
                <a:cs typeface="Zar" panose="00000400000000000000" pitchFamily="2" charset="-78"/>
              </a:rPr>
              <a:t>راه‌آهن مراغه-اروميه	     طول : 180كيلومتر 	   سال افتتاح : 1397      اعتبار لازم: يك همت</a:t>
            </a:r>
            <a:endParaRPr lang="fa-IR" sz="1800" b="1" dirty="0">
              <a:cs typeface="Zar" panose="00000400000000000000" pitchFamily="2" charset="-78"/>
            </a:endParaRPr>
          </a:p>
        </p:txBody>
      </p:sp>
    </p:spTree>
    <p:extLst>
      <p:ext uri="{BB962C8B-B14F-4D97-AF65-F5344CB8AC3E}">
        <p14:creationId xmlns:p14="http://schemas.microsoft.com/office/powerpoint/2010/main" val="38052098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556792"/>
            <a:ext cx="8568952" cy="4436454"/>
          </a:xfrm>
          <a:solidFill>
            <a:schemeClr val="accent5">
              <a:lumMod val="20000"/>
              <a:lumOff val="80000"/>
            </a:schemeClr>
          </a:solidFill>
        </p:spPr>
        <p:txBody>
          <a:bodyPr/>
          <a:lstStyle/>
          <a:p>
            <a:pPr marL="0" indent="0" algn="just">
              <a:buNone/>
            </a:pPr>
            <a:r>
              <a:rPr lang="fa-IR" sz="2000" b="1" dirty="0" smtClean="0"/>
              <a:t>افغانستان دومين شريك تجاري ايران از ميان همسايگان (بعد از عراق) </a:t>
            </a:r>
            <a:r>
              <a:rPr lang="fa-IR" sz="2000" b="1" dirty="0"/>
              <a:t>است </a:t>
            </a:r>
            <a:r>
              <a:rPr lang="fa-IR" sz="2000" b="1" dirty="0" smtClean="0"/>
              <a:t>و اين </a:t>
            </a:r>
            <a:r>
              <a:rPr lang="fa-IR" sz="2000" b="1" dirty="0"/>
              <a:t>طرح از حيث امكان توسعه به ديگر مناطق افغانستان، آسياي ميانه و نهايتاً چين اهميت راهبردي، اقتصادي و سياسي بالا دارد.</a:t>
            </a:r>
          </a:p>
          <a:p>
            <a:pPr marL="0" indent="0" algn="just">
              <a:buNone/>
            </a:pPr>
            <a:r>
              <a:rPr lang="fa-IR" sz="2000" b="1" dirty="0" smtClean="0"/>
              <a:t>مهمترين مراكز باري و مسافري: شهر هرات افغانستان، پايانه مرزي شمتيغ- </a:t>
            </a:r>
          </a:p>
          <a:p>
            <a:pPr marL="0" indent="0" algn="just">
              <a:buNone/>
            </a:pPr>
            <a:r>
              <a:rPr lang="fa-IR" sz="2000" b="1" dirty="0" smtClean="0"/>
              <a:t>زمان انجام مطالعات برآورد تقاضا:</a:t>
            </a:r>
            <a:r>
              <a:rPr lang="fa-IR" sz="2000" b="1" dirty="0"/>
              <a:t>	</a:t>
            </a:r>
            <a:r>
              <a:rPr lang="fa-IR" sz="2000" b="1" dirty="0" smtClean="0"/>
              <a:t>‌1384 </a:t>
            </a:r>
          </a:p>
          <a:p>
            <a:pPr marL="0" indent="0" algn="just">
              <a:buNone/>
            </a:pPr>
            <a:r>
              <a:rPr lang="fa-IR" sz="2000" b="1" dirty="0" smtClean="0"/>
              <a:t>ميزان </a:t>
            </a:r>
            <a:r>
              <a:rPr lang="fa-IR" sz="2000" b="1" dirty="0"/>
              <a:t>تقاضاي حمل پيش بيني شده در مطالعات طرح</a:t>
            </a:r>
            <a:r>
              <a:rPr lang="fa-IR" sz="2000" b="1" dirty="0" smtClean="0"/>
              <a:t>:</a:t>
            </a:r>
          </a:p>
          <a:p>
            <a:pPr marL="0" indent="0" algn="just">
              <a:buNone/>
            </a:pPr>
            <a:endParaRPr lang="fa-IR" sz="1800" b="1" dirty="0"/>
          </a:p>
          <a:p>
            <a:pPr marL="0" indent="0" algn="just">
              <a:buNone/>
            </a:pPr>
            <a:endParaRPr lang="fa-IR" sz="1800" b="1" dirty="0"/>
          </a:p>
          <a:p>
            <a:pPr marL="0" indent="0" algn="just">
              <a:buNone/>
            </a:pPr>
            <a:endParaRPr lang="fa-IR" sz="2000" b="1" dirty="0"/>
          </a:p>
          <a:p>
            <a:pPr marL="0" indent="0" algn="just">
              <a:buNone/>
            </a:pPr>
            <a:endParaRPr lang="fa-IR" sz="2400" b="1" dirty="0" smtClean="0"/>
          </a:p>
          <a:p>
            <a:pPr marL="0" indent="0" algn="ctr">
              <a:buNone/>
            </a:pPr>
            <a:r>
              <a:rPr lang="fa-IR" sz="2000" b="1" dirty="0">
                <a:solidFill>
                  <a:srgbClr val="FF0000"/>
                </a:solidFill>
              </a:rPr>
              <a:t>با وجود تقاضاي </a:t>
            </a:r>
            <a:r>
              <a:rPr lang="fa-IR" sz="2000" b="1" dirty="0" smtClean="0">
                <a:solidFill>
                  <a:srgbClr val="FF0000"/>
                </a:solidFill>
              </a:rPr>
              <a:t>قابل </a:t>
            </a:r>
            <a:r>
              <a:rPr lang="fa-IR" sz="2000" b="1" dirty="0">
                <a:solidFill>
                  <a:srgbClr val="FF0000"/>
                </a:solidFill>
              </a:rPr>
              <a:t>توجه و مسافت‌هاي حمل طولاني كه مناسب براي حمل ريلي است، </a:t>
            </a:r>
            <a:endParaRPr lang="fa-IR" sz="2000" b="1" dirty="0" smtClean="0">
              <a:solidFill>
                <a:srgbClr val="FF0000"/>
              </a:solidFill>
            </a:endParaRPr>
          </a:p>
          <a:p>
            <a:pPr marL="0" indent="0" algn="ctr">
              <a:buNone/>
            </a:pPr>
            <a:r>
              <a:rPr lang="fa-IR" sz="2000" b="1" dirty="0" smtClean="0">
                <a:solidFill>
                  <a:srgbClr val="FF0000"/>
                </a:solidFill>
              </a:rPr>
              <a:t>وضعيت </a:t>
            </a:r>
            <a:r>
              <a:rPr lang="fa-IR" sz="2000" b="1" dirty="0">
                <a:solidFill>
                  <a:srgbClr val="FF0000"/>
                </a:solidFill>
              </a:rPr>
              <a:t>حمل بار در اين محور بسيار كم و مستعد جهش است. </a:t>
            </a:r>
          </a:p>
          <a:p>
            <a:pPr marL="0" indent="0" algn="just">
              <a:buNone/>
            </a:pPr>
            <a:endParaRPr lang="fa-IR" sz="2000" b="1" dirty="0" smtClean="0"/>
          </a:p>
          <a:p>
            <a:pPr marL="0" indent="0" algn="just">
              <a:buNone/>
            </a:pPr>
            <a:endParaRPr lang="fa-IR" sz="2000" b="1" dirty="0"/>
          </a:p>
          <a:p>
            <a:pPr marL="0" indent="0" algn="just">
              <a:buNone/>
            </a:pPr>
            <a:endParaRPr lang="fa-IR" sz="2000" b="1" dirty="0" smtClean="0"/>
          </a:p>
          <a:p>
            <a:pPr marL="0" indent="0" algn="just">
              <a:buNone/>
            </a:pPr>
            <a:r>
              <a:rPr lang="fa-IR" sz="2400" b="1" dirty="0" smtClean="0"/>
              <a:t>توجه</a:t>
            </a:r>
            <a:r>
              <a:rPr lang="fa-IR" sz="2400" b="1" dirty="0"/>
              <a:t>: </a:t>
            </a:r>
            <a:endParaRPr lang="fa-IR" sz="2400" b="1" dirty="0" smtClean="0"/>
          </a:p>
          <a:p>
            <a:pPr algn="just">
              <a:buFontTx/>
              <a:buChar char="-"/>
            </a:pPr>
            <a:endParaRPr lang="fa-IR" sz="1800" b="1" dirty="0" smtClean="0"/>
          </a:p>
          <a:p>
            <a:pPr algn="just">
              <a:buFontTx/>
              <a:buChar char="-"/>
            </a:pPr>
            <a:r>
              <a:rPr lang="fa-IR" sz="1800" b="1" dirty="0" smtClean="0"/>
              <a:t>است</a:t>
            </a:r>
            <a:r>
              <a:rPr lang="fa-IR" sz="1800" b="1" dirty="0"/>
              <a:t>.</a:t>
            </a:r>
          </a:p>
          <a:p>
            <a:pPr marL="0" indent="0" algn="just">
              <a:buNone/>
            </a:pPr>
            <a:endParaRPr lang="en-US" sz="2000" b="1" dirty="0"/>
          </a:p>
        </p:txBody>
      </p:sp>
      <p:sp>
        <p:nvSpPr>
          <p:cNvPr id="11" name="Content Placeholder 2"/>
          <p:cNvSpPr txBox="1">
            <a:spLocks/>
          </p:cNvSpPr>
          <p:nvPr/>
        </p:nvSpPr>
        <p:spPr bwMode="auto">
          <a:xfrm>
            <a:off x="611560" y="548680"/>
            <a:ext cx="7704856"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2000" b="1" dirty="0">
                <a:cs typeface="Zar" panose="00000400000000000000" pitchFamily="2" charset="-78"/>
              </a:rPr>
              <a:t>راه‌آهن </a:t>
            </a:r>
            <a:r>
              <a:rPr lang="fa-IR" sz="2000" b="1" dirty="0" smtClean="0">
                <a:cs typeface="Zar" panose="00000400000000000000" pitchFamily="2" charset="-78"/>
              </a:rPr>
              <a:t>خواف-هرات (تا ايستگاه روزنك)  </a:t>
            </a:r>
            <a:r>
              <a:rPr lang="fa-IR" sz="2000" b="1" dirty="0">
                <a:cs typeface="Zar" panose="00000400000000000000" pitchFamily="2" charset="-78"/>
              </a:rPr>
              <a:t>طول : </a:t>
            </a:r>
            <a:r>
              <a:rPr lang="fa-IR" sz="2000" b="1" dirty="0" smtClean="0">
                <a:cs typeface="Zar" panose="00000400000000000000" pitchFamily="2" charset="-78"/>
              </a:rPr>
              <a:t>140كيلومتر</a:t>
            </a:r>
            <a:r>
              <a:rPr lang="fa-IR" sz="2000" b="1" dirty="0">
                <a:cs typeface="Zar" panose="00000400000000000000" pitchFamily="2" charset="-78"/>
              </a:rPr>
              <a:t>	 </a:t>
            </a:r>
            <a:r>
              <a:rPr lang="fa-IR" sz="2000" b="1" dirty="0" smtClean="0">
                <a:cs typeface="Zar" panose="00000400000000000000" pitchFamily="2" charset="-78"/>
              </a:rPr>
              <a:t> سال </a:t>
            </a:r>
            <a:r>
              <a:rPr lang="fa-IR" sz="2000" b="1" dirty="0">
                <a:cs typeface="Zar" panose="00000400000000000000" pitchFamily="2" charset="-78"/>
              </a:rPr>
              <a:t>افتتاح : </a:t>
            </a:r>
            <a:r>
              <a:rPr lang="fa-IR" sz="2000" b="1" dirty="0" smtClean="0">
                <a:cs typeface="Zar" panose="00000400000000000000" pitchFamily="2" charset="-78"/>
              </a:rPr>
              <a:t>1399</a:t>
            </a:r>
            <a:endParaRPr lang="fa-IR" sz="2000" b="1" dirty="0">
              <a:cs typeface="Zar" panose="00000400000000000000"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38</a:t>
            </a:fld>
            <a:endParaRPr lang="en-US">
              <a:solidFill>
                <a:prstClr val="black">
                  <a:tint val="75000"/>
                </a:prst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1660745257"/>
              </p:ext>
            </p:extLst>
          </p:nvPr>
        </p:nvGraphicFramePr>
        <p:xfrm>
          <a:off x="1801450" y="3573016"/>
          <a:ext cx="5325076" cy="1197124"/>
        </p:xfrm>
        <a:graphic>
          <a:graphicData uri="http://schemas.openxmlformats.org/drawingml/2006/table">
            <a:tbl>
              <a:tblPr rtl="1">
                <a:tableStyleId>{5C22544A-7EE6-4342-B048-85BDC9FD1C3A}</a:tableStyleId>
              </a:tblPr>
              <a:tblGrid>
                <a:gridCol w="3074641">
                  <a:extLst>
                    <a:ext uri="{9D8B030D-6E8A-4147-A177-3AD203B41FA5}">
                      <a16:colId xmlns:a16="http://schemas.microsoft.com/office/drawing/2014/main" val="20000"/>
                    </a:ext>
                  </a:extLst>
                </a:gridCol>
                <a:gridCol w="1229342">
                  <a:extLst>
                    <a:ext uri="{9D8B030D-6E8A-4147-A177-3AD203B41FA5}">
                      <a16:colId xmlns:a16="http://schemas.microsoft.com/office/drawing/2014/main" val="20001"/>
                    </a:ext>
                  </a:extLst>
                </a:gridCol>
                <a:gridCol w="1021093">
                  <a:extLst>
                    <a:ext uri="{9D8B030D-6E8A-4147-A177-3AD203B41FA5}">
                      <a16:colId xmlns:a16="http://schemas.microsoft.com/office/drawing/2014/main" val="20002"/>
                    </a:ext>
                  </a:extLst>
                </a:gridCol>
              </a:tblGrid>
              <a:tr h="262700">
                <a:tc>
                  <a:txBody>
                    <a:bodyPr/>
                    <a:lstStyle/>
                    <a:p>
                      <a:pPr algn="ctr" rtl="1">
                        <a:spcAft>
                          <a:spcPts val="0"/>
                        </a:spcAft>
                      </a:pPr>
                      <a:r>
                        <a:rPr lang="fa-IR" sz="1800" b="1" dirty="0" smtClean="0">
                          <a:effectLst/>
                          <a:cs typeface="Zar" panose="00000400000000000000" pitchFamily="2" charset="-78"/>
                        </a:rPr>
                        <a:t>سال</a:t>
                      </a:r>
                      <a:r>
                        <a:rPr lang="fa-IR" sz="1800" b="1" dirty="0">
                          <a:effectLst/>
                          <a:cs typeface="Zar" panose="00000400000000000000" pitchFamily="2" charset="-78"/>
                        </a:rPr>
                        <a:t> </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1800" b="1" dirty="0" smtClean="0">
                          <a:effectLst/>
                          <a:cs typeface="Zar" panose="00000400000000000000" pitchFamily="2" charset="-78"/>
                        </a:rPr>
                        <a:t>1395</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1800" b="1" dirty="0" smtClean="0">
                          <a:effectLst/>
                          <a:cs typeface="Zar" panose="00000400000000000000" pitchFamily="2" charset="-78"/>
                        </a:rPr>
                        <a:t>1405</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48471">
                <a:tc>
                  <a:txBody>
                    <a:bodyPr/>
                    <a:lstStyle/>
                    <a:p>
                      <a:pPr algn="ctr" rtl="1">
                        <a:spcAft>
                          <a:spcPts val="0"/>
                        </a:spcAft>
                      </a:pPr>
                      <a:r>
                        <a:rPr lang="fa-IR" sz="1600" b="1" dirty="0">
                          <a:effectLst/>
                          <a:cs typeface="Zar" panose="00000400000000000000" pitchFamily="2" charset="-78"/>
                        </a:rPr>
                        <a:t>بار </a:t>
                      </a:r>
                      <a:r>
                        <a:rPr lang="fa-IR" sz="1600" b="1" dirty="0" smtClean="0">
                          <a:effectLst/>
                          <a:cs typeface="Zar" panose="00000400000000000000" pitchFamily="2" charset="-78"/>
                        </a:rPr>
                        <a:t>صادرات و واردات (ميليون </a:t>
                      </a:r>
                      <a:r>
                        <a:rPr lang="fa-IR" sz="1600" b="1" dirty="0">
                          <a:effectLst/>
                          <a:cs typeface="Zar" panose="00000400000000000000" pitchFamily="2" charset="-78"/>
                        </a:rPr>
                        <a:t>تن)</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1600" b="1" kern="1200" dirty="0" smtClean="0">
                          <a:solidFill>
                            <a:schemeClr val="dk1"/>
                          </a:solidFill>
                          <a:effectLst/>
                          <a:latin typeface="Tempus Sans ITC" panose="04020404030D07020202" pitchFamily="82" charset="0"/>
                          <a:ea typeface="Times New Roman" panose="02020603050405020304" pitchFamily="18" charset="0"/>
                          <a:cs typeface="Zar" panose="00000400000000000000" pitchFamily="2" charset="-78"/>
                        </a:rPr>
                        <a:t>4.2</a:t>
                      </a:r>
                      <a:endParaRPr lang="en-US" sz="1600" b="1" kern="1200" dirty="0">
                        <a:solidFill>
                          <a:schemeClr val="dk1"/>
                        </a:solidFill>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1600" b="1" kern="1200" dirty="0" smtClean="0">
                          <a:solidFill>
                            <a:schemeClr val="dk1"/>
                          </a:solidFill>
                          <a:effectLst/>
                          <a:latin typeface="Tempus Sans ITC" panose="04020404030D07020202" pitchFamily="82" charset="0"/>
                          <a:ea typeface="Times New Roman" panose="02020603050405020304" pitchFamily="18" charset="0"/>
                          <a:cs typeface="Zar" panose="00000400000000000000" pitchFamily="2" charset="-78"/>
                        </a:rPr>
                        <a:t>9.1</a:t>
                      </a:r>
                      <a:endParaRPr lang="en-US" sz="1600" b="1" kern="1200" dirty="0">
                        <a:solidFill>
                          <a:schemeClr val="dk1"/>
                        </a:solidFill>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317349">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fa-IR" sz="1600" b="1" kern="1200" dirty="0" smtClean="0">
                          <a:solidFill>
                            <a:schemeClr val="dk1"/>
                          </a:solidFill>
                          <a:effectLst/>
                          <a:latin typeface="+mn-lt"/>
                          <a:ea typeface="+mn-ea"/>
                          <a:cs typeface="Zar" panose="00000400000000000000" pitchFamily="2" charset="-78"/>
                        </a:rPr>
                        <a:t>بار ترانزيتي                   (ميليون </a:t>
                      </a:r>
                      <a:r>
                        <a:rPr lang="fa-IR" sz="1600" b="1" dirty="0" smtClean="0">
                          <a:effectLst/>
                          <a:cs typeface="Zar" panose="00000400000000000000" pitchFamily="2" charset="-78"/>
                        </a:rPr>
                        <a:t>تن)</a:t>
                      </a:r>
                      <a:endParaRPr lang="fa-IR" sz="1600" dirty="0"/>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r>
                        <a:rPr lang="fa-IR" sz="1600" b="1" kern="1200" dirty="0" smtClean="0">
                          <a:solidFill>
                            <a:schemeClr val="dk1"/>
                          </a:solidFill>
                          <a:effectLst/>
                          <a:latin typeface="Tempus Sans ITC" panose="04020404030D07020202" pitchFamily="82" charset="0"/>
                          <a:ea typeface="Times New Roman" panose="02020603050405020304" pitchFamily="18" charset="0"/>
                          <a:cs typeface="Zar" panose="00000400000000000000" pitchFamily="2" charset="-78"/>
                        </a:rPr>
                        <a:t>2.5</a:t>
                      </a:r>
                      <a:endParaRPr lang="fa-IR" sz="1600" b="1" kern="1200" dirty="0">
                        <a:solidFill>
                          <a:schemeClr val="dk1"/>
                        </a:solidFill>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fa-IR" sz="1600" b="1" kern="1200" dirty="0" smtClean="0">
                          <a:solidFill>
                            <a:schemeClr val="dk1"/>
                          </a:solidFill>
                          <a:effectLst/>
                          <a:latin typeface="Tempus Sans ITC" panose="04020404030D07020202" pitchFamily="82" charset="0"/>
                          <a:ea typeface="Times New Roman" panose="02020603050405020304" pitchFamily="18" charset="0"/>
                          <a:cs typeface="Zar" panose="00000400000000000000" pitchFamily="2" charset="-78"/>
                        </a:rPr>
                        <a:t>5.4</a:t>
                      </a:r>
                      <a:endParaRPr lang="fa-IR" sz="1600" b="1" kern="1200" dirty="0">
                        <a:solidFill>
                          <a:schemeClr val="dk1"/>
                        </a:solidFill>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2"/>
                  </a:ext>
                </a:extLst>
              </a:tr>
              <a:tr h="356984">
                <a:tc>
                  <a:txBody>
                    <a:bodyPr/>
                    <a:lstStyle/>
                    <a:p>
                      <a:pPr algn="r" rtl="1">
                        <a:spcAft>
                          <a:spcPts val="0"/>
                        </a:spcAft>
                      </a:pPr>
                      <a:r>
                        <a:rPr lang="fa-IR" sz="1600" b="1" dirty="0">
                          <a:effectLst/>
                          <a:cs typeface="Zar" panose="00000400000000000000" pitchFamily="2" charset="-78"/>
                        </a:rPr>
                        <a:t>مسافر </a:t>
                      </a:r>
                      <a:r>
                        <a:rPr lang="fa-IR" sz="1600" b="1" dirty="0" smtClean="0">
                          <a:effectLst/>
                          <a:cs typeface="Zar" panose="00000400000000000000" pitchFamily="2" charset="-78"/>
                        </a:rPr>
                        <a:t>                           (</a:t>
                      </a:r>
                      <a:r>
                        <a:rPr lang="fa-IR" sz="1600" b="1" dirty="0">
                          <a:effectLst/>
                          <a:cs typeface="Zar" panose="00000400000000000000" pitchFamily="2" charset="-78"/>
                        </a:rPr>
                        <a:t>ميليون نفر</a:t>
                      </a:r>
                      <a:r>
                        <a:rPr lang="fa-IR" sz="1600" b="1" dirty="0" smtClean="0">
                          <a:effectLst/>
                          <a:cs typeface="Zar" panose="00000400000000000000" pitchFamily="2" charset="-78"/>
                        </a:rPr>
                        <a:t>)</a:t>
                      </a:r>
                      <a:r>
                        <a:rPr lang="fa-IR" sz="1600" b="1" dirty="0">
                          <a:effectLst/>
                          <a:cs typeface="Zar" panose="00000400000000000000" pitchFamily="2" charset="-78"/>
                        </a:rPr>
                        <a:t> </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rtl="1">
                        <a:spcAft>
                          <a:spcPts val="0"/>
                        </a:spcAft>
                      </a:pPr>
                      <a:r>
                        <a:rPr lang="fa-IR" sz="1600" b="1" kern="1200" dirty="0" smtClean="0">
                          <a:solidFill>
                            <a:schemeClr val="dk1"/>
                          </a:solidFill>
                          <a:effectLst/>
                          <a:latin typeface="Tempus Sans ITC" panose="04020404030D07020202" pitchFamily="82" charset="0"/>
                          <a:ea typeface="Times New Roman" panose="02020603050405020304" pitchFamily="18" charset="0"/>
                          <a:cs typeface="Zar" panose="00000400000000000000" pitchFamily="2" charset="-78"/>
                        </a:rPr>
                        <a:t>0.3</a:t>
                      </a:r>
                      <a:endParaRPr lang="en-US" sz="1600" b="1" kern="1200" dirty="0">
                        <a:solidFill>
                          <a:schemeClr val="dk1"/>
                        </a:solidFill>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mpd="sng">
                      <a:noFill/>
                    </a:lnB>
                  </a:tcPr>
                </a:tc>
                <a:tc>
                  <a:txBody>
                    <a:bodyPr/>
                    <a:lstStyle/>
                    <a:p>
                      <a:pPr algn="ctr" rtl="1">
                        <a:spcAft>
                          <a:spcPts val="0"/>
                        </a:spcAft>
                      </a:pPr>
                      <a:r>
                        <a:rPr lang="fa-IR" sz="1600" b="1" kern="1200" dirty="0" smtClean="0">
                          <a:solidFill>
                            <a:schemeClr val="dk1"/>
                          </a:solidFill>
                          <a:effectLst/>
                          <a:latin typeface="Tempus Sans ITC" panose="04020404030D07020202" pitchFamily="82" charset="0"/>
                          <a:ea typeface="Times New Roman" panose="02020603050405020304" pitchFamily="18" charset="0"/>
                          <a:cs typeface="Zar" panose="00000400000000000000" pitchFamily="2" charset="-78"/>
                        </a:rPr>
                        <a:t>0.</a:t>
                      </a:r>
                      <a:r>
                        <a:rPr lang="fa-IR" sz="1600" b="1" kern="1200" dirty="0">
                          <a:solidFill>
                            <a:schemeClr val="dk1"/>
                          </a:solidFill>
                          <a:effectLst/>
                          <a:latin typeface="Tempus Sans ITC" panose="04020404030D07020202" pitchFamily="82" charset="0"/>
                          <a:ea typeface="Times New Roman" panose="02020603050405020304" pitchFamily="18" charset="0"/>
                          <a:cs typeface="Zar" panose="00000400000000000000" pitchFamily="2" charset="-78"/>
                        </a:rPr>
                        <a:t>6</a:t>
                      </a:r>
                      <a:endParaRPr lang="fa-IR" sz="1600" b="1" kern="1200" dirty="0" smtClean="0">
                        <a:solidFill>
                          <a:schemeClr val="dk1"/>
                        </a:solidFill>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mpd="sng">
                      <a:noFill/>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6991929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1772816"/>
            <a:ext cx="7992888" cy="3960440"/>
          </a:xfrm>
          <a:solidFill>
            <a:schemeClr val="accent5">
              <a:lumMod val="20000"/>
              <a:lumOff val="80000"/>
            </a:schemeClr>
          </a:solidFill>
        </p:spPr>
        <p:txBody>
          <a:bodyPr/>
          <a:lstStyle/>
          <a:p>
            <a:pPr marL="0" indent="0" algn="just">
              <a:buNone/>
            </a:pPr>
            <a:r>
              <a:rPr lang="fa-IR" sz="2000" b="1" u="sng" dirty="0" smtClean="0"/>
              <a:t>مهمترين علل عدم حمل پيش‌بيني </a:t>
            </a:r>
            <a:r>
              <a:rPr lang="fa-IR" sz="2000" b="1" u="sng" dirty="0"/>
              <a:t>شده در </a:t>
            </a:r>
            <a:r>
              <a:rPr lang="fa-IR" sz="2000" b="1" u="sng" dirty="0" smtClean="0"/>
              <a:t>مطالعات:</a:t>
            </a:r>
          </a:p>
          <a:p>
            <a:pPr marL="0" indent="0" algn="just">
              <a:buNone/>
            </a:pPr>
            <a:r>
              <a:rPr lang="fa-IR" sz="2000" b="1" dirty="0"/>
              <a:t> </a:t>
            </a:r>
            <a:r>
              <a:rPr lang="fa-IR" sz="2000" b="1" dirty="0" smtClean="0"/>
              <a:t>-</a:t>
            </a:r>
            <a:r>
              <a:rPr lang="fa-IR" sz="1800" b="1" dirty="0" smtClean="0"/>
              <a:t>تخريب برخي از اجزاي پروژه هنگام تغيير دولت حاكم بر افغانستان.</a:t>
            </a:r>
          </a:p>
          <a:p>
            <a:pPr marL="0" indent="0" algn="just">
              <a:buNone/>
            </a:pPr>
            <a:r>
              <a:rPr lang="fa-IR" sz="1800" b="1" dirty="0" smtClean="0"/>
              <a:t>- رقابت مخرب شركت راه‌آهن با </a:t>
            </a:r>
            <a:r>
              <a:rPr lang="fa-IR" sz="1800" b="1" dirty="0"/>
              <a:t>كنسرسيوم بهره‌برداري </a:t>
            </a:r>
            <a:r>
              <a:rPr lang="fa-IR" sz="1800" b="1" dirty="0" smtClean="0"/>
              <a:t>راه‌آهن </a:t>
            </a:r>
            <a:r>
              <a:rPr lang="fa-IR" sz="1800" b="1" dirty="0"/>
              <a:t>خواف-هرات</a:t>
            </a:r>
            <a:endParaRPr lang="fa-IR" sz="1800" b="1" dirty="0" smtClean="0"/>
          </a:p>
          <a:p>
            <a:pPr algn="just">
              <a:buFontTx/>
              <a:buChar char="-"/>
            </a:pPr>
            <a:endParaRPr lang="fa-IR" sz="500" b="1" dirty="0" smtClean="0"/>
          </a:p>
          <a:p>
            <a:pPr marL="0" indent="0" algn="just">
              <a:buNone/>
            </a:pPr>
            <a:r>
              <a:rPr lang="fa-IR" sz="2000" b="1" u="sng" dirty="0" smtClean="0"/>
              <a:t>راهكارهاي افزايش بهره‌وري</a:t>
            </a:r>
            <a:r>
              <a:rPr lang="fa-IR" sz="2000" b="1" dirty="0" smtClean="0"/>
              <a:t>:</a:t>
            </a:r>
          </a:p>
          <a:p>
            <a:pPr marL="174625" indent="-174625" algn="just">
              <a:buFontTx/>
              <a:buChar char="-"/>
            </a:pPr>
            <a:r>
              <a:rPr lang="fa-IR" sz="1800" b="1" dirty="0" smtClean="0"/>
              <a:t>ارتقاي هماهنگي بين شركت راه‌آهن با كنسرسيوم بهره‌برداري راه‌آهن خواف-هرات.(3-4)</a:t>
            </a:r>
          </a:p>
          <a:p>
            <a:pPr marL="174625" indent="-174625" algn="just">
              <a:buFontTx/>
              <a:buChar char="-"/>
            </a:pPr>
            <a:r>
              <a:rPr lang="fa-IR" sz="1800" b="1" dirty="0" smtClean="0"/>
              <a:t>برقراري قطارهاي باري برنامه‌اي از هرات به تهران و تركيه و قطار </a:t>
            </a:r>
            <a:r>
              <a:rPr lang="fa-IR" sz="1800" b="1" dirty="0"/>
              <a:t>مسافري هرات- </a:t>
            </a:r>
            <a:r>
              <a:rPr lang="fa-IR" sz="1800" b="1" dirty="0" smtClean="0"/>
              <a:t>مشهد (2-4)</a:t>
            </a:r>
          </a:p>
          <a:p>
            <a:pPr marL="174625" indent="-174625" algn="just">
              <a:buFontTx/>
              <a:buChar char="-"/>
            </a:pPr>
            <a:r>
              <a:rPr lang="fa-IR" sz="1800" b="1" dirty="0" smtClean="0"/>
              <a:t>پيگيري براي تكميل قطعه چهار </a:t>
            </a:r>
            <a:r>
              <a:rPr lang="fa-IR" sz="1800" b="1" dirty="0"/>
              <a:t>براي دسترسي ريلي تا </a:t>
            </a:r>
            <a:r>
              <a:rPr lang="fa-IR" sz="1800" b="1" dirty="0" smtClean="0"/>
              <a:t>هرات و بارانداز توسط </a:t>
            </a:r>
            <a:r>
              <a:rPr lang="fa-IR" sz="1800" b="1" dirty="0"/>
              <a:t>افغانستان</a:t>
            </a:r>
            <a:r>
              <a:rPr lang="fa-IR" sz="1800" b="1" dirty="0" smtClean="0"/>
              <a:t>.(2-3)</a:t>
            </a:r>
          </a:p>
          <a:p>
            <a:pPr marL="174625" indent="-174625" algn="just">
              <a:buFontTx/>
              <a:buChar char="-"/>
            </a:pPr>
            <a:r>
              <a:rPr lang="fa-IR" sz="1800" b="1" dirty="0" smtClean="0"/>
              <a:t>تكميل پايانه مرزي شمتيغ از حيث استقرار نهادهاي مرزي و گمركي.(2-4)</a:t>
            </a:r>
          </a:p>
          <a:p>
            <a:pPr marL="174625" indent="-174625" algn="just">
              <a:buFontTx/>
              <a:buChar char="-"/>
            </a:pPr>
            <a:r>
              <a:rPr lang="fa-IR" sz="1800" b="1" dirty="0" smtClean="0"/>
              <a:t>تفاهم با افغانستان براي انتقال سوخت، فولاد و سيمان به افغانستان و مواد معدني به ويژه سنگ آهن منطقه هرات به كارخانجات فولاد در ايران(2-3)</a:t>
            </a:r>
          </a:p>
          <a:p>
            <a:pPr marL="174625" indent="-174625" algn="just">
              <a:buFontTx/>
              <a:buChar char="-"/>
            </a:pPr>
            <a:r>
              <a:rPr lang="fa-IR" sz="1800" b="1" dirty="0" smtClean="0"/>
              <a:t>امكان تأمين كشنده و ناوگان ريلي با سرمايه‌گذاري دولتي و غيردولتي افغانستان.(2-3)</a:t>
            </a:r>
            <a:endParaRPr lang="en-US" sz="2000" b="1" dirty="0"/>
          </a:p>
        </p:txBody>
      </p:sp>
      <p:sp>
        <p:nvSpPr>
          <p:cNvPr id="11" name="Content Placeholder 2"/>
          <p:cNvSpPr txBox="1">
            <a:spLocks/>
          </p:cNvSpPr>
          <p:nvPr/>
        </p:nvSpPr>
        <p:spPr bwMode="auto">
          <a:xfrm>
            <a:off x="899592" y="548680"/>
            <a:ext cx="7416824"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2000" b="1" dirty="0" smtClean="0">
                <a:cs typeface="Zar" panose="00000400000000000000" pitchFamily="2" charset="-78"/>
              </a:rPr>
              <a:t>راه آهن خواف- هرات	  طول : 180كيلومتر 	سال افتتاح : 1399</a:t>
            </a:r>
            <a:endParaRPr lang="fa-IR" sz="2000" b="1" dirty="0">
              <a:cs typeface="Zar" panose="00000400000000000000"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pPr/>
              <a:t>39</a:t>
            </a:fld>
            <a:endParaRPr lang="en-US"/>
          </a:p>
        </p:txBody>
      </p:sp>
      <p:sp>
        <p:nvSpPr>
          <p:cNvPr id="5" name="Content Placeholder 2"/>
          <p:cNvSpPr txBox="1">
            <a:spLocks/>
          </p:cNvSpPr>
          <p:nvPr/>
        </p:nvSpPr>
        <p:spPr bwMode="auto">
          <a:xfrm>
            <a:off x="611560" y="548680"/>
            <a:ext cx="7704856"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2000" b="1" dirty="0">
                <a:cs typeface="Zar" panose="00000400000000000000" pitchFamily="2" charset="-78"/>
              </a:rPr>
              <a:t>راه‌آهن </a:t>
            </a:r>
            <a:r>
              <a:rPr lang="fa-IR" sz="2000" b="1" dirty="0" smtClean="0">
                <a:cs typeface="Zar" panose="00000400000000000000" pitchFamily="2" charset="-78"/>
              </a:rPr>
              <a:t>خواف-هرات (تا ايستگاه روزنك)  </a:t>
            </a:r>
            <a:r>
              <a:rPr lang="fa-IR" sz="2000" b="1" dirty="0">
                <a:cs typeface="Zar" panose="00000400000000000000" pitchFamily="2" charset="-78"/>
              </a:rPr>
              <a:t>طول : </a:t>
            </a:r>
            <a:r>
              <a:rPr lang="fa-IR" sz="2000" b="1" dirty="0" smtClean="0">
                <a:cs typeface="Zar" panose="00000400000000000000" pitchFamily="2" charset="-78"/>
              </a:rPr>
              <a:t>140كيلومتر</a:t>
            </a:r>
            <a:r>
              <a:rPr lang="fa-IR" sz="2000" b="1" dirty="0">
                <a:cs typeface="Zar" panose="00000400000000000000" pitchFamily="2" charset="-78"/>
              </a:rPr>
              <a:t>	 </a:t>
            </a:r>
            <a:r>
              <a:rPr lang="fa-IR" sz="2000" b="1" dirty="0" smtClean="0">
                <a:cs typeface="Zar" panose="00000400000000000000" pitchFamily="2" charset="-78"/>
              </a:rPr>
              <a:t> سال </a:t>
            </a:r>
            <a:r>
              <a:rPr lang="fa-IR" sz="2000" b="1" dirty="0">
                <a:cs typeface="Zar" panose="00000400000000000000" pitchFamily="2" charset="-78"/>
              </a:rPr>
              <a:t>افتتاح : </a:t>
            </a:r>
            <a:r>
              <a:rPr lang="fa-IR" sz="2000" b="1" dirty="0" smtClean="0">
                <a:cs typeface="Zar" panose="00000400000000000000" pitchFamily="2" charset="-78"/>
              </a:rPr>
              <a:t>1399</a:t>
            </a:r>
            <a:endParaRPr lang="fa-IR" sz="2000" b="1" dirty="0">
              <a:cs typeface="Zar" panose="00000400000000000000" pitchFamily="2" charset="-78"/>
            </a:endParaRPr>
          </a:p>
        </p:txBody>
      </p:sp>
    </p:spTree>
    <p:extLst>
      <p:ext uri="{BB962C8B-B14F-4D97-AF65-F5344CB8AC3E}">
        <p14:creationId xmlns:p14="http://schemas.microsoft.com/office/powerpoint/2010/main" val="30753525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p:cNvSpPr txBox="1">
            <a:spLocks/>
          </p:cNvSpPr>
          <p:nvPr/>
        </p:nvSpPr>
        <p:spPr bwMode="auto">
          <a:xfrm>
            <a:off x="3285593" y="221240"/>
            <a:ext cx="5399088" cy="551532"/>
          </a:xfrm>
          <a:prstGeom prst="rect">
            <a:avLst/>
          </a:prstGeom>
          <a:noFill/>
          <a:ln>
            <a:noFill/>
          </a:ln>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r" rtl="1" eaLnBrk="0" fontAlgn="base" hangingPunct="0">
              <a:spcBef>
                <a:spcPct val="0"/>
              </a:spcBef>
              <a:spcAft>
                <a:spcPct val="0"/>
              </a:spcAft>
              <a:defRPr>
                <a:solidFill>
                  <a:schemeClr val="tx1"/>
                </a:solidFill>
                <a:latin typeface="Arial" charset="0"/>
                <a:cs typeface="Arial" charset="0"/>
              </a:defRPr>
            </a:lvl6pPr>
            <a:lvl7pPr marL="2971800" indent="-228600" algn="r" rtl="1" eaLnBrk="0" fontAlgn="base" hangingPunct="0">
              <a:spcBef>
                <a:spcPct val="0"/>
              </a:spcBef>
              <a:spcAft>
                <a:spcPct val="0"/>
              </a:spcAft>
              <a:defRPr>
                <a:solidFill>
                  <a:schemeClr val="tx1"/>
                </a:solidFill>
                <a:latin typeface="Arial" charset="0"/>
                <a:cs typeface="Arial" charset="0"/>
              </a:defRPr>
            </a:lvl7pPr>
            <a:lvl8pPr marL="3429000" indent="-228600" algn="r" rtl="1" eaLnBrk="0" fontAlgn="base" hangingPunct="0">
              <a:spcBef>
                <a:spcPct val="0"/>
              </a:spcBef>
              <a:spcAft>
                <a:spcPct val="0"/>
              </a:spcAft>
              <a:defRPr>
                <a:solidFill>
                  <a:schemeClr val="tx1"/>
                </a:solidFill>
                <a:latin typeface="Arial" charset="0"/>
                <a:cs typeface="Arial" charset="0"/>
              </a:defRPr>
            </a:lvl8pPr>
            <a:lvl9pPr marL="3886200" indent="-228600" algn="r" rtl="1" eaLnBrk="0" fontAlgn="base" hangingPunct="0">
              <a:spcBef>
                <a:spcPct val="0"/>
              </a:spcBef>
              <a:spcAft>
                <a:spcPct val="0"/>
              </a:spcAft>
              <a:defRPr>
                <a:solidFill>
                  <a:schemeClr val="tx1"/>
                </a:solidFill>
                <a:latin typeface="Arial" charset="0"/>
                <a:cs typeface="Arial" charset="0"/>
              </a:defRPr>
            </a:lvl9pPr>
          </a:lstStyle>
          <a:p>
            <a:pPr algn="r" rtl="1">
              <a:defRPr/>
            </a:pPr>
            <a:r>
              <a:rPr lang="fa-IR" sz="2800" dirty="0" smtClean="0">
                <a:solidFill>
                  <a:schemeClr val="accent2">
                    <a:lumMod val="75000"/>
                  </a:schemeClr>
                </a:solidFill>
                <a:latin typeface="Tahoma" pitchFamily="34" charset="0"/>
                <a:cs typeface="B Titr" pitchFamily="2" charset="-78"/>
              </a:rPr>
              <a:t>فهرست : </a:t>
            </a:r>
            <a:endParaRPr lang="en-US" sz="2800" dirty="0" smtClean="0">
              <a:solidFill>
                <a:schemeClr val="accent2">
                  <a:lumMod val="75000"/>
                </a:schemeClr>
              </a:solidFill>
              <a:latin typeface="Tahoma" pitchFamily="34" charset="0"/>
              <a:cs typeface="B Titr" pitchFamily="2" charset="-78"/>
            </a:endParaRPr>
          </a:p>
        </p:txBody>
      </p:sp>
      <p:graphicFrame>
        <p:nvGraphicFramePr>
          <p:cNvPr id="7" name="Content Placeholder 3"/>
          <p:cNvGraphicFramePr>
            <a:graphicFrameLocks noGrp="1"/>
          </p:cNvGraphicFramePr>
          <p:nvPr>
            <p:ph idx="4294967295"/>
            <p:extLst>
              <p:ext uri="{D42A27DB-BD31-4B8C-83A1-F6EECF244321}">
                <p14:modId xmlns:p14="http://schemas.microsoft.com/office/powerpoint/2010/main" val="1104720832"/>
              </p:ext>
            </p:extLst>
          </p:nvPr>
        </p:nvGraphicFramePr>
        <p:xfrm>
          <a:off x="539552" y="772772"/>
          <a:ext cx="8136136" cy="41683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2"/>
          </p:nvPr>
        </p:nvSpPr>
        <p:spPr/>
        <p:txBody>
          <a:bodyPr/>
          <a:lstStyle/>
          <a:p>
            <a:pPr>
              <a:defRPr/>
            </a:pPr>
            <a:fld id="{A6EACCCB-AA73-4A3B-8065-B5250B4E468A}" type="slidenum">
              <a:rPr lang="fa-IR" smtClean="0">
                <a:cs typeface="B Nazanin" pitchFamily="2" charset="-78"/>
              </a:rPr>
              <a:t>4</a:t>
            </a:fld>
            <a:endParaRPr lang="fa-IR" dirty="0">
              <a:cs typeface="B Nazanin" pitchFamily="2" charset="-78"/>
            </a:endParaRPr>
          </a:p>
        </p:txBody>
      </p:sp>
      <p:sp>
        <p:nvSpPr>
          <p:cNvPr id="5" name="TextBox 4">
            <a:extLst>
              <a:ext uri="{FF2B5EF4-FFF2-40B4-BE49-F238E27FC236}">
                <a16:creationId xmlns:a16="http://schemas.microsoft.com/office/drawing/2014/main" id="{DC9417B9-22FF-4104-A1C1-DD62BFD5FC38}"/>
              </a:ext>
            </a:extLst>
          </p:cNvPr>
          <p:cNvSpPr txBox="1"/>
          <p:nvPr/>
        </p:nvSpPr>
        <p:spPr>
          <a:xfrm>
            <a:off x="1043608" y="5139966"/>
            <a:ext cx="6716794" cy="1017586"/>
          </a:xfrm>
          <a:prstGeom prst="rect">
            <a:avLst/>
          </a:prstGeom>
          <a:solidFill>
            <a:srgbClr val="70AD47">
              <a:lumMod val="60000"/>
              <a:lumOff val="40000"/>
            </a:srgbClr>
          </a:solidFill>
          <a:ln w="79375" cap="rnd" cmpd="tri">
            <a:solidFill>
              <a:srgbClr val="FF0000"/>
            </a:solidFill>
          </a:ln>
        </p:spPr>
        <p:txBody>
          <a:bodyPr wrap="square" rtlCol="1">
            <a:spAutoFit/>
          </a:bodyPr>
          <a:lstStyle/>
          <a:p>
            <a:pPr marL="0" marR="0" lvl="0" indent="0" algn="just" defTabSz="914400" rtl="1" eaLnBrk="1" fontAlgn="auto" latinLnBrk="0" hangingPunct="1">
              <a:lnSpc>
                <a:spcPct val="100000"/>
              </a:lnSpc>
              <a:spcBef>
                <a:spcPts val="0"/>
              </a:spcBef>
              <a:spcAft>
                <a:spcPts val="0"/>
              </a:spcAft>
              <a:buClrTx/>
              <a:buSzTx/>
              <a:buFontTx/>
              <a:buNone/>
              <a:tabLst/>
              <a:defRPr/>
            </a:pPr>
            <a:endParaRPr kumimoji="0" lang="fa-IR" altLang="fa-IR" sz="200" b="0" i="0" u="none" strike="noStrike" kern="0" cap="none" spc="0" normalizeH="0" baseline="0" noProof="0" dirty="0" smtClean="0">
              <a:ln>
                <a:noFill/>
              </a:ln>
              <a:solidFill>
                <a:srgbClr val="155F46"/>
              </a:solidFill>
              <a:effectLst/>
              <a:uLnTx/>
              <a:uFillTx/>
              <a:latin typeface="Calibri"/>
              <a:cs typeface="B Titr" panose="00000700000000000000" pitchFamily="2" charset="-78"/>
            </a:endParaRPr>
          </a:p>
          <a:p>
            <a:pPr marL="0" marR="0" lvl="0" indent="0" algn="just" defTabSz="914400" rtl="1" eaLnBrk="1" fontAlgn="auto" latinLnBrk="0" hangingPunct="1">
              <a:lnSpc>
                <a:spcPct val="150000"/>
              </a:lnSpc>
              <a:spcBef>
                <a:spcPts val="0"/>
              </a:spcBef>
              <a:spcAft>
                <a:spcPts val="0"/>
              </a:spcAft>
              <a:buClrTx/>
              <a:buSzTx/>
              <a:buFontTx/>
              <a:buNone/>
              <a:tabLst/>
              <a:defRPr/>
            </a:pPr>
            <a:r>
              <a:rPr kumimoji="0" lang="fa-IR" altLang="fa-IR" i="0" u="none" strike="noStrike" kern="0" cap="none" spc="0" normalizeH="0" baseline="0" noProof="0" dirty="0" smtClean="0">
                <a:ln>
                  <a:noFill/>
                </a:ln>
                <a:solidFill>
                  <a:srgbClr val="155F46"/>
                </a:solidFill>
                <a:effectLst/>
                <a:uLnTx/>
                <a:uFillTx/>
                <a:latin typeface="Calibri"/>
                <a:cs typeface="B Titr" panose="00000700000000000000" pitchFamily="2" charset="-78"/>
              </a:rPr>
              <a:t>اغلب مطالب مستند به گزارش پژوهشي در مركز پژوهشهاي مجلس با عنوان «</a:t>
            </a:r>
            <a:r>
              <a:rPr kumimoji="0" lang="fa-IR" i="0" u="none" strike="noStrike" kern="0" cap="none" spc="0" normalizeH="0" baseline="0" noProof="0" dirty="0" smtClean="0">
                <a:ln>
                  <a:noFill/>
                </a:ln>
                <a:solidFill>
                  <a:srgbClr val="155F46"/>
                </a:solidFill>
                <a:effectLst/>
                <a:uLnTx/>
                <a:uFillTx/>
                <a:latin typeface="Calibri"/>
                <a:cs typeface="B Titr" panose="00000700000000000000" pitchFamily="2" charset="-78"/>
              </a:rPr>
              <a:t>مطالعات بازنگري و ارتقاي ترابري ريلي و قوانين ذيربط</a:t>
            </a:r>
            <a:r>
              <a:rPr kumimoji="0" lang="fa-IR" altLang="fa-IR" i="0" u="none" strike="noStrike" kern="0" cap="none" spc="0" normalizeH="0" baseline="0" noProof="0" dirty="0" smtClean="0">
                <a:ln>
                  <a:noFill/>
                </a:ln>
                <a:solidFill>
                  <a:srgbClr val="155F46"/>
                </a:solidFill>
                <a:effectLst/>
                <a:uLnTx/>
                <a:uFillTx/>
                <a:latin typeface="Calibri"/>
                <a:cs typeface="B Titr" panose="00000700000000000000" pitchFamily="2" charset="-78"/>
              </a:rPr>
              <a:t>» (سال 1398)  است.</a:t>
            </a:r>
          </a:p>
          <a:p>
            <a:pPr marL="0" marR="0" lvl="0" indent="0" algn="just" defTabSz="914400" rtl="1" eaLnBrk="1" fontAlgn="auto" latinLnBrk="0" hangingPunct="1">
              <a:lnSpc>
                <a:spcPct val="150000"/>
              </a:lnSpc>
              <a:spcBef>
                <a:spcPts val="0"/>
              </a:spcBef>
              <a:spcAft>
                <a:spcPts val="0"/>
              </a:spcAft>
              <a:buClrTx/>
              <a:buSzTx/>
              <a:buFontTx/>
              <a:buNone/>
              <a:tabLst/>
              <a:defRPr/>
            </a:pPr>
            <a:endParaRPr kumimoji="0" lang="fa-IR" altLang="fa-IR" sz="300" b="0" i="0" u="none" strike="noStrike" kern="0" cap="none" spc="0" normalizeH="0" baseline="0" noProof="0" dirty="0" smtClean="0">
              <a:ln>
                <a:noFill/>
              </a:ln>
              <a:solidFill>
                <a:srgbClr val="155F46"/>
              </a:solidFill>
              <a:effectLst/>
              <a:uLnTx/>
              <a:uFillTx/>
              <a:latin typeface="Calibri"/>
              <a:cs typeface="B Titr" panose="00000700000000000000" pitchFamily="2" charset="-78"/>
            </a:endParaRPr>
          </a:p>
        </p:txBody>
      </p:sp>
    </p:spTree>
    <p:extLst>
      <p:ext uri="{BB962C8B-B14F-4D97-AF65-F5344CB8AC3E}">
        <p14:creationId xmlns:p14="http://schemas.microsoft.com/office/powerpoint/2010/main" val="2564752891"/>
      </p:ext>
    </p:extLst>
  </p:cSld>
  <p:clrMapOvr>
    <a:masterClrMapping/>
  </p:clrMapOvr>
  <p:transition>
    <p:random/>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556792"/>
            <a:ext cx="8568952" cy="4683186"/>
          </a:xfrm>
          <a:solidFill>
            <a:schemeClr val="accent3">
              <a:lumMod val="20000"/>
              <a:lumOff val="80000"/>
            </a:schemeClr>
          </a:solidFill>
        </p:spPr>
        <p:txBody>
          <a:bodyPr/>
          <a:lstStyle/>
          <a:p>
            <a:pPr marL="0" indent="0" algn="just">
              <a:buNone/>
            </a:pPr>
            <a:r>
              <a:rPr lang="fa-IR" sz="1800" b="1" dirty="0"/>
              <a:t>مهمترين مراكز باري و مسافري طرح: اسلام‌شهر، شهريار، </a:t>
            </a:r>
            <a:r>
              <a:rPr lang="ar-SA" sz="1800" b="1" dirty="0"/>
              <a:t>نوبران</a:t>
            </a:r>
            <a:r>
              <a:rPr lang="fa-IR" sz="1800" b="1" dirty="0"/>
              <a:t>، </a:t>
            </a:r>
            <a:r>
              <a:rPr lang="ar-SA" sz="1800" b="1" dirty="0"/>
              <a:t>كوريجان </a:t>
            </a:r>
            <a:r>
              <a:rPr lang="fa-IR" sz="1800" b="1" dirty="0"/>
              <a:t>و </a:t>
            </a:r>
            <a:r>
              <a:rPr lang="ar-SA" sz="1800" b="1" dirty="0"/>
              <a:t>همدان</a:t>
            </a:r>
            <a:r>
              <a:rPr lang="fa-IR" sz="1800" b="1" dirty="0"/>
              <a:t>.</a:t>
            </a:r>
          </a:p>
          <a:p>
            <a:pPr marL="0" indent="0" algn="just">
              <a:buNone/>
            </a:pPr>
            <a:r>
              <a:rPr lang="fa-IR" sz="1800" b="1" dirty="0" smtClean="0"/>
              <a:t>آخرين زمان </a:t>
            </a:r>
            <a:r>
              <a:rPr lang="fa-IR" sz="1800" b="1" dirty="0"/>
              <a:t>انجام مطالعات برآورد تقاضا:	</a:t>
            </a:r>
            <a:r>
              <a:rPr lang="fa-IR" sz="1800" b="1" dirty="0" smtClean="0"/>
              <a:t>1397</a:t>
            </a:r>
            <a:endParaRPr lang="fa-IR" sz="1800" b="1" dirty="0"/>
          </a:p>
          <a:p>
            <a:pPr marL="0" indent="0" algn="just">
              <a:buNone/>
            </a:pPr>
            <a:r>
              <a:rPr lang="fa-IR" sz="1800" b="1" dirty="0"/>
              <a:t>ميزان تقاضاي حمل </a:t>
            </a:r>
            <a:r>
              <a:rPr lang="fa-IR" sz="1800" b="1" dirty="0" smtClean="0"/>
              <a:t>پيش‌بيني </a:t>
            </a:r>
            <a:r>
              <a:rPr lang="fa-IR" sz="1800" b="1" dirty="0"/>
              <a:t>شده در </a:t>
            </a:r>
            <a:r>
              <a:rPr lang="fa-IR" sz="1800" b="1" dirty="0" smtClean="0"/>
              <a:t>مطالعات:</a:t>
            </a:r>
          </a:p>
          <a:p>
            <a:pPr marL="0" indent="0" algn="just">
              <a:buNone/>
            </a:pPr>
            <a:endParaRPr lang="fa-IR" sz="1400" b="1" dirty="0"/>
          </a:p>
          <a:p>
            <a:pPr marL="0" indent="0" algn="just">
              <a:buNone/>
            </a:pPr>
            <a:r>
              <a:rPr lang="fa-IR" sz="2000" b="1" dirty="0" smtClean="0"/>
              <a:t>توجه: </a:t>
            </a:r>
          </a:p>
          <a:p>
            <a:pPr algn="just">
              <a:buFontTx/>
              <a:buChar char="-"/>
            </a:pPr>
            <a:r>
              <a:rPr lang="fa-IR" sz="1800" b="1" dirty="0" smtClean="0"/>
              <a:t>در برآورد تقاضاي اين محور فرض شده كه محور همدان-ملاير و راه‌آهن كرمانشاه-خسروي نيز تكميل شده باشند. احداث اين طرح </a:t>
            </a:r>
            <a:r>
              <a:rPr lang="fa-IR" sz="1800" b="1" dirty="0"/>
              <a:t>و  </a:t>
            </a:r>
            <a:r>
              <a:rPr lang="fa-IR" sz="1800" b="1" dirty="0" smtClean="0"/>
              <a:t>همدان-ملاير، فاصله تهران – كرمانشاه را 72 كيلومتر كوتاه كرده و مسير مناسبي براي  ترابري به مرز خسروي است.</a:t>
            </a:r>
          </a:p>
          <a:p>
            <a:pPr marL="0" indent="0" algn="just">
              <a:buNone/>
            </a:pPr>
            <a:r>
              <a:rPr lang="fa-IR" sz="1800" b="1" u="sng" dirty="0"/>
              <a:t>مهمترين علل عدم حمل پيش‌بيني شده در مطالعات</a:t>
            </a:r>
            <a:r>
              <a:rPr lang="fa-IR" sz="1800" b="1" u="sng" dirty="0" smtClean="0"/>
              <a:t>: </a:t>
            </a:r>
            <a:r>
              <a:rPr lang="fa-IR" sz="1800" b="1" dirty="0" smtClean="0"/>
              <a:t>جانمايي </a:t>
            </a:r>
            <a:r>
              <a:rPr lang="fa-IR" sz="1800" b="1" dirty="0"/>
              <a:t>نامناسب ايستگاه مسافري همدان </a:t>
            </a:r>
            <a:r>
              <a:rPr lang="fa-IR" sz="1800" b="1" dirty="0" smtClean="0"/>
              <a:t>(احداث </a:t>
            </a:r>
            <a:r>
              <a:rPr lang="fa-IR" sz="1800" b="1" dirty="0"/>
              <a:t>ايستگاه جديد مسافري رها شده است</a:t>
            </a:r>
            <a:r>
              <a:rPr lang="fa-IR" sz="1800" b="1" dirty="0" smtClean="0"/>
              <a:t>) و فقدان </a:t>
            </a:r>
            <a:r>
              <a:rPr lang="fa-IR" sz="1800" b="1" dirty="0"/>
              <a:t>خطوط آنتني به مراكز عمده باري</a:t>
            </a:r>
          </a:p>
          <a:p>
            <a:pPr marL="0" indent="0" algn="just">
              <a:buNone/>
            </a:pPr>
            <a:r>
              <a:rPr lang="fa-IR" sz="1800" b="1" u="sng" dirty="0" smtClean="0"/>
              <a:t>راهكارهاي </a:t>
            </a:r>
            <a:r>
              <a:rPr lang="fa-IR" sz="1800" b="1" u="sng" dirty="0"/>
              <a:t>افزايش بهره‌وري:</a:t>
            </a:r>
          </a:p>
          <a:p>
            <a:pPr marL="0" indent="0" algn="just">
              <a:buNone/>
            </a:pPr>
            <a:r>
              <a:rPr lang="fa-IR" sz="1800" b="1" dirty="0"/>
              <a:t>- در اطراف مسير صنايع و كارخانجات متعددي وجود دارند مثلاً كارخانه سيمان اكباتان با فاصله 25 كيلومتر از ايستگاه فامنين، فولاد ويان در 15 كيلومتري فامنين، انبار نفت به فاصله 10 كيلومتر از ايستگاه همدان، نيروگاه مفتح به فاصله 10 كيلومتر از ايستگاه همدان، فولادسازي كبودرآهنگ ويان به فاصله 10 كيلومتر از ايستگاه همدان، سيمان سفيد ساوه و شهرك‌هاي صنعتي كاوه، نوبران، بوعلي (2-4</a:t>
            </a:r>
            <a:r>
              <a:rPr lang="fa-IR" sz="1800" b="1" dirty="0" smtClean="0"/>
              <a:t>)</a:t>
            </a:r>
            <a:endParaRPr lang="en-US" sz="2000" b="1" dirty="0"/>
          </a:p>
        </p:txBody>
      </p:sp>
      <p:sp>
        <p:nvSpPr>
          <p:cNvPr id="11" name="Content Placeholder 2"/>
          <p:cNvSpPr txBox="1">
            <a:spLocks/>
          </p:cNvSpPr>
          <p:nvPr/>
        </p:nvSpPr>
        <p:spPr bwMode="auto">
          <a:xfrm>
            <a:off x="1295636" y="500516"/>
            <a:ext cx="6624736"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2000" b="1" dirty="0">
                <a:solidFill>
                  <a:prstClr val="black"/>
                </a:solidFill>
                <a:cs typeface="Zar" panose="00000400000000000000" pitchFamily="2" charset="-78"/>
              </a:rPr>
              <a:t>راه‌آهن تهران - همدان </a:t>
            </a:r>
            <a:r>
              <a:rPr lang="fa-IR" sz="2000" b="1" dirty="0" smtClean="0">
                <a:solidFill>
                  <a:prstClr val="black"/>
                </a:solidFill>
                <a:cs typeface="Zar" panose="00000400000000000000" pitchFamily="2" charset="-78"/>
              </a:rPr>
              <a:t>   طول : 267 كيلومتر	 سال افتتاح : 1396</a:t>
            </a:r>
            <a:endParaRPr lang="fa-IR" sz="2000" b="1" dirty="0">
              <a:solidFill>
                <a:prstClr val="black"/>
              </a:solidFill>
              <a:cs typeface="Zar" panose="00000400000000000000"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40</a:t>
            </a:fld>
            <a:endParaRPr lang="en-US">
              <a:solidFill>
                <a:prstClr val="black">
                  <a:tint val="75000"/>
                </a:prst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3491748546"/>
              </p:ext>
            </p:extLst>
          </p:nvPr>
        </p:nvGraphicFramePr>
        <p:xfrm>
          <a:off x="457200" y="2060848"/>
          <a:ext cx="4195124" cy="991602"/>
        </p:xfrm>
        <a:graphic>
          <a:graphicData uri="http://schemas.openxmlformats.org/drawingml/2006/table">
            <a:tbl>
              <a:tblPr rtl="1">
                <a:tableStyleId>{5C22544A-7EE6-4342-B048-85BDC9FD1C3A}</a:tableStyleId>
              </a:tblPr>
              <a:tblGrid>
                <a:gridCol w="1605812">
                  <a:extLst>
                    <a:ext uri="{9D8B030D-6E8A-4147-A177-3AD203B41FA5}">
                      <a16:colId xmlns:a16="http://schemas.microsoft.com/office/drawing/2014/main" val="20000"/>
                    </a:ext>
                  </a:extLst>
                </a:gridCol>
                <a:gridCol w="979782">
                  <a:extLst>
                    <a:ext uri="{9D8B030D-6E8A-4147-A177-3AD203B41FA5}">
                      <a16:colId xmlns:a16="http://schemas.microsoft.com/office/drawing/2014/main" val="20001"/>
                    </a:ext>
                  </a:extLst>
                </a:gridCol>
                <a:gridCol w="805610">
                  <a:extLst>
                    <a:ext uri="{9D8B030D-6E8A-4147-A177-3AD203B41FA5}">
                      <a16:colId xmlns:a16="http://schemas.microsoft.com/office/drawing/2014/main" val="20002"/>
                    </a:ext>
                  </a:extLst>
                </a:gridCol>
                <a:gridCol w="803920">
                  <a:extLst>
                    <a:ext uri="{9D8B030D-6E8A-4147-A177-3AD203B41FA5}">
                      <a16:colId xmlns:a16="http://schemas.microsoft.com/office/drawing/2014/main" val="20003"/>
                    </a:ext>
                  </a:extLst>
                </a:gridCol>
              </a:tblGrid>
              <a:tr h="313235">
                <a:tc>
                  <a:txBody>
                    <a:bodyPr/>
                    <a:lstStyle/>
                    <a:p>
                      <a:pPr algn="ctr" rtl="1">
                        <a:spcAft>
                          <a:spcPts val="0"/>
                        </a:spcAft>
                      </a:pPr>
                      <a:r>
                        <a:rPr lang="fa-IR" sz="1800" b="1" dirty="0" smtClean="0">
                          <a:effectLst/>
                          <a:cs typeface="Zar" panose="00000400000000000000" pitchFamily="2" charset="-78"/>
                        </a:rPr>
                        <a:t>سال</a:t>
                      </a:r>
                      <a:r>
                        <a:rPr lang="fa-IR" sz="1800" b="1" dirty="0">
                          <a:effectLst/>
                          <a:cs typeface="Zar" panose="00000400000000000000" pitchFamily="2" charset="-78"/>
                        </a:rPr>
                        <a:t> </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1800" b="1" dirty="0" smtClean="0">
                          <a:effectLst/>
                          <a:cs typeface="Zar" panose="00000400000000000000" pitchFamily="2" charset="-78"/>
                        </a:rPr>
                        <a:t>1405</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1800" b="1" dirty="0" smtClean="0">
                          <a:effectLst/>
                          <a:cs typeface="Zar" panose="00000400000000000000" pitchFamily="2" charset="-78"/>
                        </a:rPr>
                        <a:t>1410</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1800" b="1" dirty="0" smtClean="0">
                          <a:effectLst/>
                          <a:cs typeface="Zar" panose="00000400000000000000" pitchFamily="2" charset="-78"/>
                        </a:rPr>
                        <a:t>1420</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88290">
                <a:tc>
                  <a:txBody>
                    <a:bodyPr/>
                    <a:lstStyle/>
                    <a:p>
                      <a:pPr algn="ctr" rtl="1">
                        <a:spcAft>
                          <a:spcPts val="0"/>
                        </a:spcAft>
                      </a:pPr>
                      <a:r>
                        <a:rPr lang="fa-IR" sz="1600" b="1" dirty="0">
                          <a:effectLst/>
                          <a:cs typeface="Zar" panose="00000400000000000000" pitchFamily="2" charset="-78"/>
                        </a:rPr>
                        <a:t>بار (ميليون تن)</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1800" b="1" dirty="0" smtClean="0">
                          <a:effectLst/>
                          <a:cs typeface="Zar" panose="00000400000000000000" pitchFamily="2" charset="-78"/>
                        </a:rPr>
                        <a:t>2.3</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1800" b="1" dirty="0" smtClean="0">
                          <a:effectLst/>
                          <a:cs typeface="Zar" panose="00000400000000000000" pitchFamily="2" charset="-78"/>
                        </a:rPr>
                        <a:t>3</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1800" b="1" dirty="0" smtClean="0">
                          <a:effectLst/>
                          <a:cs typeface="Zar" panose="00000400000000000000" pitchFamily="2" charset="-78"/>
                        </a:rPr>
                        <a:t>3.9</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390077">
                <a:tc>
                  <a:txBody>
                    <a:bodyPr/>
                    <a:lstStyle/>
                    <a:p>
                      <a:pPr algn="ctr" rtl="1">
                        <a:spcAft>
                          <a:spcPts val="0"/>
                        </a:spcAft>
                      </a:pPr>
                      <a:r>
                        <a:rPr lang="fa-IR" sz="1600" b="1" dirty="0">
                          <a:effectLst/>
                          <a:cs typeface="Zar" panose="00000400000000000000" pitchFamily="2" charset="-78"/>
                        </a:rPr>
                        <a:t>مسافر (ميليون نفر</a:t>
                      </a:r>
                      <a:r>
                        <a:rPr lang="fa-IR" sz="1600" b="1" dirty="0" smtClean="0">
                          <a:effectLst/>
                          <a:cs typeface="Zar" panose="00000400000000000000" pitchFamily="2" charset="-78"/>
                        </a:rPr>
                        <a:t>)</a:t>
                      </a:r>
                      <a:r>
                        <a:rPr lang="fa-IR" sz="1600" b="1" dirty="0">
                          <a:effectLst/>
                          <a:cs typeface="Zar" panose="00000400000000000000" pitchFamily="2" charset="-78"/>
                        </a:rPr>
                        <a:t> </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rtl="1">
                        <a:spcAft>
                          <a:spcPts val="0"/>
                        </a:spcAft>
                      </a:pPr>
                      <a:r>
                        <a:rPr lang="fa-IR" sz="1800" b="1" dirty="0" smtClean="0">
                          <a:effectLst/>
                          <a:cs typeface="Zar" panose="00000400000000000000" pitchFamily="2" charset="-78"/>
                        </a:rPr>
                        <a:t>1.6</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mpd="sng">
                      <a:noFill/>
                    </a:lnB>
                  </a:tcPr>
                </a:tc>
                <a:tc>
                  <a:txBody>
                    <a:bodyPr/>
                    <a:lstStyle/>
                    <a:p>
                      <a:pPr algn="ctr" rtl="1">
                        <a:spcAft>
                          <a:spcPts val="0"/>
                        </a:spcAft>
                      </a:pPr>
                      <a:r>
                        <a:rPr lang="fa-IR" sz="1800" b="1" dirty="0" smtClean="0">
                          <a:effectLst/>
                          <a:cs typeface="Zar" panose="00000400000000000000" pitchFamily="2" charset="-78"/>
                        </a:rPr>
                        <a:t>1.9</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mpd="sng">
                      <a:noFill/>
                    </a:lnB>
                  </a:tcPr>
                </a:tc>
                <a:tc>
                  <a:txBody>
                    <a:bodyPr/>
                    <a:lstStyle/>
                    <a:p>
                      <a:pPr algn="ctr" rtl="1">
                        <a:spcAft>
                          <a:spcPts val="0"/>
                        </a:spcAft>
                      </a:pPr>
                      <a:r>
                        <a:rPr lang="fa-IR" sz="1800" b="1" dirty="0" smtClean="0">
                          <a:effectLst/>
                          <a:cs typeface="Zar" panose="00000400000000000000" pitchFamily="2" charset="-78"/>
                        </a:rPr>
                        <a:t>2.5</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mpd="sng">
                      <a:noFill/>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6219958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410110"/>
            <a:ext cx="8568952" cy="4683186"/>
          </a:xfrm>
          <a:solidFill>
            <a:schemeClr val="accent1">
              <a:lumMod val="20000"/>
              <a:lumOff val="80000"/>
            </a:schemeClr>
          </a:solidFill>
        </p:spPr>
        <p:txBody>
          <a:bodyPr/>
          <a:lstStyle/>
          <a:p>
            <a:pPr marL="174625" indent="-174625" algn="justLow">
              <a:lnSpc>
                <a:spcPct val="150000"/>
              </a:lnSpc>
              <a:defRPr/>
            </a:pPr>
            <a:r>
              <a:rPr lang="fa-IR" sz="2000" b="1" dirty="0"/>
              <a:t>مهمترين مراكز باري و مسافري طرح: شهرهاي بهار، لالجين، صالح‌آباد، قروه، دهگلان و سنندج.</a:t>
            </a:r>
          </a:p>
          <a:p>
            <a:pPr marL="0" indent="0" algn="just">
              <a:buNone/>
            </a:pPr>
            <a:r>
              <a:rPr lang="fa-IR" sz="2000" b="1" dirty="0"/>
              <a:t>آخرين زمان انجام مطالعات برآورد تقاضا:	1397</a:t>
            </a:r>
          </a:p>
          <a:p>
            <a:pPr marL="0" indent="0" algn="just">
              <a:buNone/>
            </a:pPr>
            <a:r>
              <a:rPr lang="fa-IR" sz="2000" b="1" dirty="0" smtClean="0"/>
              <a:t>ميزان </a:t>
            </a:r>
            <a:r>
              <a:rPr lang="fa-IR" sz="2000" b="1" dirty="0"/>
              <a:t>تقاضاي حمل </a:t>
            </a:r>
            <a:r>
              <a:rPr lang="fa-IR" sz="2000" b="1" dirty="0" smtClean="0"/>
              <a:t>پيش‌بيني </a:t>
            </a:r>
            <a:r>
              <a:rPr lang="fa-IR" sz="2000" b="1" dirty="0"/>
              <a:t>شده در </a:t>
            </a:r>
            <a:r>
              <a:rPr lang="fa-IR" sz="2000" b="1" dirty="0" smtClean="0"/>
              <a:t>مطالعات:</a:t>
            </a:r>
          </a:p>
          <a:p>
            <a:pPr marL="0" indent="0" algn="just">
              <a:buNone/>
            </a:pPr>
            <a:endParaRPr lang="fa-IR" sz="2000" b="1" dirty="0"/>
          </a:p>
          <a:p>
            <a:pPr marL="0" indent="0" algn="just">
              <a:buNone/>
            </a:pPr>
            <a:endParaRPr lang="fa-IR" sz="2000" b="1" dirty="0"/>
          </a:p>
          <a:p>
            <a:pPr marL="0" indent="0" algn="just">
              <a:buNone/>
            </a:pPr>
            <a:r>
              <a:rPr lang="fa-IR" sz="2000" b="1" dirty="0" smtClean="0"/>
              <a:t>توجه: </a:t>
            </a:r>
          </a:p>
          <a:p>
            <a:pPr algn="just">
              <a:buFontTx/>
              <a:buChar char="-"/>
            </a:pPr>
            <a:r>
              <a:rPr lang="fa-IR" sz="1800" b="1" dirty="0" smtClean="0"/>
              <a:t>اين طرح در مطالعات توجيهي فاقد توجيه شناخته شد و تنها طرح توسعه راه‌آهن است كه در صحن مجلس براي آن رأي‌گيري </a:t>
            </a:r>
            <a:r>
              <a:rPr lang="fa-IR" sz="1800" b="1" dirty="0"/>
              <a:t>و به </a:t>
            </a:r>
            <a:r>
              <a:rPr lang="fa-IR" sz="1800" b="1" dirty="0" smtClean="0"/>
              <a:t>لحاظ محروميت‌زدايي و توسعه اجتماعي تصويب شد.</a:t>
            </a:r>
          </a:p>
          <a:p>
            <a:pPr algn="just">
              <a:buFontTx/>
              <a:buChar char="-"/>
            </a:pPr>
            <a:r>
              <a:rPr lang="fa-IR" sz="1800" b="1" dirty="0" smtClean="0"/>
              <a:t>انتهاي طرح به ايستگاه صلوات‌آباد منتهي مي‌شود و امتداد آن به داخل شهر </a:t>
            </a:r>
            <a:r>
              <a:rPr lang="fa-IR" sz="1800" b="1" dirty="0"/>
              <a:t>(20 كيلومتر) از </a:t>
            </a:r>
            <a:r>
              <a:rPr lang="fa-IR" sz="1800" b="1" dirty="0" smtClean="0"/>
              <a:t>نظر توپوگرافي بسيار سخت </a:t>
            </a:r>
            <a:r>
              <a:rPr lang="fa-IR" sz="1800" b="1" dirty="0"/>
              <a:t>(اختلاف ارتفاع 500 متر در طول 4 كيلومتر) و </a:t>
            </a:r>
            <a:r>
              <a:rPr lang="fa-IR" sz="1800" b="1" dirty="0" smtClean="0"/>
              <a:t>فاقد توجيه است.</a:t>
            </a:r>
          </a:p>
          <a:p>
            <a:pPr algn="just">
              <a:buFontTx/>
              <a:buChar char="-"/>
            </a:pPr>
            <a:r>
              <a:rPr lang="fa-IR" sz="1800" b="1" dirty="0" smtClean="0"/>
              <a:t>ايجاد ميان‌بر ريلي از قروه به سمت بيجار و زنجان مصوب شده ولي دشوار و پرهزينه است.</a:t>
            </a:r>
          </a:p>
          <a:p>
            <a:pPr algn="just">
              <a:buFontTx/>
              <a:buChar char="-"/>
            </a:pPr>
            <a:r>
              <a:rPr lang="fa-IR" sz="1800" b="1" dirty="0" smtClean="0"/>
              <a:t>هنگام افتتاح طرح مقامات استاني و وزير وقت وعده امتداد آن به مرز باشماق دادند كه طبق مطالعات بسيار سخت و فاقد توجيه است و مجوز اجرا هم ندارد.</a:t>
            </a:r>
          </a:p>
          <a:p>
            <a:pPr marL="514350" indent="-514350" algn="just">
              <a:buFont typeface="+mj-lt"/>
              <a:buAutoNum type="arabicPeriod"/>
            </a:pPr>
            <a:endParaRPr lang="en-US" sz="2000" b="1" dirty="0"/>
          </a:p>
        </p:txBody>
      </p:sp>
      <p:sp>
        <p:nvSpPr>
          <p:cNvPr id="11" name="Content Placeholder 2"/>
          <p:cNvSpPr txBox="1">
            <a:spLocks/>
          </p:cNvSpPr>
          <p:nvPr/>
        </p:nvSpPr>
        <p:spPr bwMode="auto">
          <a:xfrm>
            <a:off x="899592" y="548680"/>
            <a:ext cx="7416823"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2000" b="1" dirty="0">
                <a:solidFill>
                  <a:prstClr val="black"/>
                </a:solidFill>
                <a:cs typeface="Zar" panose="00000400000000000000" pitchFamily="2" charset="-78"/>
              </a:rPr>
              <a:t>راه‌آهن </a:t>
            </a:r>
            <a:r>
              <a:rPr lang="fa-IR" sz="2000" b="1" dirty="0" smtClean="0">
                <a:solidFill>
                  <a:prstClr val="black"/>
                </a:solidFill>
                <a:cs typeface="Zar" panose="00000400000000000000" pitchFamily="2" charset="-78"/>
              </a:rPr>
              <a:t>همدان </a:t>
            </a:r>
            <a:r>
              <a:rPr lang="fa-IR" sz="2000" b="1" dirty="0">
                <a:solidFill>
                  <a:prstClr val="black"/>
                </a:solidFill>
                <a:cs typeface="Zar" panose="00000400000000000000" pitchFamily="2" charset="-78"/>
              </a:rPr>
              <a:t>– سنندج </a:t>
            </a:r>
            <a:r>
              <a:rPr lang="fa-IR" sz="2000" b="1" dirty="0" smtClean="0">
                <a:solidFill>
                  <a:prstClr val="black"/>
                </a:solidFill>
                <a:cs typeface="Zar" panose="00000400000000000000" pitchFamily="2" charset="-78"/>
              </a:rPr>
              <a:t>   	طول : 152 كيلومتر	 	سال </a:t>
            </a:r>
            <a:r>
              <a:rPr lang="fa-IR" sz="2000" b="1" dirty="0">
                <a:solidFill>
                  <a:prstClr val="black"/>
                </a:solidFill>
                <a:cs typeface="Zar" panose="00000400000000000000" pitchFamily="2" charset="-78"/>
              </a:rPr>
              <a:t>افتتاح : 1402</a:t>
            </a:r>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41</a:t>
            </a:fld>
            <a:endParaRPr lang="en-US">
              <a:solidFill>
                <a:prstClr val="black">
                  <a:tint val="75000"/>
                </a:prst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2920839886"/>
              </p:ext>
            </p:extLst>
          </p:nvPr>
        </p:nvGraphicFramePr>
        <p:xfrm>
          <a:off x="899592" y="2708920"/>
          <a:ext cx="5459627" cy="966657"/>
        </p:xfrm>
        <a:graphic>
          <a:graphicData uri="http://schemas.openxmlformats.org/drawingml/2006/table">
            <a:tbl>
              <a:tblPr rtl="1">
                <a:tableStyleId>{5C22544A-7EE6-4342-B048-85BDC9FD1C3A}</a:tableStyleId>
              </a:tblPr>
              <a:tblGrid>
                <a:gridCol w="3074641">
                  <a:extLst>
                    <a:ext uri="{9D8B030D-6E8A-4147-A177-3AD203B41FA5}">
                      <a16:colId xmlns:a16="http://schemas.microsoft.com/office/drawing/2014/main" val="20000"/>
                    </a:ext>
                  </a:extLst>
                </a:gridCol>
                <a:gridCol w="1229342">
                  <a:extLst>
                    <a:ext uri="{9D8B030D-6E8A-4147-A177-3AD203B41FA5}">
                      <a16:colId xmlns:a16="http://schemas.microsoft.com/office/drawing/2014/main" val="20001"/>
                    </a:ext>
                  </a:extLst>
                </a:gridCol>
                <a:gridCol w="1155644">
                  <a:extLst>
                    <a:ext uri="{9D8B030D-6E8A-4147-A177-3AD203B41FA5}">
                      <a16:colId xmlns:a16="http://schemas.microsoft.com/office/drawing/2014/main" val="20002"/>
                    </a:ext>
                  </a:extLst>
                </a:gridCol>
              </a:tblGrid>
              <a:tr h="288290">
                <a:tc>
                  <a:txBody>
                    <a:bodyPr/>
                    <a:lstStyle/>
                    <a:p>
                      <a:pPr algn="ctr" rtl="1">
                        <a:spcAft>
                          <a:spcPts val="0"/>
                        </a:spcAft>
                      </a:pPr>
                      <a:r>
                        <a:rPr lang="fa-IR" sz="1800" b="1" dirty="0" smtClean="0">
                          <a:effectLst/>
                          <a:cs typeface="Zar" panose="00000400000000000000" pitchFamily="2" charset="-78"/>
                        </a:rPr>
                        <a:t>سال</a:t>
                      </a:r>
                      <a:r>
                        <a:rPr lang="fa-IR" sz="1800" b="1" dirty="0">
                          <a:effectLst/>
                          <a:cs typeface="Zar" panose="00000400000000000000" pitchFamily="2" charset="-78"/>
                        </a:rPr>
                        <a:t> </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1600" b="1" dirty="0" smtClean="0">
                          <a:effectLst/>
                          <a:cs typeface="Zar" panose="00000400000000000000" pitchFamily="2" charset="-78"/>
                        </a:rPr>
                        <a:t>1405</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1800" b="1" dirty="0" smtClean="0">
                          <a:effectLst/>
                          <a:cs typeface="Zar" panose="00000400000000000000" pitchFamily="2" charset="-78"/>
                        </a:rPr>
                        <a:t>1420</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88290">
                <a:tc>
                  <a:txBody>
                    <a:bodyPr/>
                    <a:lstStyle/>
                    <a:p>
                      <a:pPr algn="ctr" rtl="1">
                        <a:spcAft>
                          <a:spcPts val="0"/>
                        </a:spcAft>
                      </a:pPr>
                      <a:r>
                        <a:rPr lang="fa-IR" sz="1600" b="1" dirty="0">
                          <a:effectLst/>
                          <a:cs typeface="Zar" panose="00000400000000000000" pitchFamily="2" charset="-78"/>
                        </a:rPr>
                        <a:t>بار (ميليون تن)</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1800" b="1" dirty="0" smtClean="0">
                          <a:effectLst/>
                          <a:cs typeface="Zar" panose="00000400000000000000" pitchFamily="2" charset="-78"/>
                        </a:rPr>
                        <a:t>0.6</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1800" b="1" dirty="0" smtClean="0">
                          <a:effectLst/>
                          <a:cs typeface="Zar" panose="00000400000000000000" pitchFamily="2" charset="-78"/>
                        </a:rPr>
                        <a:t>1</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390077">
                <a:tc>
                  <a:txBody>
                    <a:bodyPr/>
                    <a:lstStyle/>
                    <a:p>
                      <a:pPr algn="ctr" rtl="1">
                        <a:spcAft>
                          <a:spcPts val="0"/>
                        </a:spcAft>
                      </a:pPr>
                      <a:r>
                        <a:rPr lang="fa-IR" sz="1600" b="1" dirty="0">
                          <a:effectLst/>
                          <a:cs typeface="Zar" panose="00000400000000000000" pitchFamily="2" charset="-78"/>
                        </a:rPr>
                        <a:t>مسافر (ميليون نفر</a:t>
                      </a:r>
                      <a:r>
                        <a:rPr lang="fa-IR" sz="1600" b="1" dirty="0" smtClean="0">
                          <a:effectLst/>
                          <a:cs typeface="Zar" panose="00000400000000000000" pitchFamily="2" charset="-78"/>
                        </a:rPr>
                        <a:t>)</a:t>
                      </a:r>
                      <a:r>
                        <a:rPr lang="fa-IR" sz="1600" b="1" dirty="0">
                          <a:effectLst/>
                          <a:cs typeface="Zar" panose="00000400000000000000" pitchFamily="2" charset="-78"/>
                        </a:rPr>
                        <a:t> </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rtl="1">
                        <a:spcAft>
                          <a:spcPts val="0"/>
                        </a:spcAft>
                      </a:pPr>
                      <a:r>
                        <a:rPr lang="fa-IR" sz="1800" b="1" dirty="0" smtClean="0">
                          <a:effectLst/>
                          <a:cs typeface="Zar" panose="00000400000000000000" pitchFamily="2" charset="-78"/>
                        </a:rPr>
                        <a:t>0.51</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mpd="sng">
                      <a:noFill/>
                    </a:lnB>
                  </a:tcPr>
                </a:tc>
                <a:tc>
                  <a:txBody>
                    <a:bodyPr/>
                    <a:lstStyle/>
                    <a:p>
                      <a:pPr algn="ctr" rtl="1">
                        <a:spcAft>
                          <a:spcPts val="0"/>
                        </a:spcAft>
                      </a:pPr>
                      <a:r>
                        <a:rPr lang="fa-IR" sz="1800" b="1" dirty="0" smtClean="0">
                          <a:effectLst/>
                          <a:cs typeface="Zar" panose="00000400000000000000" pitchFamily="2" charset="-78"/>
                        </a:rPr>
                        <a:t>0.63</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mpd="sng">
                      <a:noFill/>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8022218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6211" y="1988840"/>
            <a:ext cx="7560840" cy="3672408"/>
          </a:xfrm>
          <a:solidFill>
            <a:schemeClr val="accent1">
              <a:lumMod val="20000"/>
              <a:lumOff val="80000"/>
            </a:schemeClr>
          </a:solidFill>
        </p:spPr>
        <p:txBody>
          <a:bodyPr/>
          <a:lstStyle/>
          <a:p>
            <a:pPr marL="0" indent="0" algn="just">
              <a:buNone/>
            </a:pPr>
            <a:r>
              <a:rPr lang="fa-IR" sz="2000" b="1" u="sng" dirty="0" smtClean="0"/>
              <a:t>مهمترين علل عدم حمل پيش‌بيني </a:t>
            </a:r>
            <a:r>
              <a:rPr lang="fa-IR" sz="2000" b="1" u="sng" dirty="0"/>
              <a:t>شده در </a:t>
            </a:r>
            <a:r>
              <a:rPr lang="fa-IR" sz="2000" b="1" u="sng" dirty="0" smtClean="0"/>
              <a:t>مطالعات:</a:t>
            </a:r>
          </a:p>
          <a:p>
            <a:pPr marL="0" indent="0" algn="just">
              <a:buNone/>
            </a:pPr>
            <a:r>
              <a:rPr lang="fa-IR" sz="1800" b="1" dirty="0"/>
              <a:t> </a:t>
            </a:r>
            <a:r>
              <a:rPr lang="fa-IR" sz="1800" b="1" dirty="0" smtClean="0"/>
              <a:t>-فاصله زياد و اجتناب‌ناپذير ايستگاه انتهايي از شهر سنندج.</a:t>
            </a:r>
          </a:p>
          <a:p>
            <a:pPr marL="0" indent="0" algn="just">
              <a:buNone/>
            </a:pPr>
            <a:r>
              <a:rPr lang="fa-IR" sz="1800" b="1" dirty="0" smtClean="0"/>
              <a:t>- عدم احداث خطوط آنتني باري</a:t>
            </a:r>
          </a:p>
          <a:p>
            <a:pPr marL="0" indent="0" algn="just">
              <a:buNone/>
            </a:pPr>
            <a:r>
              <a:rPr lang="fa-IR" sz="1800" b="1" dirty="0" smtClean="0"/>
              <a:t>- </a:t>
            </a:r>
            <a:r>
              <a:rPr lang="fa-IR" sz="2000" b="1" u="sng" dirty="0" smtClean="0"/>
              <a:t>راهكارهاي افزايش بهره‌وري</a:t>
            </a:r>
            <a:r>
              <a:rPr lang="fa-IR" sz="2000" b="1" dirty="0" smtClean="0"/>
              <a:t>:</a:t>
            </a:r>
          </a:p>
          <a:p>
            <a:pPr marL="0" indent="0" algn="just">
              <a:buNone/>
            </a:pPr>
            <a:r>
              <a:rPr lang="fa-IR" sz="2000" b="1" dirty="0" smtClean="0"/>
              <a:t>- </a:t>
            </a:r>
            <a:r>
              <a:rPr lang="fa-IR" sz="1800" b="1" dirty="0" smtClean="0"/>
              <a:t>نياز به بررسي فرصت‌هاي احداث خطوط آنتني معدني و صنعتي از جمله به شهرك‌هاي صنعتي آونگان، دهگلان و قروه. معدن سنگ‌آهن بيجار در فاصله 70 كيلومتري، معدن گلالي و باباعلي پوكه معدني به فاصله 11 كيلومتر از قروه، معدن سنگ مرمريت با توليد 300 هزارتن در سال، سيمان هگمتان قروه (2-4)</a:t>
            </a:r>
          </a:p>
          <a:p>
            <a:pPr marL="0" indent="0" algn="just">
              <a:buNone/>
            </a:pPr>
            <a:r>
              <a:rPr lang="fa-IR" sz="1800" b="1" dirty="0" smtClean="0"/>
              <a:t>- تكميل راه‌آهن همدان-ملاير باعث افزايش عملكرد ترابري ريلي در اين محور مي‌شود.(2-3)</a:t>
            </a:r>
          </a:p>
          <a:p>
            <a:pPr marL="0" indent="0" algn="just">
              <a:buFontTx/>
              <a:buChar char="-"/>
            </a:pPr>
            <a:r>
              <a:rPr lang="fa-IR" sz="1800" b="1" dirty="0" smtClean="0"/>
              <a:t> تقاضاي مسافري وجود دارد و افزايش عملكرد مسافري دنبال شود.(3-4)</a:t>
            </a:r>
            <a:endParaRPr lang="en-US" sz="2000" b="1" dirty="0"/>
          </a:p>
        </p:txBody>
      </p:sp>
      <p:sp>
        <p:nvSpPr>
          <p:cNvPr id="11" name="Content Placeholder 2"/>
          <p:cNvSpPr txBox="1">
            <a:spLocks/>
          </p:cNvSpPr>
          <p:nvPr/>
        </p:nvSpPr>
        <p:spPr bwMode="auto">
          <a:xfrm>
            <a:off x="899592" y="548680"/>
            <a:ext cx="7416824"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2000" b="1" dirty="0">
                <a:solidFill>
                  <a:prstClr val="black"/>
                </a:solidFill>
                <a:cs typeface="Zar" panose="00000400000000000000" pitchFamily="2" charset="-78"/>
              </a:rPr>
              <a:t>راه‌آهن </a:t>
            </a:r>
            <a:r>
              <a:rPr lang="fa-IR" sz="2000" b="1" dirty="0" smtClean="0">
                <a:solidFill>
                  <a:prstClr val="black"/>
                </a:solidFill>
                <a:cs typeface="Zar" panose="00000400000000000000" pitchFamily="2" charset="-78"/>
              </a:rPr>
              <a:t>همدان </a:t>
            </a:r>
            <a:r>
              <a:rPr lang="fa-IR" sz="2000" b="1" dirty="0">
                <a:solidFill>
                  <a:prstClr val="black"/>
                </a:solidFill>
                <a:cs typeface="Zar" panose="00000400000000000000" pitchFamily="2" charset="-78"/>
              </a:rPr>
              <a:t>– سنندج </a:t>
            </a:r>
            <a:r>
              <a:rPr lang="fa-IR" sz="2000" b="1" dirty="0" smtClean="0">
                <a:solidFill>
                  <a:prstClr val="black"/>
                </a:solidFill>
                <a:cs typeface="Zar" panose="00000400000000000000" pitchFamily="2" charset="-78"/>
              </a:rPr>
              <a:t>  	طول : 152 كيلومتر  </a:t>
            </a:r>
            <a:r>
              <a:rPr lang="fa-IR" sz="2000" b="1" dirty="0">
                <a:solidFill>
                  <a:prstClr val="black"/>
                </a:solidFill>
                <a:cs typeface="Zar" panose="00000400000000000000" pitchFamily="2" charset="-78"/>
              </a:rPr>
              <a:t>	</a:t>
            </a:r>
            <a:r>
              <a:rPr lang="fa-IR" sz="2000" b="1" dirty="0" smtClean="0">
                <a:solidFill>
                  <a:prstClr val="black"/>
                </a:solidFill>
                <a:cs typeface="Zar" panose="00000400000000000000" pitchFamily="2" charset="-78"/>
              </a:rPr>
              <a:t>سال افتتاح : 1402</a:t>
            </a:r>
            <a:endParaRPr lang="fa-IR" sz="2000" b="1" dirty="0">
              <a:solidFill>
                <a:prstClr val="black"/>
              </a:solidFill>
              <a:cs typeface="Zar" panose="00000400000000000000"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42</a:t>
            </a:fld>
            <a:endParaRPr lang="en-US">
              <a:solidFill>
                <a:prstClr val="black">
                  <a:tint val="75000"/>
                </a:prstClr>
              </a:solidFill>
            </a:endParaRPr>
          </a:p>
        </p:txBody>
      </p:sp>
    </p:spTree>
    <p:extLst>
      <p:ext uri="{BB962C8B-B14F-4D97-AF65-F5344CB8AC3E}">
        <p14:creationId xmlns:p14="http://schemas.microsoft.com/office/powerpoint/2010/main" val="15311363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7" y="1234213"/>
            <a:ext cx="8568952" cy="4915532"/>
          </a:xfrm>
          <a:solidFill>
            <a:schemeClr val="tx2">
              <a:lumMod val="20000"/>
              <a:lumOff val="80000"/>
            </a:schemeClr>
          </a:solidFill>
        </p:spPr>
        <p:txBody>
          <a:bodyPr/>
          <a:lstStyle/>
          <a:p>
            <a:pPr marL="0" indent="0" algn="justLow">
              <a:lnSpc>
                <a:spcPct val="150000"/>
              </a:lnSpc>
              <a:buNone/>
              <a:defRPr/>
            </a:pPr>
            <a:r>
              <a:rPr lang="fa-IR" sz="2000" b="1" dirty="0"/>
              <a:t>اين مسير براي بارهاي كريدور شمال-جنوب از روسيه و آسياي ميانه به سمت جنوب و بالعكس و همچنين بارهاي مبادلاتي ايران و چين اهميت دارد.</a:t>
            </a:r>
          </a:p>
          <a:p>
            <a:pPr marL="174625" indent="-174625" algn="justLow">
              <a:lnSpc>
                <a:spcPct val="150000"/>
              </a:lnSpc>
              <a:defRPr/>
            </a:pPr>
            <a:r>
              <a:rPr lang="fa-IR" sz="1800" b="1" dirty="0"/>
              <a:t>مهمترين مراكز باري و مسافري طرح: </a:t>
            </a:r>
            <a:r>
              <a:rPr lang="fa-IR" sz="1800" b="1" dirty="0" smtClean="0"/>
              <a:t>انبار خشك اينچه‌برون و مرز اينچه‌برون.</a:t>
            </a:r>
            <a:endParaRPr lang="fa-IR" sz="1800" b="1" dirty="0"/>
          </a:p>
          <a:p>
            <a:pPr marL="0" indent="0" algn="just">
              <a:buNone/>
            </a:pPr>
            <a:r>
              <a:rPr lang="fa-IR" sz="1800" b="1" dirty="0"/>
              <a:t>آخرين زمان انجام مطالعات برآورد تقاضا:	</a:t>
            </a:r>
            <a:r>
              <a:rPr lang="fa-IR" sz="1800" b="1" dirty="0" smtClean="0"/>
              <a:t>1389</a:t>
            </a:r>
            <a:endParaRPr lang="fa-IR" sz="1800" b="1" dirty="0"/>
          </a:p>
          <a:p>
            <a:pPr marL="0" indent="0" algn="just">
              <a:buNone/>
            </a:pPr>
            <a:r>
              <a:rPr lang="fa-IR" sz="1800" b="1" dirty="0" smtClean="0"/>
              <a:t>ميزان </a:t>
            </a:r>
            <a:r>
              <a:rPr lang="fa-IR" sz="1800" b="1" dirty="0"/>
              <a:t>تقاضاي حمل </a:t>
            </a:r>
            <a:r>
              <a:rPr lang="fa-IR" sz="1800" b="1" dirty="0" smtClean="0"/>
              <a:t>پيش‌بيني </a:t>
            </a:r>
            <a:r>
              <a:rPr lang="fa-IR" sz="1800" b="1" dirty="0"/>
              <a:t>شده در </a:t>
            </a:r>
            <a:r>
              <a:rPr lang="fa-IR" sz="1800" b="1" dirty="0" smtClean="0"/>
              <a:t>مطالعات</a:t>
            </a:r>
            <a:r>
              <a:rPr lang="fa-IR" sz="2000" b="1" dirty="0" smtClean="0"/>
              <a:t>:</a:t>
            </a:r>
          </a:p>
          <a:p>
            <a:pPr marL="0" indent="0" algn="just">
              <a:buNone/>
            </a:pPr>
            <a:endParaRPr lang="fa-IR" sz="2000" b="1" dirty="0"/>
          </a:p>
          <a:p>
            <a:pPr marL="0" indent="0" algn="just">
              <a:buNone/>
            </a:pPr>
            <a:r>
              <a:rPr lang="fa-IR" sz="2000" b="1" u="sng" dirty="0" smtClean="0"/>
              <a:t>مهمترين </a:t>
            </a:r>
            <a:r>
              <a:rPr lang="fa-IR" sz="2000" b="1" u="sng" dirty="0"/>
              <a:t>علل عدم حمل پيش‌بيني شده در مطالعات:</a:t>
            </a:r>
          </a:p>
          <a:p>
            <a:pPr algn="just">
              <a:buFontTx/>
              <a:buChar char="-"/>
            </a:pPr>
            <a:r>
              <a:rPr lang="fa-IR" sz="1800" b="1" dirty="0"/>
              <a:t>در هنگام احداث اين محور، ميزان تقاضاي ترانزيتي اين محور از سوي تركمنستان حداقل 7 ميليون تن با افزايش سالانه 12% اعلام شده بود كه محقق نشد.</a:t>
            </a:r>
          </a:p>
          <a:p>
            <a:pPr algn="just">
              <a:buFontTx/>
              <a:buChar char="-"/>
            </a:pPr>
            <a:r>
              <a:rPr lang="fa-IR" sz="1800" b="1" dirty="0"/>
              <a:t>براي ايستگاه مرزي اينچه‌برون طراحي وسيعي براي ظرفيت تبادل به ميزان سه ميليون تن شده بود كه اغلب آن اجرا نشد.</a:t>
            </a:r>
          </a:p>
          <a:p>
            <a:pPr algn="just">
              <a:buFontTx/>
              <a:buChar char="-"/>
            </a:pPr>
            <a:r>
              <a:rPr lang="fa-IR" sz="1800" b="1" dirty="0"/>
              <a:t>مشكلات </a:t>
            </a:r>
            <a:r>
              <a:rPr lang="fa-IR" sz="1800" b="1" dirty="0" smtClean="0"/>
              <a:t>راه‌آهن </a:t>
            </a:r>
            <a:r>
              <a:rPr lang="fa-IR" sz="1800" b="1" dirty="0"/>
              <a:t>محور شمال بر نرخ جذب بار اين محور موثر است.</a:t>
            </a:r>
            <a:endParaRPr lang="fa-IR" sz="1200" b="1" dirty="0"/>
          </a:p>
          <a:p>
            <a:pPr marL="0" indent="0" algn="just">
              <a:buNone/>
            </a:pPr>
            <a:endParaRPr lang="fa-IR" sz="2000" b="1" dirty="0"/>
          </a:p>
          <a:p>
            <a:pPr marL="514350" indent="-514350" algn="just">
              <a:buFont typeface="+mj-lt"/>
              <a:buAutoNum type="arabicPeriod"/>
            </a:pPr>
            <a:endParaRPr lang="en-US" sz="2000" b="1" dirty="0"/>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43</a:t>
            </a:fld>
            <a:endParaRPr lang="en-US">
              <a:solidFill>
                <a:prstClr val="black">
                  <a:tint val="75000"/>
                </a:prst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816659462"/>
              </p:ext>
            </p:extLst>
          </p:nvPr>
        </p:nvGraphicFramePr>
        <p:xfrm>
          <a:off x="750911" y="2852936"/>
          <a:ext cx="3679777" cy="999677"/>
        </p:xfrm>
        <a:graphic>
          <a:graphicData uri="http://schemas.openxmlformats.org/drawingml/2006/table">
            <a:tbl>
              <a:tblPr rtl="1">
                <a:tableStyleId>{5C22544A-7EE6-4342-B048-85BDC9FD1C3A}</a:tableStyleId>
              </a:tblPr>
              <a:tblGrid>
                <a:gridCol w="1894385">
                  <a:extLst>
                    <a:ext uri="{9D8B030D-6E8A-4147-A177-3AD203B41FA5}">
                      <a16:colId xmlns:a16="http://schemas.microsoft.com/office/drawing/2014/main" val="20000"/>
                    </a:ext>
                  </a:extLst>
                </a:gridCol>
                <a:gridCol w="907774">
                  <a:extLst>
                    <a:ext uri="{9D8B030D-6E8A-4147-A177-3AD203B41FA5}">
                      <a16:colId xmlns:a16="http://schemas.microsoft.com/office/drawing/2014/main" val="20001"/>
                    </a:ext>
                  </a:extLst>
                </a:gridCol>
                <a:gridCol w="877618">
                  <a:extLst>
                    <a:ext uri="{9D8B030D-6E8A-4147-A177-3AD203B41FA5}">
                      <a16:colId xmlns:a16="http://schemas.microsoft.com/office/drawing/2014/main" val="20002"/>
                    </a:ext>
                  </a:extLst>
                </a:gridCol>
              </a:tblGrid>
              <a:tr h="288290">
                <a:tc>
                  <a:txBody>
                    <a:bodyPr/>
                    <a:lstStyle/>
                    <a:p>
                      <a:pPr algn="ctr" rtl="1">
                        <a:spcAft>
                          <a:spcPts val="0"/>
                        </a:spcAft>
                      </a:pPr>
                      <a:r>
                        <a:rPr lang="fa-IR" sz="2000" b="1" dirty="0" smtClean="0">
                          <a:effectLst/>
                          <a:cs typeface="Zar" panose="00000400000000000000" pitchFamily="2" charset="-78"/>
                        </a:rPr>
                        <a:t>سال</a:t>
                      </a:r>
                      <a:r>
                        <a:rPr lang="fa-IR" sz="2000" b="1" dirty="0">
                          <a:effectLst/>
                          <a:cs typeface="Zar" panose="00000400000000000000" pitchFamily="2" charset="-78"/>
                        </a:rPr>
                        <a:t> </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1800" b="1" dirty="0" smtClean="0">
                          <a:effectLst/>
                          <a:cs typeface="Zar" panose="00000400000000000000" pitchFamily="2" charset="-78"/>
                        </a:rPr>
                        <a:t>1394</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2000" b="1" dirty="0" smtClean="0">
                          <a:effectLst/>
                          <a:cs typeface="Zar" panose="00000400000000000000" pitchFamily="2" charset="-78"/>
                        </a:rPr>
                        <a:t>1413</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88290">
                <a:tc>
                  <a:txBody>
                    <a:bodyPr/>
                    <a:lstStyle/>
                    <a:p>
                      <a:pPr algn="ctr" rtl="1">
                        <a:spcAft>
                          <a:spcPts val="0"/>
                        </a:spcAft>
                      </a:pPr>
                      <a:r>
                        <a:rPr lang="fa-IR" sz="1800" b="1" dirty="0">
                          <a:effectLst/>
                          <a:cs typeface="Zar" panose="00000400000000000000" pitchFamily="2" charset="-78"/>
                        </a:rPr>
                        <a:t>بار (ميليون تن)</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2000" b="1" dirty="0" smtClean="0">
                          <a:effectLst/>
                          <a:cs typeface="Zar" panose="00000400000000000000" pitchFamily="2" charset="-78"/>
                        </a:rPr>
                        <a:t>0.3</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2000" b="1" dirty="0" smtClean="0">
                          <a:effectLst/>
                          <a:cs typeface="Zar" panose="00000400000000000000" pitchFamily="2" charset="-78"/>
                        </a:rPr>
                        <a:t>1.2</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390077">
                <a:tc>
                  <a:txBody>
                    <a:bodyPr/>
                    <a:lstStyle/>
                    <a:p>
                      <a:pPr algn="ctr" rtl="1">
                        <a:spcAft>
                          <a:spcPts val="0"/>
                        </a:spcAft>
                      </a:pPr>
                      <a:r>
                        <a:rPr lang="fa-IR" sz="1800" b="1" dirty="0">
                          <a:effectLst/>
                          <a:cs typeface="Zar" panose="00000400000000000000" pitchFamily="2" charset="-78"/>
                        </a:rPr>
                        <a:t>مسافر (ميليون نفر</a:t>
                      </a:r>
                      <a:r>
                        <a:rPr lang="fa-IR" sz="1800" b="1" dirty="0" smtClean="0">
                          <a:effectLst/>
                          <a:cs typeface="Zar" panose="00000400000000000000" pitchFamily="2" charset="-78"/>
                        </a:rPr>
                        <a:t>)</a:t>
                      </a:r>
                      <a:r>
                        <a:rPr lang="fa-IR" sz="1800" b="1" dirty="0">
                          <a:effectLst/>
                          <a:cs typeface="Zar" panose="00000400000000000000" pitchFamily="2" charset="-78"/>
                        </a:rPr>
                        <a:t> </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rtl="1">
                        <a:spcAft>
                          <a:spcPts val="0"/>
                        </a:spcAft>
                      </a:pPr>
                      <a:r>
                        <a:rPr lang="fa-IR" sz="2000" b="1" dirty="0" smtClean="0">
                          <a:effectLst/>
                          <a:latin typeface="+mn-lt"/>
                          <a:ea typeface="+mn-ea"/>
                          <a:cs typeface="Zar" panose="00000400000000000000" pitchFamily="2" charset="-78"/>
                        </a:rPr>
                        <a:t>0</a:t>
                      </a:r>
                      <a:r>
                        <a:rPr lang="fa-IR" sz="1800" b="1" dirty="0" smtClean="0">
                          <a:effectLst/>
                          <a:latin typeface="Tempus Sans ITC" panose="04020404030D07020202" pitchFamily="82" charset="0"/>
                          <a:ea typeface="+mn-ea"/>
                          <a:cs typeface="Zar" panose="00000400000000000000" pitchFamily="2" charset="-78"/>
                        </a:rPr>
                        <a:t>.01</a:t>
                      </a:r>
                      <a:endParaRPr lang="fa-IR" sz="2000" b="1" dirty="0" smtClean="0">
                        <a:effectLst/>
                        <a:latin typeface="+mn-lt"/>
                        <a:ea typeface="+mn-ea"/>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mpd="sng">
                      <a:noFill/>
                    </a:lnB>
                  </a:tcPr>
                </a:tc>
                <a:tc>
                  <a:txBody>
                    <a:bodyPr/>
                    <a:lstStyle/>
                    <a:p>
                      <a:pPr algn="ctr" rtl="1">
                        <a:spcAft>
                          <a:spcPts val="0"/>
                        </a:spcAft>
                      </a:pPr>
                      <a:r>
                        <a:rPr lang="fa-IR" sz="2000" b="1" dirty="0" smtClean="0">
                          <a:effectLst/>
                          <a:cs typeface="Zar" panose="00000400000000000000" pitchFamily="2" charset="-78"/>
                        </a:rPr>
                        <a:t>0.04</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mpd="sng">
                      <a:noFill/>
                    </a:lnB>
                  </a:tcPr>
                </a:tc>
                <a:extLst>
                  <a:ext uri="{0D108BD9-81ED-4DB2-BD59-A6C34878D82A}">
                    <a16:rowId xmlns:a16="http://schemas.microsoft.com/office/drawing/2014/main" val="10002"/>
                  </a:ext>
                </a:extLst>
              </a:tr>
            </a:tbl>
          </a:graphicData>
        </a:graphic>
      </p:graphicFrame>
      <p:sp>
        <p:nvSpPr>
          <p:cNvPr id="7" name="Content Placeholder 2"/>
          <p:cNvSpPr txBox="1">
            <a:spLocks/>
          </p:cNvSpPr>
          <p:nvPr/>
        </p:nvSpPr>
        <p:spPr bwMode="auto">
          <a:xfrm>
            <a:off x="1295636" y="562856"/>
            <a:ext cx="6624735"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2000" b="1" dirty="0">
                <a:solidFill>
                  <a:prstClr val="black"/>
                </a:solidFill>
                <a:cs typeface="Zar" panose="00000400000000000000" pitchFamily="2" charset="-78"/>
              </a:rPr>
              <a:t>راه‌آهن گرگان-اينچه‌برون</a:t>
            </a:r>
            <a:r>
              <a:rPr lang="fa-IR" sz="2000" b="1" dirty="0" smtClean="0">
                <a:solidFill>
                  <a:prstClr val="black"/>
                </a:solidFill>
                <a:cs typeface="Zar" panose="00000400000000000000" pitchFamily="2" charset="-78"/>
              </a:rPr>
              <a:t>	طول : 80كيلومتر	 سال </a:t>
            </a:r>
            <a:r>
              <a:rPr lang="fa-IR" sz="2000" b="1" dirty="0">
                <a:solidFill>
                  <a:prstClr val="black"/>
                </a:solidFill>
                <a:cs typeface="Zar" panose="00000400000000000000" pitchFamily="2" charset="-78"/>
              </a:rPr>
              <a:t>افتتاح : </a:t>
            </a:r>
            <a:r>
              <a:rPr lang="fa-IR" sz="2000" b="1" dirty="0" smtClean="0">
                <a:solidFill>
                  <a:prstClr val="black"/>
                </a:solidFill>
                <a:cs typeface="Zar" panose="00000400000000000000" pitchFamily="2" charset="-78"/>
              </a:rPr>
              <a:t>1392</a:t>
            </a:r>
            <a:endParaRPr lang="fa-IR" sz="2000" b="1" dirty="0">
              <a:solidFill>
                <a:prstClr val="black"/>
              </a:solidFill>
              <a:cs typeface="Zar" panose="00000400000000000000" pitchFamily="2" charset="-78"/>
            </a:endParaRPr>
          </a:p>
        </p:txBody>
      </p:sp>
    </p:spTree>
    <p:extLst>
      <p:ext uri="{BB962C8B-B14F-4D97-AF65-F5344CB8AC3E}">
        <p14:creationId xmlns:p14="http://schemas.microsoft.com/office/powerpoint/2010/main" val="226026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59" y="1916832"/>
            <a:ext cx="7992888" cy="3816424"/>
          </a:xfrm>
          <a:solidFill>
            <a:schemeClr val="tx2">
              <a:lumMod val="20000"/>
              <a:lumOff val="80000"/>
            </a:schemeClr>
          </a:solidFill>
        </p:spPr>
        <p:txBody>
          <a:bodyPr/>
          <a:lstStyle/>
          <a:p>
            <a:pPr marL="0" indent="0" algn="just">
              <a:buNone/>
            </a:pPr>
            <a:r>
              <a:rPr lang="fa-IR" sz="1800" b="1" u="sng" dirty="0" smtClean="0"/>
              <a:t>راهكارهاي افزايش بهره‌وري</a:t>
            </a:r>
            <a:r>
              <a:rPr lang="fa-IR" sz="1800" b="1" dirty="0" smtClean="0"/>
              <a:t>:</a:t>
            </a:r>
          </a:p>
          <a:p>
            <a:pPr algn="just">
              <a:buFontTx/>
              <a:buChar char="-"/>
            </a:pPr>
            <a:r>
              <a:rPr lang="fa-IR" sz="1800" b="1" dirty="0" smtClean="0"/>
              <a:t>در يكسال اخير </a:t>
            </a:r>
            <a:r>
              <a:rPr lang="fa-IR" sz="1800" b="1" dirty="0"/>
              <a:t>هر سه كشور روسيه، قزاقستان و </a:t>
            </a:r>
            <a:r>
              <a:rPr lang="fa-IR" sz="1800" b="1" dirty="0" smtClean="0"/>
              <a:t>تركمنستان علاقه خود به افزايش </a:t>
            </a:r>
            <a:r>
              <a:rPr lang="fa-IR" sz="1800" b="1" dirty="0"/>
              <a:t>ترابري ترانزيتي از اين محور </a:t>
            </a:r>
            <a:r>
              <a:rPr lang="fa-IR" sz="1800" b="1" dirty="0" smtClean="0"/>
              <a:t>را اعلام كرده‌اند و </a:t>
            </a:r>
            <a:r>
              <a:rPr lang="fa-IR" sz="1800" b="1" dirty="0"/>
              <a:t>بايد به صورت جدي دنبال شود</a:t>
            </a:r>
            <a:r>
              <a:rPr lang="fa-IR" sz="1800" b="1" dirty="0" smtClean="0"/>
              <a:t>. سند نقشه راه قزاقستان بر همين اساس مبادله شده و بايد اسناد تكميلي آن تهيه شود.(2-3)</a:t>
            </a:r>
            <a:endParaRPr lang="fa-IR" sz="1800" b="1" dirty="0"/>
          </a:p>
          <a:p>
            <a:pPr algn="just">
              <a:buFontTx/>
              <a:buChar char="-"/>
            </a:pPr>
            <a:r>
              <a:rPr lang="fa-IR" sz="1800" b="1" dirty="0"/>
              <a:t>انبار خشك بزرگي در نزديكي مرز مصوب شده و بايد توسط منطقه آزاد </a:t>
            </a:r>
            <a:r>
              <a:rPr lang="fa-IR" sz="1800" b="1" dirty="0" smtClean="0"/>
              <a:t>و مشاركت غيردولتي تجهيز و فعال گردد.(2-4)</a:t>
            </a:r>
          </a:p>
          <a:p>
            <a:pPr algn="just">
              <a:buFontTx/>
              <a:buChar char="-"/>
            </a:pPr>
            <a:r>
              <a:rPr lang="fa-IR" sz="1800" b="1" dirty="0" smtClean="0"/>
              <a:t>قطارهاي برنامه‌اي ايران و چين از اين محور برقرار شده كه استمرار و افزايش آن مقدور است.(2-4)</a:t>
            </a:r>
          </a:p>
          <a:p>
            <a:pPr algn="just">
              <a:buFontTx/>
              <a:buChar char="-"/>
            </a:pPr>
            <a:r>
              <a:rPr lang="fa-IR" sz="1800" b="1" dirty="0" smtClean="0"/>
              <a:t>سال گذشته چند نوبت قطار ترانزيتي روسيه به بندرعباس در اين محور تردد داشته كه موانع احتمالي براي افزايش تردد رفع شود.(2-4)</a:t>
            </a:r>
          </a:p>
          <a:p>
            <a:pPr algn="just">
              <a:buFontTx/>
              <a:buChar char="-"/>
            </a:pPr>
            <a:r>
              <a:rPr lang="fa-IR" sz="1800" b="1" dirty="0" smtClean="0"/>
              <a:t>هماهنگي براي اخذ مجوز تردد </a:t>
            </a:r>
            <a:r>
              <a:rPr lang="fa-IR" sz="1800" b="1" dirty="0"/>
              <a:t>ناوگان ريلي ايران در كشورهاي </a:t>
            </a:r>
            <a:r>
              <a:rPr lang="en-US" sz="1600" b="1" dirty="0"/>
              <a:t>CIS</a:t>
            </a:r>
            <a:r>
              <a:rPr lang="fa-IR" sz="1600" b="1" dirty="0"/>
              <a:t> </a:t>
            </a:r>
            <a:r>
              <a:rPr lang="fa-IR" sz="1800" b="1" dirty="0" smtClean="0"/>
              <a:t>(</a:t>
            </a:r>
            <a:r>
              <a:rPr lang="fa-IR" sz="1800" b="1" dirty="0"/>
              <a:t>2-3)</a:t>
            </a:r>
            <a:endParaRPr lang="en-US" sz="1800" b="1" dirty="0"/>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44</a:t>
            </a:fld>
            <a:endParaRPr lang="en-US">
              <a:solidFill>
                <a:prstClr val="black">
                  <a:tint val="75000"/>
                </a:prstClr>
              </a:solidFill>
            </a:endParaRPr>
          </a:p>
        </p:txBody>
      </p:sp>
      <p:sp>
        <p:nvSpPr>
          <p:cNvPr id="5" name="Content Placeholder 2"/>
          <p:cNvSpPr txBox="1">
            <a:spLocks/>
          </p:cNvSpPr>
          <p:nvPr/>
        </p:nvSpPr>
        <p:spPr bwMode="auto">
          <a:xfrm>
            <a:off x="1295636" y="562856"/>
            <a:ext cx="6624735"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2000" b="1" dirty="0">
                <a:solidFill>
                  <a:prstClr val="black"/>
                </a:solidFill>
                <a:cs typeface="Zar" panose="00000400000000000000" pitchFamily="2" charset="-78"/>
              </a:rPr>
              <a:t>راه‌آهن گرگان-اينچه‌برون</a:t>
            </a:r>
            <a:r>
              <a:rPr lang="fa-IR" sz="2000" b="1" dirty="0" smtClean="0">
                <a:solidFill>
                  <a:prstClr val="black"/>
                </a:solidFill>
                <a:cs typeface="Zar" panose="00000400000000000000" pitchFamily="2" charset="-78"/>
              </a:rPr>
              <a:t>	طول : 80كيلومتر	 سال </a:t>
            </a:r>
            <a:r>
              <a:rPr lang="fa-IR" sz="2000" b="1" dirty="0">
                <a:solidFill>
                  <a:prstClr val="black"/>
                </a:solidFill>
                <a:cs typeface="Zar" panose="00000400000000000000" pitchFamily="2" charset="-78"/>
              </a:rPr>
              <a:t>افتتاح : </a:t>
            </a:r>
            <a:r>
              <a:rPr lang="fa-IR" sz="2000" b="1" dirty="0" smtClean="0">
                <a:solidFill>
                  <a:prstClr val="black"/>
                </a:solidFill>
                <a:cs typeface="Zar" panose="00000400000000000000" pitchFamily="2" charset="-78"/>
              </a:rPr>
              <a:t>1392</a:t>
            </a:r>
            <a:endParaRPr lang="fa-IR" sz="2000" b="1" dirty="0">
              <a:solidFill>
                <a:prstClr val="black"/>
              </a:solidFill>
              <a:cs typeface="Zar" panose="00000400000000000000" pitchFamily="2" charset="-78"/>
            </a:endParaRPr>
          </a:p>
        </p:txBody>
      </p:sp>
    </p:spTree>
    <p:extLst>
      <p:ext uri="{BB962C8B-B14F-4D97-AF65-F5344CB8AC3E}">
        <p14:creationId xmlns:p14="http://schemas.microsoft.com/office/powerpoint/2010/main" val="41960955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505354"/>
            <a:ext cx="8568952" cy="4611178"/>
          </a:xfrm>
          <a:solidFill>
            <a:schemeClr val="bg2">
              <a:lumMod val="90000"/>
            </a:schemeClr>
          </a:solidFill>
        </p:spPr>
        <p:txBody>
          <a:bodyPr/>
          <a:lstStyle/>
          <a:p>
            <a:pPr marL="174625" indent="-174625" algn="justLow">
              <a:defRPr/>
            </a:pPr>
            <a:r>
              <a:rPr lang="fa-IR" sz="1800" b="1" dirty="0" smtClean="0"/>
              <a:t>مهمترين هدف : ارتباط ريلي </a:t>
            </a:r>
            <a:r>
              <a:rPr lang="fa-IR" sz="1800" b="1" dirty="0"/>
              <a:t>استانهاي جنوب غرب ايران با استانهاي جنوبي عراق</a:t>
            </a:r>
          </a:p>
          <a:p>
            <a:pPr marL="174625" indent="-174625" algn="justLow">
              <a:defRPr/>
            </a:pPr>
            <a:r>
              <a:rPr lang="fa-IR" sz="1800" b="1" dirty="0" smtClean="0"/>
              <a:t>آخرين </a:t>
            </a:r>
            <a:r>
              <a:rPr lang="fa-IR" sz="1800" b="1" dirty="0"/>
              <a:t>زمان انجام مطالعات برآورد تقاضا:	1400 (شركت </a:t>
            </a:r>
            <a:r>
              <a:rPr lang="fa-IR" sz="1800" b="1" dirty="0" smtClean="0"/>
              <a:t>سرمايه‌گذار)</a:t>
            </a:r>
          </a:p>
          <a:p>
            <a:pPr marL="174625" indent="-174625" algn="justLow">
              <a:defRPr/>
            </a:pPr>
            <a:r>
              <a:rPr lang="fa-IR" sz="1800" b="1" dirty="0" smtClean="0"/>
              <a:t>ميزان </a:t>
            </a:r>
            <a:r>
              <a:rPr lang="fa-IR" sz="1800" b="1" dirty="0"/>
              <a:t>تقاضاي حمل پيش‌بيني شده در مطالعات (با فرض احداث </a:t>
            </a:r>
            <a:r>
              <a:rPr lang="fa-IR" sz="1800" b="1" dirty="0" smtClean="0"/>
              <a:t>شلمچه-بصره به طول 35 كيلومتر):</a:t>
            </a:r>
            <a:endParaRPr lang="fa-IR" sz="1800" b="1" dirty="0"/>
          </a:p>
          <a:p>
            <a:pPr marL="0" indent="0" algn="just">
              <a:buNone/>
            </a:pPr>
            <a:endParaRPr lang="fa-IR" sz="2000" b="1" dirty="0"/>
          </a:p>
          <a:p>
            <a:pPr marL="0" indent="0" algn="just">
              <a:buNone/>
            </a:pPr>
            <a:endParaRPr lang="fa-IR" sz="2000" b="1" dirty="0"/>
          </a:p>
          <a:p>
            <a:pPr marL="0" indent="0" algn="just">
              <a:buNone/>
            </a:pPr>
            <a:endParaRPr lang="fa-IR" sz="2000" b="1" dirty="0" smtClean="0"/>
          </a:p>
          <a:p>
            <a:pPr algn="just">
              <a:buFontTx/>
              <a:buChar char="-"/>
            </a:pPr>
            <a:endParaRPr lang="fa-IR" sz="1800" b="1" dirty="0" smtClean="0"/>
          </a:p>
          <a:p>
            <a:pPr algn="just">
              <a:buFontTx/>
              <a:buChar char="-"/>
            </a:pPr>
            <a:r>
              <a:rPr lang="fa-IR" sz="1800" b="1" dirty="0" smtClean="0"/>
              <a:t>امتداد اين مسير در خاك </a:t>
            </a:r>
            <a:r>
              <a:rPr lang="fa-IR" sz="1800" b="1" dirty="0"/>
              <a:t>عراق (شلمچه-بصره</a:t>
            </a:r>
            <a:r>
              <a:rPr lang="fa-IR" sz="1800" b="1" dirty="0" smtClean="0"/>
              <a:t>) بيش از آنكه پروژه‌اي فني باشد، پروژه‌اي سياسي است</a:t>
            </a:r>
            <a:r>
              <a:rPr lang="fa-IR" sz="1800" b="1" dirty="0"/>
              <a:t> </a:t>
            </a:r>
            <a:r>
              <a:rPr lang="fa-IR" sz="1800" b="1" dirty="0" smtClean="0"/>
              <a:t>و با كارشكني و نفوذ غيرمستقيم عوامل غربي و برخي كشورهاي عربي دچار تعويق مي‌گردد.</a:t>
            </a:r>
          </a:p>
          <a:p>
            <a:pPr algn="just">
              <a:buFontTx/>
              <a:buChar char="-"/>
            </a:pPr>
            <a:r>
              <a:rPr lang="fa-IR" sz="1800" b="1" dirty="0" smtClean="0"/>
              <a:t>تا شهريو.ر 1400 دستگاه اجرايي شركت ساخت و توسعه زيربناها بود كه قرارداد مشاركتي براي اجراي پروژه شلمچه-بصره با منابع مالي غيردولتي را منعقد كرده بود كه با انتقال طرح به شركت راه‌آهن، مديرعامل وقت راه‌آهن ايران آن قرارداد را رها نموده و اجراي پروژه را </a:t>
            </a:r>
            <a:r>
              <a:rPr lang="fa-IR" sz="1800" b="1" dirty="0"/>
              <a:t>به </a:t>
            </a:r>
            <a:r>
              <a:rPr lang="fa-IR" sz="1800" b="1" dirty="0" smtClean="0"/>
              <a:t>صورت پيمانكاري دنبال نمود.</a:t>
            </a:r>
          </a:p>
          <a:p>
            <a:pPr algn="just">
              <a:buFontTx/>
              <a:buChar char="-"/>
            </a:pPr>
            <a:r>
              <a:rPr lang="fa-IR" sz="1800" b="1" dirty="0" smtClean="0"/>
              <a:t>شركت راه‌آهن اين پروژه را محرمانه دنبال مي‌كند و اطلاعاتي در باره وضعيت اخير آن در دسترس نگارنده نيست.</a:t>
            </a:r>
            <a:endParaRPr lang="en-US" sz="2000" b="1" dirty="0"/>
          </a:p>
        </p:txBody>
      </p:sp>
      <p:sp>
        <p:nvSpPr>
          <p:cNvPr id="11" name="Content Placeholder 2"/>
          <p:cNvSpPr txBox="1">
            <a:spLocks/>
          </p:cNvSpPr>
          <p:nvPr/>
        </p:nvSpPr>
        <p:spPr bwMode="auto">
          <a:xfrm>
            <a:off x="899592" y="548680"/>
            <a:ext cx="7416823"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2000" b="1" dirty="0">
                <a:solidFill>
                  <a:prstClr val="black"/>
                </a:solidFill>
                <a:cs typeface="Zar" panose="00000400000000000000" pitchFamily="2" charset="-78"/>
              </a:rPr>
              <a:t>راه‌آهن </a:t>
            </a:r>
            <a:r>
              <a:rPr lang="fa-IR" sz="2000" b="1" dirty="0" smtClean="0">
                <a:solidFill>
                  <a:prstClr val="black"/>
                </a:solidFill>
                <a:cs typeface="Zar" panose="00000400000000000000" pitchFamily="2" charset="-78"/>
              </a:rPr>
              <a:t>خرمشهر-شلمچه    طول : 16 كيلومتر داخل كشور- سال </a:t>
            </a:r>
            <a:r>
              <a:rPr lang="fa-IR" sz="2000" b="1" dirty="0">
                <a:solidFill>
                  <a:prstClr val="black"/>
                </a:solidFill>
                <a:cs typeface="Zar" panose="00000400000000000000" pitchFamily="2" charset="-78"/>
              </a:rPr>
              <a:t>افتتاح : </a:t>
            </a:r>
            <a:r>
              <a:rPr lang="fa-IR" sz="2000" b="1" dirty="0" smtClean="0">
                <a:solidFill>
                  <a:prstClr val="black"/>
                </a:solidFill>
                <a:cs typeface="Zar" panose="00000400000000000000" pitchFamily="2" charset="-78"/>
              </a:rPr>
              <a:t>1390</a:t>
            </a:r>
            <a:endParaRPr lang="fa-IR" sz="2000" b="1" dirty="0">
              <a:solidFill>
                <a:prstClr val="black"/>
              </a:solidFill>
              <a:cs typeface="Zar" panose="00000400000000000000"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45</a:t>
            </a:fld>
            <a:endParaRPr lang="en-US">
              <a:solidFill>
                <a:prstClr val="black">
                  <a:tint val="75000"/>
                </a:prst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2014529041"/>
              </p:ext>
            </p:extLst>
          </p:nvPr>
        </p:nvGraphicFramePr>
        <p:xfrm>
          <a:off x="1403648" y="2636912"/>
          <a:ext cx="5459627" cy="1080120"/>
        </p:xfrm>
        <a:graphic>
          <a:graphicData uri="http://schemas.openxmlformats.org/drawingml/2006/table">
            <a:tbl>
              <a:tblPr rtl="1">
                <a:tableStyleId>{5C22544A-7EE6-4342-B048-85BDC9FD1C3A}</a:tableStyleId>
              </a:tblPr>
              <a:tblGrid>
                <a:gridCol w="3074641">
                  <a:extLst>
                    <a:ext uri="{9D8B030D-6E8A-4147-A177-3AD203B41FA5}">
                      <a16:colId xmlns:a16="http://schemas.microsoft.com/office/drawing/2014/main" val="20000"/>
                    </a:ext>
                  </a:extLst>
                </a:gridCol>
                <a:gridCol w="1229342">
                  <a:extLst>
                    <a:ext uri="{9D8B030D-6E8A-4147-A177-3AD203B41FA5}">
                      <a16:colId xmlns:a16="http://schemas.microsoft.com/office/drawing/2014/main" val="20001"/>
                    </a:ext>
                  </a:extLst>
                </a:gridCol>
                <a:gridCol w="1155644">
                  <a:extLst>
                    <a:ext uri="{9D8B030D-6E8A-4147-A177-3AD203B41FA5}">
                      <a16:colId xmlns:a16="http://schemas.microsoft.com/office/drawing/2014/main" val="20002"/>
                    </a:ext>
                  </a:extLst>
                </a:gridCol>
              </a:tblGrid>
              <a:tr h="360040">
                <a:tc>
                  <a:txBody>
                    <a:bodyPr/>
                    <a:lstStyle/>
                    <a:p>
                      <a:pPr algn="ctr" rtl="1">
                        <a:spcAft>
                          <a:spcPts val="0"/>
                        </a:spcAft>
                      </a:pPr>
                      <a:r>
                        <a:rPr lang="fa-IR" sz="2000" b="1" dirty="0" smtClean="0">
                          <a:effectLst/>
                          <a:cs typeface="Zar" panose="00000400000000000000" pitchFamily="2" charset="-78"/>
                        </a:rPr>
                        <a:t>سال</a:t>
                      </a:r>
                      <a:r>
                        <a:rPr lang="fa-IR" sz="2000" b="1" dirty="0">
                          <a:effectLst/>
                          <a:cs typeface="Zar" panose="00000400000000000000" pitchFamily="2" charset="-78"/>
                        </a:rPr>
                        <a:t> </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1800" b="1" dirty="0" smtClean="0">
                          <a:effectLst/>
                          <a:cs typeface="Zar" panose="00000400000000000000" pitchFamily="2" charset="-78"/>
                        </a:rPr>
                        <a:t>1403</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2000" b="1" dirty="0" smtClean="0">
                          <a:effectLst/>
                          <a:cs typeface="Zar" panose="00000400000000000000" pitchFamily="2" charset="-78"/>
                        </a:rPr>
                        <a:t>1417</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60040">
                <a:tc>
                  <a:txBody>
                    <a:bodyPr/>
                    <a:lstStyle/>
                    <a:p>
                      <a:pPr algn="ctr" rtl="1">
                        <a:spcAft>
                          <a:spcPts val="0"/>
                        </a:spcAft>
                      </a:pPr>
                      <a:r>
                        <a:rPr lang="fa-IR" sz="1800" b="1" dirty="0">
                          <a:effectLst/>
                          <a:cs typeface="Zar" panose="00000400000000000000" pitchFamily="2" charset="-78"/>
                        </a:rPr>
                        <a:t>بار (ميليون تن)</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2000" b="1" dirty="0" smtClean="0">
                          <a:effectLst/>
                          <a:cs typeface="Zar" panose="00000400000000000000" pitchFamily="2" charset="-78"/>
                        </a:rPr>
                        <a:t>1</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2000" b="1" dirty="0" smtClean="0">
                          <a:effectLst/>
                          <a:cs typeface="Zar" panose="00000400000000000000" pitchFamily="2" charset="-78"/>
                        </a:rPr>
                        <a:t>1.6</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360040">
                <a:tc>
                  <a:txBody>
                    <a:bodyPr/>
                    <a:lstStyle/>
                    <a:p>
                      <a:pPr algn="ctr" rtl="1">
                        <a:spcAft>
                          <a:spcPts val="0"/>
                        </a:spcAft>
                      </a:pPr>
                      <a:r>
                        <a:rPr lang="fa-IR" sz="1800" b="1" dirty="0">
                          <a:effectLst/>
                          <a:cs typeface="Zar" panose="00000400000000000000" pitchFamily="2" charset="-78"/>
                        </a:rPr>
                        <a:t>مسافر (ميليون نفر</a:t>
                      </a:r>
                      <a:r>
                        <a:rPr lang="fa-IR" sz="1800" b="1" dirty="0" smtClean="0">
                          <a:effectLst/>
                          <a:cs typeface="Zar" panose="00000400000000000000" pitchFamily="2" charset="-78"/>
                        </a:rPr>
                        <a:t>)</a:t>
                      </a:r>
                      <a:r>
                        <a:rPr lang="fa-IR" sz="1800" b="1" dirty="0">
                          <a:effectLst/>
                          <a:cs typeface="Zar" panose="00000400000000000000" pitchFamily="2" charset="-78"/>
                        </a:rPr>
                        <a:t> </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rtl="1">
                        <a:spcAft>
                          <a:spcPts val="0"/>
                        </a:spcAft>
                      </a:pPr>
                      <a:r>
                        <a:rPr lang="fa-IR" sz="2000" b="1" dirty="0" smtClean="0">
                          <a:effectLst/>
                          <a:cs typeface="Zar" panose="00000400000000000000" pitchFamily="2" charset="-78"/>
                        </a:rPr>
                        <a:t>0.8</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mpd="sng">
                      <a:noFill/>
                    </a:lnB>
                  </a:tcPr>
                </a:tc>
                <a:tc>
                  <a:txBody>
                    <a:bodyPr/>
                    <a:lstStyle/>
                    <a:p>
                      <a:pPr algn="ctr" rtl="1">
                        <a:spcAft>
                          <a:spcPts val="0"/>
                        </a:spcAft>
                      </a:pPr>
                      <a:r>
                        <a:rPr lang="fa-IR" sz="2000" b="1" dirty="0" smtClean="0">
                          <a:effectLst/>
                          <a:cs typeface="Zar" panose="00000400000000000000" pitchFamily="2" charset="-78"/>
                        </a:rPr>
                        <a:t>1.3</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mpd="sng">
                      <a:noFill/>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1666382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1700808"/>
            <a:ext cx="7920880" cy="4248472"/>
          </a:xfrm>
          <a:solidFill>
            <a:schemeClr val="bg2">
              <a:lumMod val="90000"/>
            </a:schemeClr>
          </a:solidFill>
        </p:spPr>
        <p:txBody>
          <a:bodyPr/>
          <a:lstStyle/>
          <a:p>
            <a:pPr marL="0" indent="0" algn="justLow">
              <a:lnSpc>
                <a:spcPct val="150000"/>
              </a:lnSpc>
              <a:buNone/>
              <a:defRPr/>
            </a:pPr>
            <a:r>
              <a:rPr lang="fa-IR" sz="1800" b="1" u="sng" dirty="0" smtClean="0"/>
              <a:t>نكاتي كه بايد در اين پروژه مدنظر قرار گيرند:</a:t>
            </a:r>
          </a:p>
          <a:p>
            <a:pPr marL="174625" indent="-174625" algn="justLow">
              <a:spcAft>
                <a:spcPts val="600"/>
              </a:spcAft>
              <a:defRPr/>
            </a:pPr>
            <a:r>
              <a:rPr lang="fa-IR" sz="1800" b="1" dirty="0"/>
              <a:t>امتداد </a:t>
            </a:r>
            <a:r>
              <a:rPr lang="fa-IR" sz="1800" b="1" dirty="0" smtClean="0"/>
              <a:t>راه‌آهن </a:t>
            </a:r>
            <a:r>
              <a:rPr lang="fa-IR" sz="1800" b="1" dirty="0"/>
              <a:t>از شلمچه به بصره به لحاظ ارتباط ريلي ايران و عراق بسيار مهم است و مي‌تواند تبادل ناوگان و صدور خدمات فني و مهندسي عمده به عراق را در پي داشته باشد</a:t>
            </a:r>
            <a:r>
              <a:rPr lang="fa-IR" sz="1800" b="1" dirty="0" smtClean="0"/>
              <a:t>.(2-4)</a:t>
            </a:r>
            <a:endParaRPr lang="fa-IR" sz="1800" b="1" dirty="0"/>
          </a:p>
          <a:p>
            <a:pPr marL="174625" indent="-174625" algn="justLow">
              <a:spcAft>
                <a:spcPts val="600"/>
              </a:spcAft>
              <a:defRPr/>
            </a:pPr>
            <a:r>
              <a:rPr lang="fa-IR" sz="1800" b="1" dirty="0" smtClean="0"/>
              <a:t>ويژگي </a:t>
            </a:r>
            <a:r>
              <a:rPr lang="fa-IR" sz="1800" b="1" dirty="0"/>
              <a:t>فني </a:t>
            </a:r>
            <a:r>
              <a:rPr lang="fa-IR" sz="1800" b="1" dirty="0" smtClean="0"/>
              <a:t>پروژه شلمچه-بصره، پل بزرگ روي شط العرب به طول 700 متر با دهانه بازشو براي تردد شناورها مي‌باشد.</a:t>
            </a:r>
          </a:p>
          <a:p>
            <a:pPr marL="174625" indent="-174625" algn="justLow">
              <a:spcAft>
                <a:spcPts val="600"/>
              </a:spcAft>
              <a:defRPr/>
            </a:pPr>
            <a:r>
              <a:rPr lang="fa-IR" sz="1800" b="1" dirty="0" smtClean="0"/>
              <a:t>مسئوليت </a:t>
            </a:r>
            <a:r>
              <a:rPr lang="fa-IR" sz="1800" b="1" dirty="0"/>
              <a:t>مديريت بر احداث مركز لجستيك شلمچه به شركت راه‌آهن محول شده است.</a:t>
            </a:r>
          </a:p>
          <a:p>
            <a:pPr marL="174625" indent="-174625" algn="justLow">
              <a:spcAft>
                <a:spcPts val="600"/>
              </a:spcAft>
              <a:defRPr/>
            </a:pPr>
            <a:r>
              <a:rPr lang="fa-IR" sz="1800" b="1" dirty="0"/>
              <a:t>پايانه مرزي شلمچه در ايران براي ترابري ريلي ايجاد نشده </a:t>
            </a:r>
            <a:r>
              <a:rPr lang="fa-IR" sz="1800" b="1" dirty="0" smtClean="0"/>
              <a:t>و </a:t>
            </a:r>
            <a:r>
              <a:rPr lang="fa-IR" sz="1800" b="1" dirty="0"/>
              <a:t>طراحي آن قبلاً بوسيله شركت پروژه با همكاري مشاور مترا تهيه شده ولي </a:t>
            </a:r>
            <a:r>
              <a:rPr lang="fa-IR" sz="1800" b="1" dirty="0" smtClean="0"/>
              <a:t>اجرا نشده است</a:t>
            </a:r>
            <a:r>
              <a:rPr lang="fa-IR" sz="1800" b="1" dirty="0"/>
              <a:t>. </a:t>
            </a:r>
            <a:endParaRPr lang="en-US" sz="2000" b="1" dirty="0"/>
          </a:p>
          <a:p>
            <a:pPr marL="174625" indent="-174625" algn="justLow">
              <a:spcAft>
                <a:spcPts val="600"/>
              </a:spcAft>
              <a:defRPr/>
            </a:pPr>
            <a:r>
              <a:rPr lang="fa-IR" sz="1800" b="1" dirty="0" smtClean="0"/>
              <a:t>ميزان </a:t>
            </a:r>
            <a:r>
              <a:rPr lang="fa-IR" sz="1800" b="1" dirty="0"/>
              <a:t>فعاليت اين پروژه تحت تاثير تنگناي ترافيكي محور جنوب خواهد بود.</a:t>
            </a:r>
          </a:p>
          <a:p>
            <a:pPr marL="174625" indent="-174625" algn="justLow">
              <a:spcAft>
                <a:spcPts val="600"/>
              </a:spcAft>
              <a:defRPr/>
            </a:pPr>
            <a:r>
              <a:rPr lang="fa-IR" sz="1800" b="1" dirty="0" smtClean="0"/>
              <a:t>قرارداد منعقده قبلي مشاركتي براي احداث پروژه شلمچه-بصره هنوز رسيدگي نشده و برعهده شركت راه‌آهن است و نيازمند توافق با شركت پروژه يا رجوع به داوري و مراجع قضايي خواهد بود.</a:t>
            </a:r>
          </a:p>
        </p:txBody>
      </p:sp>
      <p:sp>
        <p:nvSpPr>
          <p:cNvPr id="11" name="Content Placeholder 2"/>
          <p:cNvSpPr txBox="1">
            <a:spLocks/>
          </p:cNvSpPr>
          <p:nvPr/>
        </p:nvSpPr>
        <p:spPr bwMode="auto">
          <a:xfrm>
            <a:off x="899592" y="548680"/>
            <a:ext cx="7416823"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2000" b="1" dirty="0">
                <a:solidFill>
                  <a:prstClr val="black"/>
                </a:solidFill>
                <a:cs typeface="Zar" panose="00000400000000000000" pitchFamily="2" charset="-78"/>
              </a:rPr>
              <a:t>راه‌آهن </a:t>
            </a:r>
            <a:r>
              <a:rPr lang="fa-IR" sz="2000" b="1" dirty="0" smtClean="0">
                <a:solidFill>
                  <a:prstClr val="black"/>
                </a:solidFill>
                <a:cs typeface="Zar" panose="00000400000000000000" pitchFamily="2" charset="-78"/>
              </a:rPr>
              <a:t>خرمشهر-شلمچه	طول : 16 كيلومتر	 	سال </a:t>
            </a:r>
            <a:r>
              <a:rPr lang="fa-IR" sz="2000" b="1" dirty="0">
                <a:solidFill>
                  <a:prstClr val="black"/>
                </a:solidFill>
                <a:cs typeface="Zar" panose="00000400000000000000" pitchFamily="2" charset="-78"/>
              </a:rPr>
              <a:t>افتتاح : </a:t>
            </a:r>
            <a:r>
              <a:rPr lang="fa-IR" sz="2000" b="1" dirty="0" smtClean="0">
                <a:solidFill>
                  <a:prstClr val="black"/>
                </a:solidFill>
                <a:cs typeface="Zar" panose="00000400000000000000" pitchFamily="2" charset="-78"/>
              </a:rPr>
              <a:t>1390</a:t>
            </a:r>
            <a:endParaRPr lang="fa-IR" sz="2000" b="1" dirty="0">
              <a:solidFill>
                <a:prstClr val="black"/>
              </a:solidFill>
              <a:cs typeface="Zar" panose="00000400000000000000"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46</a:t>
            </a:fld>
            <a:endParaRPr lang="en-US">
              <a:solidFill>
                <a:prstClr val="black">
                  <a:tint val="75000"/>
                </a:prstClr>
              </a:solidFill>
            </a:endParaRPr>
          </a:p>
        </p:txBody>
      </p:sp>
    </p:spTree>
    <p:extLst>
      <p:ext uri="{BB962C8B-B14F-4D97-AF65-F5344CB8AC3E}">
        <p14:creationId xmlns:p14="http://schemas.microsoft.com/office/powerpoint/2010/main" val="32341080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9532" y="1150794"/>
            <a:ext cx="8604956" cy="5205556"/>
          </a:xfrm>
          <a:solidFill>
            <a:schemeClr val="accent5">
              <a:lumMod val="20000"/>
              <a:lumOff val="80000"/>
            </a:schemeClr>
          </a:solidFill>
        </p:spPr>
        <p:txBody>
          <a:bodyPr/>
          <a:lstStyle/>
          <a:p>
            <a:pPr marL="174625" indent="-174625" algn="justLow">
              <a:lnSpc>
                <a:spcPct val="150000"/>
              </a:lnSpc>
              <a:defRPr/>
            </a:pPr>
            <a:r>
              <a:rPr lang="fa-IR" sz="1800" b="1" dirty="0" smtClean="0"/>
              <a:t>مهم‌ترين </a:t>
            </a:r>
            <a:r>
              <a:rPr lang="fa-IR" sz="1800" b="1" dirty="0"/>
              <a:t>مراكز باري و مسافري طرح:  شهرهاي ملاير ، كنگاور ، صحنه ، كرمانشاه </a:t>
            </a:r>
          </a:p>
          <a:p>
            <a:pPr marL="0" indent="0" algn="just">
              <a:buNone/>
            </a:pPr>
            <a:r>
              <a:rPr lang="fa-IR" sz="1800" b="1" dirty="0" smtClean="0"/>
              <a:t>آخرين زمان انجام </a:t>
            </a:r>
            <a:r>
              <a:rPr lang="fa-IR" sz="1800" b="1" dirty="0"/>
              <a:t>مطالعات برآورد تقاضا:	</a:t>
            </a:r>
            <a:r>
              <a:rPr lang="fa-IR" sz="1800" b="1" dirty="0" smtClean="0"/>
              <a:t>1383</a:t>
            </a:r>
            <a:endParaRPr lang="fa-IR" sz="1800" b="1" dirty="0"/>
          </a:p>
          <a:p>
            <a:pPr marL="0" indent="0" algn="just">
              <a:buNone/>
            </a:pPr>
            <a:r>
              <a:rPr lang="fa-IR" sz="1800" b="1" dirty="0" smtClean="0"/>
              <a:t>ميزان </a:t>
            </a:r>
            <a:r>
              <a:rPr lang="fa-IR" sz="1800" b="1" dirty="0"/>
              <a:t>تقاضاي حمل </a:t>
            </a:r>
            <a:r>
              <a:rPr lang="fa-IR" sz="1800" b="1" dirty="0" smtClean="0"/>
              <a:t>پيش‌بيني </a:t>
            </a:r>
            <a:r>
              <a:rPr lang="fa-IR" sz="1800" b="1" dirty="0"/>
              <a:t>شده در </a:t>
            </a:r>
            <a:r>
              <a:rPr lang="fa-IR" sz="1800" b="1" dirty="0" smtClean="0"/>
              <a:t>مطالعات:</a:t>
            </a:r>
          </a:p>
          <a:p>
            <a:pPr marL="0" indent="0" algn="just">
              <a:buNone/>
            </a:pPr>
            <a:endParaRPr lang="fa-IR" sz="2000" b="1" dirty="0"/>
          </a:p>
          <a:p>
            <a:pPr marL="0" indent="0" algn="just">
              <a:buNone/>
            </a:pPr>
            <a:r>
              <a:rPr lang="fa-IR" sz="1800" b="1" dirty="0" smtClean="0"/>
              <a:t>بعد از هفت سال از افتتاح هنوز </a:t>
            </a:r>
          </a:p>
          <a:p>
            <a:pPr marL="0" indent="0" algn="just">
              <a:buNone/>
            </a:pPr>
            <a:r>
              <a:rPr lang="fa-IR" sz="1800" b="1" dirty="0" smtClean="0"/>
              <a:t>عمليات تكميلي در دست اجراست.</a:t>
            </a:r>
          </a:p>
          <a:p>
            <a:pPr marL="0" indent="0" algn="just">
              <a:buNone/>
            </a:pPr>
            <a:r>
              <a:rPr lang="fa-IR" sz="1800" b="1" u="sng" dirty="0"/>
              <a:t>مهمترين علل عدم حمل پيش‌بيني شده در مطالعات</a:t>
            </a:r>
            <a:r>
              <a:rPr lang="fa-IR" sz="1800" b="1" u="sng" dirty="0" smtClean="0"/>
              <a:t>: </a:t>
            </a:r>
            <a:r>
              <a:rPr lang="fa-IR" sz="1800" b="1" dirty="0" smtClean="0"/>
              <a:t>عدم احداث </a:t>
            </a:r>
            <a:r>
              <a:rPr lang="fa-IR" sz="1800" b="1" dirty="0"/>
              <a:t>خطوط آنتني </a:t>
            </a:r>
            <a:r>
              <a:rPr lang="fa-IR" sz="1800" b="1" dirty="0" smtClean="0"/>
              <a:t>باري و نقص </a:t>
            </a:r>
            <a:r>
              <a:rPr lang="fa-IR" sz="1800" b="1" dirty="0"/>
              <a:t>قابل توجه در روسازي و ايستگاه‌ها در هنگام افتتاح.</a:t>
            </a:r>
          </a:p>
          <a:p>
            <a:pPr marL="0" indent="0" algn="just">
              <a:buNone/>
            </a:pPr>
            <a:r>
              <a:rPr lang="fa-IR" sz="1800" b="1" u="sng" dirty="0"/>
              <a:t>راهكارهاي افزايش بهره‌وري</a:t>
            </a:r>
            <a:r>
              <a:rPr lang="fa-IR" sz="1800" b="1" u="sng" dirty="0" smtClean="0"/>
              <a:t>: </a:t>
            </a:r>
            <a:r>
              <a:rPr lang="fa-IR" sz="1800" b="1" dirty="0" smtClean="0"/>
              <a:t>بررسي </a:t>
            </a:r>
            <a:r>
              <a:rPr lang="fa-IR" sz="1800" b="1" dirty="0"/>
              <a:t>فرصت‌هاي احداث خطوط آنتني معدني و صنعتي. از جمله كارخانه سيمان بيستون و سيمان ماير در فواصل 15 و 17 كيلومتري راه‌آهن، معدن سنگ آهن آهنگران به فاصله 3 كيلومتر از ايستگاه پري‌زنگنه، پتروشيمي بيستون و پتروشيمي كرمانشاه با فاصله 15 كيلومتر و نيروگاه كرمانشاه با فاصله 5 كيلومتر از راه‌آهن، معدن اسدآباد، مجتمع جهان‌فولادغرب، ذوب آهن بيستون و ذوب آهن فرامان كرمانشاه (2-4)</a:t>
            </a:r>
          </a:p>
          <a:p>
            <a:pPr marL="174625" indent="-174625" algn="just">
              <a:buFontTx/>
              <a:buChar char="-"/>
            </a:pPr>
            <a:r>
              <a:rPr lang="fa-IR" sz="1800" b="1" dirty="0"/>
              <a:t>تجهيز و فعال نمودن مركز لجستيكي كرمانشاه كه زمين آن (40 هكتار) در ايستگاه تأمين و تحويل شركت راه‌آهن شده است.(2-4)</a:t>
            </a:r>
          </a:p>
          <a:p>
            <a:pPr marL="174625" indent="-174625" algn="just">
              <a:buFontTx/>
              <a:buChar char="-"/>
            </a:pPr>
            <a:r>
              <a:rPr lang="fa-IR" sz="1800" b="1" dirty="0"/>
              <a:t>تسريع در تكميل روسازي محور ملاير-كرمانشاه(3</a:t>
            </a:r>
            <a:r>
              <a:rPr lang="fa-IR" sz="1800" b="1" dirty="0" smtClean="0"/>
              <a:t>)</a:t>
            </a:r>
            <a:endParaRPr lang="en-US" sz="1800" b="1" dirty="0"/>
          </a:p>
        </p:txBody>
      </p:sp>
      <p:sp>
        <p:nvSpPr>
          <p:cNvPr id="11" name="Content Placeholder 2"/>
          <p:cNvSpPr txBox="1">
            <a:spLocks/>
          </p:cNvSpPr>
          <p:nvPr/>
        </p:nvSpPr>
        <p:spPr bwMode="auto">
          <a:xfrm>
            <a:off x="755576" y="548680"/>
            <a:ext cx="7560840"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2000" b="1" dirty="0">
                <a:solidFill>
                  <a:prstClr val="black"/>
                </a:solidFill>
                <a:cs typeface="Zar" panose="00000400000000000000" pitchFamily="2" charset="-78"/>
              </a:rPr>
              <a:t>راه‌آهن </a:t>
            </a:r>
            <a:r>
              <a:rPr lang="fa-IR" sz="2000" b="1" dirty="0" smtClean="0">
                <a:solidFill>
                  <a:prstClr val="black"/>
                </a:solidFill>
                <a:cs typeface="Zar" panose="00000400000000000000" pitchFamily="2" charset="-78"/>
              </a:rPr>
              <a:t>اراك– كرمانشاه 	طول : 265 </a:t>
            </a:r>
            <a:r>
              <a:rPr lang="fa-IR" sz="2000" b="1" dirty="0">
                <a:solidFill>
                  <a:prstClr val="black"/>
                </a:solidFill>
                <a:cs typeface="Zar" panose="00000400000000000000" pitchFamily="2" charset="-78"/>
              </a:rPr>
              <a:t>كيلومتر	 	سال افتتاح : 1396</a:t>
            </a:r>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47</a:t>
            </a:fld>
            <a:endParaRPr lang="en-US">
              <a:solidFill>
                <a:prstClr val="black">
                  <a:tint val="75000"/>
                </a:prst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2677522789"/>
              </p:ext>
            </p:extLst>
          </p:nvPr>
        </p:nvGraphicFramePr>
        <p:xfrm>
          <a:off x="755576" y="1916832"/>
          <a:ext cx="4043132" cy="1287523"/>
        </p:xfrm>
        <a:graphic>
          <a:graphicData uri="http://schemas.openxmlformats.org/drawingml/2006/table">
            <a:tbl>
              <a:tblPr rtl="1">
                <a:tableStyleId>{5C22544A-7EE6-4342-B048-85BDC9FD1C3A}</a:tableStyleId>
              </a:tblPr>
              <a:tblGrid>
                <a:gridCol w="1453820">
                  <a:extLst>
                    <a:ext uri="{9D8B030D-6E8A-4147-A177-3AD203B41FA5}">
                      <a16:colId xmlns:a16="http://schemas.microsoft.com/office/drawing/2014/main" val="20000"/>
                    </a:ext>
                  </a:extLst>
                </a:gridCol>
                <a:gridCol w="1031708">
                  <a:extLst>
                    <a:ext uri="{9D8B030D-6E8A-4147-A177-3AD203B41FA5}">
                      <a16:colId xmlns:a16="http://schemas.microsoft.com/office/drawing/2014/main" val="20001"/>
                    </a:ext>
                  </a:extLst>
                </a:gridCol>
                <a:gridCol w="840770">
                  <a:extLst>
                    <a:ext uri="{9D8B030D-6E8A-4147-A177-3AD203B41FA5}">
                      <a16:colId xmlns:a16="http://schemas.microsoft.com/office/drawing/2014/main" val="20002"/>
                    </a:ext>
                  </a:extLst>
                </a:gridCol>
                <a:gridCol w="716834">
                  <a:extLst>
                    <a:ext uri="{9D8B030D-6E8A-4147-A177-3AD203B41FA5}">
                      <a16:colId xmlns:a16="http://schemas.microsoft.com/office/drawing/2014/main" val="20003"/>
                    </a:ext>
                  </a:extLst>
                </a:gridCol>
              </a:tblGrid>
              <a:tr h="288290">
                <a:tc gridSpan="2">
                  <a:txBody>
                    <a:bodyPr/>
                    <a:lstStyle/>
                    <a:p>
                      <a:pPr algn="ctr" rtl="1">
                        <a:spcAft>
                          <a:spcPts val="0"/>
                        </a:spcAft>
                      </a:pPr>
                      <a:r>
                        <a:rPr lang="fa-IR" sz="1800" b="1" dirty="0" smtClean="0">
                          <a:effectLst/>
                          <a:cs typeface="Zar" panose="00000400000000000000" pitchFamily="2" charset="-78"/>
                        </a:rPr>
                        <a:t>سال</a:t>
                      </a:r>
                      <a:r>
                        <a:rPr lang="fa-IR" sz="1800" b="1" dirty="0">
                          <a:effectLst/>
                          <a:cs typeface="Zar" panose="00000400000000000000" pitchFamily="2" charset="-78"/>
                        </a:rPr>
                        <a:t> </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rtl="1"/>
                      <a:endParaRPr lang="fa-IR"/>
                    </a:p>
                  </a:txBody>
                  <a:tcPr/>
                </a:tc>
                <a:tc>
                  <a:txBody>
                    <a:bodyPr/>
                    <a:lstStyle/>
                    <a:p>
                      <a:pPr algn="ctr" rtl="1">
                        <a:spcAft>
                          <a:spcPts val="0"/>
                        </a:spcAft>
                      </a:pPr>
                      <a:r>
                        <a:rPr lang="fa-IR" sz="1600" b="1" dirty="0" smtClean="0">
                          <a:effectLst/>
                          <a:cs typeface="Zar" panose="00000400000000000000" pitchFamily="2" charset="-78"/>
                        </a:rPr>
                        <a:t>1386</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1800" b="1" dirty="0" smtClean="0">
                          <a:effectLst/>
                          <a:cs typeface="Zar" panose="00000400000000000000" pitchFamily="2" charset="-78"/>
                        </a:rPr>
                        <a:t>1406</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51161">
                <a:tc>
                  <a:txBody>
                    <a:bodyPr/>
                    <a:lstStyle/>
                    <a:p>
                      <a:pPr algn="r"/>
                      <a:r>
                        <a:rPr lang="fa-IR" sz="1600" b="1" kern="1200" dirty="0" smtClean="0">
                          <a:solidFill>
                            <a:schemeClr val="dk1"/>
                          </a:solidFill>
                          <a:effectLst/>
                          <a:latin typeface="+mn-lt"/>
                          <a:ea typeface="+mn-ea"/>
                          <a:cs typeface="Zar" panose="00000400000000000000" pitchFamily="2" charset="-78"/>
                        </a:rPr>
                        <a:t>بار برون‌استاني</a:t>
                      </a:r>
                      <a:endParaRPr lang="fa-IR" sz="1600" b="1" kern="1200" dirty="0">
                        <a:solidFill>
                          <a:schemeClr val="dk1"/>
                        </a:solidFill>
                        <a:effectLst/>
                        <a:latin typeface="+mn-lt"/>
                        <a:ea typeface="+mn-ea"/>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fa-IR" sz="1600" b="1" kern="1200" dirty="0" smtClean="0">
                          <a:solidFill>
                            <a:schemeClr val="dk1"/>
                          </a:solidFill>
                          <a:effectLst/>
                          <a:latin typeface="+mn-lt"/>
                          <a:ea typeface="+mn-ea"/>
                          <a:cs typeface="Zar" panose="00000400000000000000" pitchFamily="2" charset="-78"/>
                        </a:rPr>
                        <a:t>(ميليون تن)</a:t>
                      </a:r>
                      <a:endParaRPr lang="en-US" sz="1600" b="1" kern="1200" dirty="0">
                        <a:solidFill>
                          <a:schemeClr val="dk1"/>
                        </a:solidFill>
                        <a:effectLst/>
                        <a:latin typeface="+mn-lt"/>
                        <a:ea typeface="+mn-ea"/>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1800" b="1" dirty="0" smtClean="0">
                          <a:effectLst/>
                          <a:cs typeface="Zar" panose="00000400000000000000" pitchFamily="2" charset="-78"/>
                        </a:rPr>
                        <a:t>0.6</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spcAft>
                          <a:spcPts val="0"/>
                        </a:spcAft>
                      </a:pPr>
                      <a:r>
                        <a:rPr lang="fa-IR" sz="1800" b="1" dirty="0" smtClean="0">
                          <a:effectLst/>
                          <a:cs typeface="Zar" panose="00000400000000000000" pitchFamily="2" charset="-78"/>
                        </a:rPr>
                        <a:t>1.2</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90077">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fa-IR" sz="1600" b="1" kern="1200" noProof="0" dirty="0" smtClean="0">
                          <a:solidFill>
                            <a:schemeClr val="dk1"/>
                          </a:solidFill>
                          <a:effectLst/>
                          <a:latin typeface="+mn-lt"/>
                          <a:ea typeface="+mn-ea"/>
                          <a:cs typeface="Zar" panose="00000400000000000000" pitchFamily="2" charset="-78"/>
                        </a:rPr>
                        <a:t>مسافر محلي</a:t>
                      </a:r>
                      <a:endParaRPr lang="en-US" sz="1600" b="1" kern="1200" dirty="0">
                        <a:solidFill>
                          <a:schemeClr val="dk1"/>
                        </a:solidFill>
                        <a:effectLst/>
                        <a:latin typeface="+mn-lt"/>
                        <a:ea typeface="+mn-ea"/>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rowSpan="2">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fa-IR" sz="1600" b="1" kern="1200" noProof="0" dirty="0" smtClean="0">
                          <a:solidFill>
                            <a:schemeClr val="dk1"/>
                          </a:solidFill>
                          <a:effectLst/>
                          <a:latin typeface="+mn-lt"/>
                          <a:ea typeface="+mn-ea"/>
                          <a:cs typeface="Zar" panose="00000400000000000000" pitchFamily="2" charset="-78"/>
                        </a:rPr>
                        <a:t>(ميليون نفر) </a:t>
                      </a:r>
                      <a:endParaRPr lang="en-US" sz="1600" b="1" kern="1200" dirty="0">
                        <a:solidFill>
                          <a:schemeClr val="dk1"/>
                        </a:solidFill>
                        <a:effectLst/>
                        <a:latin typeface="+mn-lt"/>
                        <a:ea typeface="+mn-ea"/>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1600" b="1" dirty="0" smtClean="0">
                          <a:effectLst/>
                          <a:latin typeface="Tempus Sans ITC" panose="04020404030D07020202" pitchFamily="82" charset="0"/>
                          <a:ea typeface="Times New Roman" panose="02020603050405020304" pitchFamily="18" charset="0"/>
                          <a:cs typeface="Zar" panose="00000400000000000000" pitchFamily="2" charset="-78"/>
                        </a:rPr>
                        <a:t>0.8</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1600" b="1" dirty="0" smtClean="0">
                          <a:effectLst/>
                          <a:latin typeface="Tempus Sans ITC" panose="04020404030D07020202" pitchFamily="82" charset="0"/>
                          <a:ea typeface="Times New Roman" panose="02020603050405020304" pitchFamily="18" charset="0"/>
                          <a:cs typeface="Zar" panose="00000400000000000000" pitchFamily="2" charset="-78"/>
                        </a:rPr>
                        <a:t>4.3</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2"/>
                  </a:ext>
                </a:extLst>
              </a:tr>
              <a:tr h="257995">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fa-IR" sz="1600" b="1" kern="1200" dirty="0" smtClean="0">
                          <a:solidFill>
                            <a:schemeClr val="dk1"/>
                          </a:solidFill>
                          <a:effectLst/>
                          <a:latin typeface="+mn-lt"/>
                          <a:ea typeface="+mn-ea"/>
                          <a:cs typeface="Zar" panose="00000400000000000000" pitchFamily="2" charset="-78"/>
                        </a:rPr>
                        <a:t>مسافر برون‌استاني</a:t>
                      </a:r>
                      <a:endParaRPr lang="en-US" sz="1600" b="1" kern="1200" dirty="0">
                        <a:solidFill>
                          <a:schemeClr val="dk1"/>
                        </a:solidFill>
                        <a:effectLst/>
                        <a:latin typeface="+mn-lt"/>
                        <a:ea typeface="+mn-ea"/>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tcPr>
                </a:tc>
                <a:tc vMerge="1">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lang="en-US" sz="1800" b="1" kern="1200" dirty="0">
                        <a:solidFill>
                          <a:schemeClr val="dk1"/>
                        </a:solidFill>
                        <a:effectLst/>
                        <a:latin typeface="+mn-lt"/>
                        <a:ea typeface="+mn-ea"/>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rtl="1">
                        <a:spcAft>
                          <a:spcPts val="0"/>
                        </a:spcAft>
                      </a:pPr>
                      <a:r>
                        <a:rPr lang="fa-IR" sz="1600" b="1" dirty="0" smtClean="0">
                          <a:effectLst/>
                          <a:latin typeface="Tempus Sans ITC" panose="04020404030D07020202" pitchFamily="82" charset="0"/>
                          <a:ea typeface="Times New Roman" panose="02020603050405020304" pitchFamily="18" charset="0"/>
                          <a:cs typeface="Zar" panose="00000400000000000000" pitchFamily="2" charset="-78"/>
                        </a:rPr>
                        <a:t>0.8</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mpd="sng">
                      <a:noFill/>
                    </a:lnB>
                  </a:tcPr>
                </a:tc>
                <a:tc>
                  <a:txBody>
                    <a:bodyPr/>
                    <a:lstStyle/>
                    <a:p>
                      <a:pPr algn="ctr" rtl="1">
                        <a:spcAft>
                          <a:spcPts val="0"/>
                        </a:spcAft>
                      </a:pPr>
                      <a:r>
                        <a:rPr lang="fa-IR" sz="1600" b="1" dirty="0" smtClean="0">
                          <a:effectLst/>
                          <a:latin typeface="Tempus Sans ITC" panose="04020404030D07020202" pitchFamily="82" charset="0"/>
                          <a:ea typeface="Times New Roman" panose="02020603050405020304" pitchFamily="18" charset="0"/>
                          <a:cs typeface="Zar" panose="00000400000000000000" pitchFamily="2" charset="-78"/>
                        </a:rPr>
                        <a:t>3.1</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mpd="sng">
                      <a:noFill/>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0552893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440818"/>
            <a:ext cx="8568952" cy="4915532"/>
          </a:xfrm>
          <a:solidFill>
            <a:schemeClr val="accent3">
              <a:lumMod val="20000"/>
              <a:lumOff val="80000"/>
            </a:schemeClr>
          </a:solidFill>
        </p:spPr>
        <p:txBody>
          <a:bodyPr/>
          <a:lstStyle/>
          <a:p>
            <a:pPr marL="0" indent="0" algn="justLow">
              <a:buNone/>
              <a:defRPr/>
            </a:pPr>
            <a:r>
              <a:rPr lang="fa-IR" sz="2000" b="1" dirty="0"/>
              <a:t> اين محور </a:t>
            </a:r>
            <a:r>
              <a:rPr lang="fa-IR" sz="2000" b="1" dirty="0" smtClean="0"/>
              <a:t>ميانبر با كاهش طول مسيرها براي سير قطارهاي </a:t>
            </a:r>
            <a:r>
              <a:rPr lang="fa-IR" sz="2000" b="1" dirty="0"/>
              <a:t>باري و مسافري از فارس به استانهاي شرق و شمالشرق و مركز كشور مهم است.</a:t>
            </a:r>
          </a:p>
          <a:p>
            <a:pPr marL="174625" indent="-174625" algn="justLow">
              <a:defRPr/>
            </a:pPr>
            <a:r>
              <a:rPr lang="fa-IR" sz="2000" b="1" dirty="0" smtClean="0"/>
              <a:t>مهمترين </a:t>
            </a:r>
            <a:r>
              <a:rPr lang="fa-IR" sz="2000" b="1" dirty="0"/>
              <a:t>مراكز باري و مسافري طرح: </a:t>
            </a:r>
            <a:r>
              <a:rPr lang="fa-IR" sz="2000" b="1" dirty="0" smtClean="0"/>
              <a:t>شهرهاي </a:t>
            </a:r>
            <a:r>
              <a:rPr lang="fa-IR" sz="2000" b="1" dirty="0"/>
              <a:t>مهريز و ابركوه و </a:t>
            </a:r>
            <a:r>
              <a:rPr lang="fa-IR" sz="2000" b="1" dirty="0" smtClean="0"/>
              <a:t>معدن سنگ آهن اسمالون و </a:t>
            </a:r>
            <a:r>
              <a:rPr lang="fa-IR" sz="2000" b="1" dirty="0"/>
              <a:t>خاك نسوز </a:t>
            </a:r>
            <a:r>
              <a:rPr lang="fa-IR" sz="2000" b="1" dirty="0" smtClean="0"/>
              <a:t>آباده.</a:t>
            </a:r>
            <a:endParaRPr lang="fa-IR" sz="2000" b="1" dirty="0"/>
          </a:p>
          <a:p>
            <a:pPr marL="0" indent="0" algn="just">
              <a:buNone/>
            </a:pPr>
            <a:r>
              <a:rPr lang="fa-IR" sz="2000" b="1" dirty="0"/>
              <a:t>آخرين زمان انجام مطالعات برآورد تقاضا:	1389</a:t>
            </a:r>
          </a:p>
          <a:p>
            <a:pPr marL="0" indent="0" algn="just">
              <a:buNone/>
            </a:pPr>
            <a:r>
              <a:rPr lang="fa-IR" sz="2000" b="1" dirty="0" smtClean="0"/>
              <a:t>ميزان </a:t>
            </a:r>
            <a:r>
              <a:rPr lang="fa-IR" sz="2000" b="1" dirty="0"/>
              <a:t>تقاضاي حمل </a:t>
            </a:r>
            <a:r>
              <a:rPr lang="fa-IR" sz="2000" b="1" dirty="0" smtClean="0"/>
              <a:t>پيش‌بيني </a:t>
            </a:r>
            <a:r>
              <a:rPr lang="fa-IR" sz="2000" b="1" dirty="0"/>
              <a:t>شده در </a:t>
            </a:r>
            <a:r>
              <a:rPr lang="fa-IR" sz="2000" b="1" dirty="0" smtClean="0"/>
              <a:t>مطالعات:</a:t>
            </a:r>
          </a:p>
          <a:p>
            <a:pPr marL="0" indent="0" algn="just">
              <a:buNone/>
            </a:pPr>
            <a:endParaRPr lang="fa-IR" sz="2000" b="1" dirty="0"/>
          </a:p>
          <a:p>
            <a:pPr marL="0" indent="0" algn="just">
              <a:buNone/>
            </a:pPr>
            <a:endParaRPr lang="fa-IR" sz="2000" b="1" dirty="0"/>
          </a:p>
          <a:p>
            <a:pPr marL="0" indent="0" algn="just">
              <a:buNone/>
            </a:pPr>
            <a:endParaRPr lang="fa-IR" sz="1050" b="1" dirty="0" smtClean="0"/>
          </a:p>
          <a:p>
            <a:pPr marL="0" indent="0" algn="just">
              <a:buNone/>
            </a:pPr>
            <a:endParaRPr lang="fa-IR" sz="2000" b="1" dirty="0" smtClean="0"/>
          </a:p>
          <a:p>
            <a:pPr marL="0" indent="0" algn="just">
              <a:buNone/>
            </a:pPr>
            <a:r>
              <a:rPr lang="fa-IR" sz="2000" b="1" dirty="0" smtClean="0"/>
              <a:t>اين </a:t>
            </a:r>
            <a:r>
              <a:rPr lang="fa-IR" sz="2000" b="1" dirty="0"/>
              <a:t>پروژه مثالي از حيث افتتاح زودرس </a:t>
            </a:r>
            <a:r>
              <a:rPr lang="fa-IR" sz="2000" b="1" dirty="0" smtClean="0"/>
              <a:t>است </a:t>
            </a:r>
            <a:r>
              <a:rPr lang="fa-IR" sz="2000" b="1" dirty="0"/>
              <a:t>و بعد از </a:t>
            </a:r>
            <a:r>
              <a:rPr lang="fa-IR" sz="2000" b="1" dirty="0" smtClean="0"/>
              <a:t>دو سال </a:t>
            </a:r>
            <a:r>
              <a:rPr lang="fa-IR" sz="2000" b="1" dirty="0"/>
              <a:t>از </a:t>
            </a:r>
            <a:r>
              <a:rPr lang="fa-IR" sz="2000" b="1" dirty="0" smtClean="0"/>
              <a:t>افتتاح رسمي مجدداً افتتاح رسمي شد ولي </a:t>
            </a:r>
            <a:r>
              <a:rPr lang="fa-IR" sz="2000" b="1" dirty="0"/>
              <a:t>هنوز </a:t>
            </a:r>
            <a:r>
              <a:rPr lang="fa-IR" sz="2000" b="1" dirty="0" smtClean="0"/>
              <a:t>اعتبار لازم براي عمليات </a:t>
            </a:r>
            <a:r>
              <a:rPr lang="fa-IR" sz="2000" b="1" dirty="0"/>
              <a:t>تكميلي در </a:t>
            </a:r>
            <a:r>
              <a:rPr lang="fa-IR" sz="2000" b="1" dirty="0" smtClean="0"/>
              <a:t>دسترس نيست.</a:t>
            </a:r>
            <a:endParaRPr lang="fa-IR" sz="2000" b="1" dirty="0"/>
          </a:p>
          <a:p>
            <a:pPr marL="0" indent="0" algn="just">
              <a:buNone/>
            </a:pPr>
            <a:endParaRPr lang="en-US" sz="2000" b="1" dirty="0"/>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48</a:t>
            </a:fld>
            <a:endParaRPr lang="en-US">
              <a:solidFill>
                <a:prstClr val="black">
                  <a:tint val="75000"/>
                </a:prst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2075063580"/>
              </p:ext>
            </p:extLst>
          </p:nvPr>
        </p:nvGraphicFramePr>
        <p:xfrm>
          <a:off x="1539010" y="3573016"/>
          <a:ext cx="5459627" cy="999677"/>
        </p:xfrm>
        <a:graphic>
          <a:graphicData uri="http://schemas.openxmlformats.org/drawingml/2006/table">
            <a:tbl>
              <a:tblPr rtl="1">
                <a:tableStyleId>{5C22544A-7EE6-4342-B048-85BDC9FD1C3A}</a:tableStyleId>
              </a:tblPr>
              <a:tblGrid>
                <a:gridCol w="3074641">
                  <a:extLst>
                    <a:ext uri="{9D8B030D-6E8A-4147-A177-3AD203B41FA5}">
                      <a16:colId xmlns:a16="http://schemas.microsoft.com/office/drawing/2014/main" val="20000"/>
                    </a:ext>
                  </a:extLst>
                </a:gridCol>
                <a:gridCol w="1229342">
                  <a:extLst>
                    <a:ext uri="{9D8B030D-6E8A-4147-A177-3AD203B41FA5}">
                      <a16:colId xmlns:a16="http://schemas.microsoft.com/office/drawing/2014/main" val="20001"/>
                    </a:ext>
                  </a:extLst>
                </a:gridCol>
                <a:gridCol w="1155644">
                  <a:extLst>
                    <a:ext uri="{9D8B030D-6E8A-4147-A177-3AD203B41FA5}">
                      <a16:colId xmlns:a16="http://schemas.microsoft.com/office/drawing/2014/main" val="20002"/>
                    </a:ext>
                  </a:extLst>
                </a:gridCol>
              </a:tblGrid>
              <a:tr h="288290">
                <a:tc>
                  <a:txBody>
                    <a:bodyPr/>
                    <a:lstStyle/>
                    <a:p>
                      <a:pPr algn="ctr" rtl="1">
                        <a:spcAft>
                          <a:spcPts val="0"/>
                        </a:spcAft>
                      </a:pPr>
                      <a:r>
                        <a:rPr lang="fa-IR" sz="2000" b="1" dirty="0" smtClean="0">
                          <a:effectLst/>
                          <a:cs typeface="Zar" panose="00000400000000000000" pitchFamily="2" charset="-78"/>
                        </a:rPr>
                        <a:t>سال</a:t>
                      </a:r>
                      <a:r>
                        <a:rPr lang="fa-IR" sz="2000" b="1" dirty="0">
                          <a:effectLst/>
                          <a:cs typeface="Zar" panose="00000400000000000000" pitchFamily="2" charset="-78"/>
                        </a:rPr>
                        <a:t> </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1800" b="1" dirty="0" smtClean="0">
                          <a:effectLst/>
                          <a:cs typeface="Zar" panose="00000400000000000000" pitchFamily="2" charset="-78"/>
                        </a:rPr>
                        <a:t>1393</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2000" b="1" dirty="0" smtClean="0">
                          <a:effectLst/>
                          <a:cs typeface="Zar" panose="00000400000000000000" pitchFamily="2" charset="-78"/>
                        </a:rPr>
                        <a:t>1412</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88290">
                <a:tc>
                  <a:txBody>
                    <a:bodyPr/>
                    <a:lstStyle/>
                    <a:p>
                      <a:pPr algn="ctr" rtl="1">
                        <a:spcAft>
                          <a:spcPts val="0"/>
                        </a:spcAft>
                      </a:pPr>
                      <a:r>
                        <a:rPr lang="fa-IR" sz="1800" b="1" dirty="0">
                          <a:effectLst/>
                          <a:cs typeface="Zar" panose="00000400000000000000" pitchFamily="2" charset="-78"/>
                        </a:rPr>
                        <a:t>بار (ميليون تن)</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2000" b="1" dirty="0" smtClean="0">
                          <a:effectLst/>
                          <a:cs typeface="Zar" panose="00000400000000000000" pitchFamily="2" charset="-78"/>
                        </a:rPr>
                        <a:t>1.7</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2000" b="1" dirty="0" smtClean="0">
                          <a:effectLst/>
                          <a:cs typeface="Zar" panose="00000400000000000000" pitchFamily="2" charset="-78"/>
                        </a:rPr>
                        <a:t>3.4</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390077">
                <a:tc>
                  <a:txBody>
                    <a:bodyPr/>
                    <a:lstStyle/>
                    <a:p>
                      <a:pPr algn="ctr" rtl="1">
                        <a:spcAft>
                          <a:spcPts val="0"/>
                        </a:spcAft>
                      </a:pPr>
                      <a:r>
                        <a:rPr lang="fa-IR" sz="1800" b="1" dirty="0">
                          <a:effectLst/>
                          <a:cs typeface="Zar" panose="00000400000000000000" pitchFamily="2" charset="-78"/>
                        </a:rPr>
                        <a:t>مسافر (ميليون نفر</a:t>
                      </a:r>
                      <a:r>
                        <a:rPr lang="fa-IR" sz="1800" b="1" dirty="0" smtClean="0">
                          <a:effectLst/>
                          <a:cs typeface="Zar" panose="00000400000000000000" pitchFamily="2" charset="-78"/>
                        </a:rPr>
                        <a:t>)</a:t>
                      </a:r>
                      <a:r>
                        <a:rPr lang="fa-IR" sz="1800" b="1" dirty="0">
                          <a:effectLst/>
                          <a:cs typeface="Zar" panose="00000400000000000000" pitchFamily="2" charset="-78"/>
                        </a:rPr>
                        <a:t> </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rtl="1">
                        <a:spcAft>
                          <a:spcPts val="0"/>
                        </a:spcAft>
                      </a:pPr>
                      <a:r>
                        <a:rPr lang="fa-IR" sz="2000" b="1" dirty="0" smtClean="0">
                          <a:effectLst/>
                          <a:cs typeface="Zar" panose="00000400000000000000" pitchFamily="2" charset="-78"/>
                        </a:rPr>
                        <a:t>0.5</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mpd="sng">
                      <a:noFill/>
                    </a:lnB>
                  </a:tcPr>
                </a:tc>
                <a:tc>
                  <a:txBody>
                    <a:bodyPr/>
                    <a:lstStyle/>
                    <a:p>
                      <a:pPr algn="ctr" rtl="1">
                        <a:spcAft>
                          <a:spcPts val="0"/>
                        </a:spcAft>
                      </a:pPr>
                      <a:r>
                        <a:rPr lang="fa-IR" sz="2000" b="1" dirty="0" smtClean="0">
                          <a:effectLst/>
                          <a:cs typeface="Zar" panose="00000400000000000000" pitchFamily="2" charset="-78"/>
                        </a:rPr>
                        <a:t>0.8</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mpd="sng">
                      <a:noFill/>
                    </a:lnB>
                  </a:tcPr>
                </a:tc>
                <a:extLst>
                  <a:ext uri="{0D108BD9-81ED-4DB2-BD59-A6C34878D82A}">
                    <a16:rowId xmlns:a16="http://schemas.microsoft.com/office/drawing/2014/main" val="10002"/>
                  </a:ext>
                </a:extLst>
              </a:tr>
            </a:tbl>
          </a:graphicData>
        </a:graphic>
      </p:graphicFrame>
      <p:sp>
        <p:nvSpPr>
          <p:cNvPr id="7" name="Content Placeholder 2"/>
          <p:cNvSpPr txBox="1">
            <a:spLocks/>
          </p:cNvSpPr>
          <p:nvPr/>
        </p:nvSpPr>
        <p:spPr bwMode="auto">
          <a:xfrm>
            <a:off x="611560" y="548680"/>
            <a:ext cx="7622483"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1800" b="1" dirty="0">
                <a:solidFill>
                  <a:prstClr val="black"/>
                </a:solidFill>
                <a:cs typeface="Zar" panose="00000400000000000000" pitchFamily="2" charset="-78"/>
              </a:rPr>
              <a:t>راه‌آهن </a:t>
            </a:r>
            <a:r>
              <a:rPr lang="fa-IR" sz="1800" b="1" dirty="0" smtClean="0">
                <a:solidFill>
                  <a:prstClr val="black"/>
                </a:solidFill>
                <a:cs typeface="Zar" panose="00000400000000000000" pitchFamily="2" charset="-78"/>
              </a:rPr>
              <a:t>يزد- اقليد     طول </a:t>
            </a:r>
            <a:r>
              <a:rPr lang="fa-IR" sz="1800" b="1" dirty="0">
                <a:solidFill>
                  <a:prstClr val="black"/>
                </a:solidFill>
                <a:cs typeface="Zar" panose="00000400000000000000" pitchFamily="2" charset="-78"/>
              </a:rPr>
              <a:t>: </a:t>
            </a:r>
            <a:r>
              <a:rPr lang="fa-IR" sz="1800" b="1" dirty="0" smtClean="0">
                <a:solidFill>
                  <a:prstClr val="black"/>
                </a:solidFill>
                <a:cs typeface="Zar" panose="00000400000000000000" pitchFamily="2" charset="-78"/>
              </a:rPr>
              <a:t>272 </a:t>
            </a:r>
            <a:r>
              <a:rPr lang="fa-IR" sz="1800" b="1" dirty="0">
                <a:solidFill>
                  <a:prstClr val="black"/>
                </a:solidFill>
                <a:cs typeface="Zar" panose="00000400000000000000" pitchFamily="2" charset="-78"/>
              </a:rPr>
              <a:t>كيلومتر	 سال افتتاح : </a:t>
            </a:r>
            <a:r>
              <a:rPr lang="fa-IR" sz="1800" b="1" dirty="0" smtClean="0">
                <a:solidFill>
                  <a:prstClr val="black"/>
                </a:solidFill>
                <a:cs typeface="Zar" panose="00000400000000000000" pitchFamily="2" charset="-78"/>
              </a:rPr>
              <a:t>1402   اعتبار لازم : 3.6 همت	</a:t>
            </a:r>
            <a:endParaRPr lang="fa-IR" sz="1800" b="1" dirty="0">
              <a:solidFill>
                <a:prstClr val="black"/>
              </a:solidFill>
              <a:cs typeface="Zar" panose="00000400000000000000" pitchFamily="2" charset="-78"/>
            </a:endParaRPr>
          </a:p>
        </p:txBody>
      </p:sp>
    </p:spTree>
    <p:extLst>
      <p:ext uri="{BB962C8B-B14F-4D97-AF65-F5344CB8AC3E}">
        <p14:creationId xmlns:p14="http://schemas.microsoft.com/office/powerpoint/2010/main" val="4972601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412776"/>
            <a:ext cx="8568952" cy="4789822"/>
          </a:xfrm>
          <a:solidFill>
            <a:schemeClr val="accent3">
              <a:lumMod val="20000"/>
              <a:lumOff val="80000"/>
            </a:schemeClr>
          </a:solidFill>
        </p:spPr>
        <p:txBody>
          <a:bodyPr/>
          <a:lstStyle/>
          <a:p>
            <a:pPr marL="0" indent="0" algn="just">
              <a:buNone/>
            </a:pPr>
            <a:r>
              <a:rPr lang="fa-IR" sz="2000" b="1" u="sng" dirty="0" smtClean="0"/>
              <a:t>مهمترين علل عدم حمل پيش‌بيني </a:t>
            </a:r>
            <a:r>
              <a:rPr lang="fa-IR" sz="2000" b="1" u="sng" dirty="0"/>
              <a:t>شده در </a:t>
            </a:r>
            <a:r>
              <a:rPr lang="fa-IR" sz="2000" b="1" u="sng" dirty="0" smtClean="0"/>
              <a:t>مطالعات:</a:t>
            </a:r>
          </a:p>
          <a:p>
            <a:pPr marL="174625" indent="-174625" algn="just">
              <a:buFontTx/>
              <a:buChar char="-"/>
            </a:pPr>
            <a:r>
              <a:rPr lang="fa-IR" sz="1800" b="1" dirty="0"/>
              <a:t>نقص در ايستگاه‌ها و تجهيزات </a:t>
            </a:r>
            <a:r>
              <a:rPr lang="fa-IR" sz="1800" b="1" dirty="0" smtClean="0"/>
              <a:t>آنها و همچنين عدم احداث </a:t>
            </a:r>
            <a:r>
              <a:rPr lang="fa-IR" sz="1800" b="1" dirty="0"/>
              <a:t>خطوط آنتني باري</a:t>
            </a:r>
          </a:p>
          <a:p>
            <a:pPr marL="0" indent="0" algn="just">
              <a:buNone/>
            </a:pPr>
            <a:endParaRPr lang="fa-IR" sz="700" b="1" dirty="0"/>
          </a:p>
          <a:p>
            <a:pPr marL="0" indent="0" algn="just">
              <a:buNone/>
            </a:pPr>
            <a:r>
              <a:rPr lang="fa-IR" sz="1800" b="1" dirty="0"/>
              <a:t> </a:t>
            </a:r>
            <a:r>
              <a:rPr lang="fa-IR" sz="2000" b="1" u="sng" dirty="0" smtClean="0"/>
              <a:t>راهكارهاي افزايش بهره‌وري</a:t>
            </a:r>
            <a:r>
              <a:rPr lang="fa-IR" sz="2000" b="1" dirty="0" smtClean="0"/>
              <a:t>:</a:t>
            </a:r>
          </a:p>
          <a:p>
            <a:pPr algn="just">
              <a:buFontTx/>
              <a:buChar char="-"/>
            </a:pPr>
            <a:r>
              <a:rPr lang="fa-IR" sz="1800" b="1" dirty="0" smtClean="0"/>
              <a:t>اين مسير براي انتقال بارهاي پتروشيمي مرودشت به برخي استانها اهميت دارد. (2-4)</a:t>
            </a:r>
          </a:p>
          <a:p>
            <a:pPr algn="just">
              <a:buFontTx/>
              <a:buChar char="-"/>
            </a:pPr>
            <a:r>
              <a:rPr lang="fa-IR" sz="1800" b="1" dirty="0" smtClean="0"/>
              <a:t>نياز به بررسي فرصت‌هاي احداث خطوط آنتني معدني و صنعتي كه مهمترين آنها شامل ‌معدن خاك نسوز آباده و بيدك در فاصله 30 كيلومتري ايستگاه صغاد، معدن سنگ آهن اسمالون به فاصله 20 كيلومتري ايستگاه رخش، پتروشيمي كوثر كهن و معادن مرمريت نزديك ابركوه و فولاد اقليد (داراي مجوز اتصال به شبكه ريلي) است. (2-4)</a:t>
            </a:r>
          </a:p>
          <a:p>
            <a:pPr algn="just">
              <a:buFontTx/>
              <a:buChar char="-"/>
            </a:pPr>
            <a:r>
              <a:rPr lang="fa-IR" sz="1800" b="1" dirty="0" smtClean="0"/>
              <a:t>مسير دوم براي حمل بارهاي بافق- ديزيچه (مسير 140 كيلومتر طولاني‌تر ولي خلوت) (3-4)</a:t>
            </a:r>
          </a:p>
          <a:p>
            <a:pPr algn="just">
              <a:buFontTx/>
              <a:buChar char="-"/>
            </a:pPr>
            <a:r>
              <a:rPr lang="fa-IR" sz="1800" b="1" dirty="0" smtClean="0"/>
              <a:t>تجهيز ايستگاه‌ها به سكوها و  امكانات مناسب تخليه و بارگيري.(3-4)</a:t>
            </a:r>
          </a:p>
          <a:p>
            <a:pPr marL="0" indent="0" algn="just">
              <a:buNone/>
            </a:pPr>
            <a:r>
              <a:rPr lang="fa-IR" sz="1800" b="1" dirty="0" smtClean="0"/>
              <a:t>- با </a:t>
            </a:r>
            <a:r>
              <a:rPr lang="fa-IR" sz="1800" b="1" dirty="0"/>
              <a:t>تكميل </a:t>
            </a:r>
            <a:r>
              <a:rPr lang="fa-IR" sz="1800" b="1" dirty="0" smtClean="0"/>
              <a:t>راه‌آهن‌ </a:t>
            </a:r>
            <a:r>
              <a:rPr lang="fa-IR" sz="1800" b="1" dirty="0"/>
              <a:t>شيراز-بوشهر </a:t>
            </a:r>
            <a:r>
              <a:rPr lang="fa-IR" sz="1800" b="1" dirty="0" smtClean="0"/>
              <a:t>عملكرد </a:t>
            </a:r>
            <a:r>
              <a:rPr lang="fa-IR" sz="1800" b="1" dirty="0"/>
              <a:t>ترابري ريلي اين محور افزايش مي‌يابد.</a:t>
            </a:r>
          </a:p>
          <a:p>
            <a:pPr marL="0" indent="0" algn="just">
              <a:buNone/>
            </a:pPr>
            <a:endParaRPr lang="fa-IR" sz="2400" b="1" dirty="0"/>
          </a:p>
          <a:p>
            <a:pPr marL="514350" indent="-514350" algn="just">
              <a:buFont typeface="+mj-lt"/>
              <a:buAutoNum type="arabicPeriod"/>
            </a:pPr>
            <a:endParaRPr lang="en-US" sz="2000" b="1" dirty="0"/>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49</a:t>
            </a:fld>
            <a:endParaRPr lang="en-US">
              <a:solidFill>
                <a:prstClr val="black">
                  <a:tint val="75000"/>
                </a:prstClr>
              </a:solidFill>
            </a:endParaRPr>
          </a:p>
        </p:txBody>
      </p:sp>
      <p:sp>
        <p:nvSpPr>
          <p:cNvPr id="5" name="Content Placeholder 2"/>
          <p:cNvSpPr txBox="1">
            <a:spLocks/>
          </p:cNvSpPr>
          <p:nvPr/>
        </p:nvSpPr>
        <p:spPr bwMode="auto">
          <a:xfrm>
            <a:off x="611560" y="548680"/>
            <a:ext cx="7622483"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1800" b="1" dirty="0">
                <a:solidFill>
                  <a:prstClr val="black"/>
                </a:solidFill>
                <a:cs typeface="Zar" panose="00000400000000000000" pitchFamily="2" charset="-78"/>
              </a:rPr>
              <a:t>راه‌آهن </a:t>
            </a:r>
            <a:r>
              <a:rPr lang="fa-IR" sz="1800" b="1" dirty="0" smtClean="0">
                <a:solidFill>
                  <a:prstClr val="black"/>
                </a:solidFill>
                <a:cs typeface="Zar" panose="00000400000000000000" pitchFamily="2" charset="-78"/>
              </a:rPr>
              <a:t>يزد- اقليد     طول </a:t>
            </a:r>
            <a:r>
              <a:rPr lang="fa-IR" sz="1800" b="1" dirty="0">
                <a:solidFill>
                  <a:prstClr val="black"/>
                </a:solidFill>
                <a:cs typeface="Zar" panose="00000400000000000000" pitchFamily="2" charset="-78"/>
              </a:rPr>
              <a:t>: </a:t>
            </a:r>
            <a:r>
              <a:rPr lang="fa-IR" sz="1800" b="1" dirty="0" smtClean="0">
                <a:solidFill>
                  <a:prstClr val="black"/>
                </a:solidFill>
                <a:cs typeface="Zar" panose="00000400000000000000" pitchFamily="2" charset="-78"/>
              </a:rPr>
              <a:t>272 </a:t>
            </a:r>
            <a:r>
              <a:rPr lang="fa-IR" sz="1800" b="1" dirty="0">
                <a:solidFill>
                  <a:prstClr val="black"/>
                </a:solidFill>
                <a:cs typeface="Zar" panose="00000400000000000000" pitchFamily="2" charset="-78"/>
              </a:rPr>
              <a:t>كيلومتر	 سال افتتاح : </a:t>
            </a:r>
            <a:r>
              <a:rPr lang="fa-IR" sz="1800" b="1" dirty="0" smtClean="0">
                <a:solidFill>
                  <a:prstClr val="black"/>
                </a:solidFill>
                <a:cs typeface="Zar" panose="00000400000000000000" pitchFamily="2" charset="-78"/>
              </a:rPr>
              <a:t>1402   اعتبار لازم : 3.6 همت	</a:t>
            </a:r>
            <a:endParaRPr lang="fa-IR" sz="1800" b="1" dirty="0">
              <a:solidFill>
                <a:prstClr val="black"/>
              </a:solidFill>
              <a:cs typeface="Zar" panose="00000400000000000000" pitchFamily="2" charset="-78"/>
            </a:endParaRPr>
          </a:p>
        </p:txBody>
      </p:sp>
    </p:spTree>
    <p:extLst>
      <p:ext uri="{BB962C8B-B14F-4D97-AF65-F5344CB8AC3E}">
        <p14:creationId xmlns:p14="http://schemas.microsoft.com/office/powerpoint/2010/main" val="34064219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2">
            <a:extLst>
              <a:ext uri="{FF2B5EF4-FFF2-40B4-BE49-F238E27FC236}">
                <a16:creationId xmlns:a16="http://schemas.microsoft.com/office/drawing/2014/main" id="{BE56CA37-7557-4468-9C50-0D5CC7259122}"/>
              </a:ext>
            </a:extLst>
          </p:cNvPr>
          <p:cNvSpPr>
            <a:spLocks noGrp="1" noChangeArrowheads="1"/>
          </p:cNvSpPr>
          <p:nvPr>
            <p:ph type="ctrTitle"/>
          </p:nvPr>
        </p:nvSpPr>
        <p:spPr>
          <a:xfrm>
            <a:off x="539552" y="1988840"/>
            <a:ext cx="8141022" cy="3472971"/>
          </a:xfrm>
          <a:solidFill>
            <a:schemeClr val="accent3">
              <a:lumMod val="40000"/>
              <a:lumOff val="60000"/>
            </a:schemeClr>
          </a:solidFill>
        </p:spPr>
        <p:txBody>
          <a:bodyPr/>
          <a:lstStyle/>
          <a:p>
            <a:pPr algn="r"/>
            <a:r>
              <a:rPr lang="fa-IR" altLang="fa-IR" sz="2200" b="1" dirty="0">
                <a:solidFill>
                  <a:schemeClr val="tx1"/>
                </a:solidFill>
                <a:latin typeface="IranNastaliq" pitchFamily="18" charset="0"/>
                <a:cs typeface="B Nazanin" pitchFamily="2" charset="0"/>
              </a:rPr>
              <a:t>1- </a:t>
            </a:r>
            <a:r>
              <a:rPr lang="fa-IR" altLang="fa-IR" sz="2800" b="1" u="sng" dirty="0">
                <a:latin typeface="IranNastaliq" pitchFamily="18" charset="0"/>
                <a:cs typeface="B Nazanin" pitchFamily="2" charset="0"/>
              </a:rPr>
              <a:t>ايجاد نظام جامع حمل‌ونقل وتنظيم سهم هر يك از زير‌بخش‌هاي آن با اولويت دادن به حمل و نقل ريلي </a:t>
            </a:r>
            <a:r>
              <a:rPr lang="fa-IR" altLang="fa-IR" sz="2800" b="1" u="sng" dirty="0" smtClean="0">
                <a:latin typeface="IranNastaliq" pitchFamily="18" charset="0"/>
                <a:cs typeface="B Nazanin" pitchFamily="2" charset="0"/>
              </a:rPr>
              <a:t>.</a:t>
            </a:r>
            <a:br>
              <a:rPr lang="fa-IR" altLang="fa-IR" sz="2800" b="1" u="sng" dirty="0" smtClean="0">
                <a:latin typeface="IranNastaliq" pitchFamily="18" charset="0"/>
                <a:cs typeface="B Nazanin" pitchFamily="2" charset="0"/>
              </a:rPr>
            </a:br>
            <a:r>
              <a:rPr lang="fa-IR" altLang="fa-IR" sz="2800" b="1" u="sng" dirty="0">
                <a:latin typeface="IranNastaliq" pitchFamily="18" charset="0"/>
                <a:cs typeface="B Nazanin" pitchFamily="2" charset="0"/>
              </a:rPr>
              <a:t/>
            </a:r>
            <a:br>
              <a:rPr lang="fa-IR" altLang="fa-IR" sz="2800" b="1" u="sng" dirty="0">
                <a:latin typeface="IranNastaliq" pitchFamily="18" charset="0"/>
                <a:cs typeface="B Nazanin" pitchFamily="2" charset="0"/>
              </a:rPr>
            </a:br>
            <a:r>
              <a:rPr lang="fa-IR" altLang="fa-IR" sz="2200" b="1" dirty="0" smtClean="0">
                <a:solidFill>
                  <a:schemeClr val="tx1"/>
                </a:solidFill>
                <a:latin typeface="IranNastaliq" pitchFamily="18" charset="0"/>
                <a:cs typeface="B Nazanin" pitchFamily="2" charset="0"/>
              </a:rPr>
              <a:t>2- </a:t>
            </a:r>
            <a:r>
              <a:rPr lang="fa-IR" altLang="fa-IR" sz="2800" b="1" u="sng" dirty="0">
                <a:solidFill>
                  <a:schemeClr val="tx1"/>
                </a:solidFill>
                <a:latin typeface="IranNastaliq" pitchFamily="18" charset="0"/>
                <a:cs typeface="B Nazanin" pitchFamily="2" charset="0"/>
              </a:rPr>
              <a:t>افزايش بهره‌وري تا رسيدن به سطح عالي ازطريق پيشرفت و بهبود روش‌هاي حمل‌و نقل و مديريت و منابع انساني و اطلاعات</a:t>
            </a:r>
            <a:r>
              <a:rPr lang="fa-IR" altLang="fa-IR" sz="2800" b="1" dirty="0">
                <a:solidFill>
                  <a:schemeClr val="tx1"/>
                </a:solidFill>
                <a:latin typeface="IranNastaliq" pitchFamily="18" charset="0"/>
                <a:cs typeface="B Nazanin" pitchFamily="2" charset="0"/>
              </a:rPr>
              <a:t>.</a:t>
            </a:r>
            <a:br>
              <a:rPr lang="fa-IR" altLang="fa-IR" sz="2800" b="1" dirty="0">
                <a:solidFill>
                  <a:schemeClr val="tx1"/>
                </a:solidFill>
                <a:latin typeface="IranNastaliq" pitchFamily="18" charset="0"/>
                <a:cs typeface="B Nazanin" pitchFamily="2" charset="0"/>
              </a:rPr>
            </a:br>
            <a:r>
              <a:rPr lang="fa-IR" altLang="fa-IR" sz="600" b="1" dirty="0">
                <a:solidFill>
                  <a:schemeClr val="tx1"/>
                </a:solidFill>
                <a:latin typeface="IranNastaliq" pitchFamily="18" charset="0"/>
                <a:cs typeface="B Nazanin" pitchFamily="2" charset="0"/>
              </a:rPr>
              <a:t/>
            </a:r>
            <a:br>
              <a:rPr lang="fa-IR" altLang="fa-IR" sz="600" b="1" dirty="0">
                <a:solidFill>
                  <a:schemeClr val="tx1"/>
                </a:solidFill>
                <a:latin typeface="IranNastaliq" pitchFamily="18" charset="0"/>
                <a:cs typeface="B Nazanin" pitchFamily="2" charset="0"/>
              </a:rPr>
            </a:br>
            <a:endParaRPr lang="fa-IR" altLang="fa-IR" sz="2200" b="1" dirty="0">
              <a:solidFill>
                <a:schemeClr val="tx1"/>
              </a:solidFill>
              <a:latin typeface="IranNastaliq" pitchFamily="18" charset="0"/>
              <a:cs typeface="B Nazanin" pitchFamily="2" charset="0"/>
            </a:endParaRPr>
          </a:p>
        </p:txBody>
      </p:sp>
      <p:sp>
        <p:nvSpPr>
          <p:cNvPr id="43010" name="Slide Number Placeholder 5">
            <a:extLst>
              <a:ext uri="{FF2B5EF4-FFF2-40B4-BE49-F238E27FC236}">
                <a16:creationId xmlns:a16="http://schemas.microsoft.com/office/drawing/2014/main" id="{BDA1B316-A4A8-4FF4-960E-D2221ED38B5D}"/>
              </a:ext>
            </a:extLst>
          </p:cNvPr>
          <p:cNvSpPr>
            <a:spLocks noGrp="1"/>
          </p:cNvSpPr>
          <p:nvPr>
            <p:ph type="sldNum" sz="quarter" idx="4294967295"/>
          </p:nvPr>
        </p:nvSpPr>
        <p:spPr>
          <a:xfrm>
            <a:off x="0" y="6453188"/>
            <a:ext cx="1223963" cy="2603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a:spcBef>
                <a:spcPct val="0"/>
              </a:spcBef>
              <a:buFontTx/>
              <a:buNone/>
            </a:pPr>
            <a:fld id="{F3BB72EB-3ED4-45E2-9D1F-AFDD832D613E}" type="slidenum">
              <a:rPr lang="ar-SA" altLang="fa-IR" sz="1400">
                <a:solidFill>
                  <a:prstClr val="black"/>
                </a:solidFill>
                <a:cs typeface="Zar" pitchFamily="2" charset="0"/>
              </a:rPr>
              <a:pPr algn="l">
                <a:spcBef>
                  <a:spcPct val="0"/>
                </a:spcBef>
                <a:buFontTx/>
                <a:buNone/>
              </a:pPr>
              <a:t>5</a:t>
            </a:fld>
            <a:endParaRPr lang="en-US" altLang="fa-IR" sz="1400">
              <a:solidFill>
                <a:prstClr val="black"/>
              </a:solidFill>
              <a:cs typeface="Zar" pitchFamily="2" charset="0"/>
            </a:endParaRPr>
          </a:p>
        </p:txBody>
      </p:sp>
      <p:sp>
        <p:nvSpPr>
          <p:cNvPr id="5" name="Rectangle 2">
            <a:extLst>
              <a:ext uri="{FF2B5EF4-FFF2-40B4-BE49-F238E27FC236}">
                <a16:creationId xmlns:a16="http://schemas.microsoft.com/office/drawing/2014/main" id="{69AEB495-D02D-4366-B2A4-3165780BD942}"/>
              </a:ext>
            </a:extLst>
          </p:cNvPr>
          <p:cNvSpPr txBox="1">
            <a:spLocks noChangeArrowheads="1"/>
          </p:cNvSpPr>
          <p:nvPr/>
        </p:nvSpPr>
        <p:spPr bwMode="auto">
          <a:xfrm>
            <a:off x="323850" y="188913"/>
            <a:ext cx="8501063" cy="1079500"/>
          </a:xfrm>
          <a:prstGeom prst="rect">
            <a:avLst/>
          </a:prstGeom>
          <a:noFill/>
          <a:ln w="9525">
            <a:noFill/>
            <a:miter lim="800000"/>
            <a:headEnd/>
            <a:tailEnd/>
          </a:ln>
        </p:spPr>
        <p:txBody>
          <a:bodyPr anchor="ctr"/>
          <a:lstStyle/>
          <a:p>
            <a:pPr algn="ctr" rtl="1">
              <a:defRPr/>
            </a:pPr>
            <a:endParaRPr lang="fa-IR" sz="1050" dirty="0">
              <a:solidFill>
                <a:srgbClr val="FF0000"/>
              </a:solidFill>
              <a:latin typeface="IranNastaliq" pitchFamily="18" charset="0"/>
              <a:cs typeface="IranNastaliq" pitchFamily="18" charset="0"/>
            </a:endParaRPr>
          </a:p>
          <a:p>
            <a:pPr algn="ctr" rtl="1">
              <a:defRPr/>
            </a:pPr>
            <a:r>
              <a:rPr lang="fa-IR" sz="3600" dirty="0">
                <a:solidFill>
                  <a:prstClr val="black"/>
                </a:solidFill>
                <a:latin typeface="IranNastaliq" pitchFamily="18" charset="0"/>
                <a:cs typeface="IranNastaliq" pitchFamily="18" charset="0"/>
              </a:rPr>
              <a:t>سياست‌هاي كلي نظام در   بخش حمل‌ونقل</a:t>
            </a:r>
            <a:r>
              <a:rPr lang="fa-IR" sz="3600" dirty="0">
                <a:solidFill>
                  <a:prstClr val="black"/>
                </a:solidFill>
                <a:effectLst>
                  <a:outerShdw blurRad="38100" dist="38100" dir="2700000" algn="tl">
                    <a:srgbClr val="C0C0C0"/>
                  </a:outerShdw>
                </a:effectLst>
                <a:latin typeface="IranNastaliq" pitchFamily="18" charset="0"/>
                <a:cs typeface="IranNastaliq" pitchFamily="18" charset="0"/>
                <a:sym typeface="Wingdings" pitchFamily="2" charset="2"/>
              </a:rPr>
              <a:t>  </a:t>
            </a:r>
            <a:r>
              <a:rPr lang="fa-IR" sz="2800" u="sng" dirty="0">
                <a:solidFill>
                  <a:srgbClr val="34659A"/>
                </a:solidFill>
                <a:effectLst>
                  <a:outerShdw blurRad="38100" dist="38100" dir="2700000" algn="tl">
                    <a:srgbClr val="C0C0C0"/>
                  </a:outerShdw>
                </a:effectLst>
                <a:latin typeface="IranNastaliq" pitchFamily="18" charset="0"/>
                <a:cs typeface="IranNastaliq" pitchFamily="18" charset="0"/>
                <a:sym typeface="Wingdings" pitchFamily="2" charset="2"/>
              </a:rPr>
              <a:t>مصوب       1379</a:t>
            </a:r>
            <a:r>
              <a:rPr lang="fa-IR" sz="2800" u="sng" dirty="0">
                <a:solidFill>
                  <a:srgbClr val="FF0000"/>
                </a:solidFill>
                <a:latin typeface="IranNastaliq" pitchFamily="18" charset="0"/>
                <a:cs typeface="IranNastaliq" pitchFamily="18" charset="0"/>
              </a:rPr>
              <a:t> </a:t>
            </a:r>
            <a:endParaRPr lang="en-US" sz="2000" u="sng" kern="0" dirty="0">
              <a:solidFill>
                <a:srgbClr val="FF0000"/>
              </a:solidFill>
              <a:latin typeface="Calibri"/>
              <a:cs typeface="Zar" panose="00000400000000000000" pitchFamily="2" charset="-78"/>
            </a:endParaRPr>
          </a:p>
        </p:txBody>
      </p:sp>
    </p:spTree>
    <p:extLst>
      <p:ext uri="{BB962C8B-B14F-4D97-AF65-F5344CB8AC3E}">
        <p14:creationId xmlns:p14="http://schemas.microsoft.com/office/powerpoint/2010/main" val="358012760"/>
      </p:ext>
    </p:extLst>
  </p:cSld>
  <p:clrMapOvr>
    <a:masterClrMapping/>
  </p:clrMapOvr>
  <p:transition>
    <p:random/>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8809" y="1556792"/>
            <a:ext cx="8280920" cy="4683186"/>
          </a:xfrm>
          <a:solidFill>
            <a:schemeClr val="accent2">
              <a:lumMod val="20000"/>
              <a:lumOff val="80000"/>
            </a:schemeClr>
          </a:solidFill>
        </p:spPr>
        <p:txBody>
          <a:bodyPr/>
          <a:lstStyle/>
          <a:p>
            <a:pPr marL="0" indent="0" algn="just">
              <a:buNone/>
            </a:pPr>
            <a:r>
              <a:rPr lang="fa-IR" sz="1800" b="1" dirty="0" smtClean="0"/>
              <a:t>اين طرح دشوار و پرهزينه مسير مهمي براي شاخه مياني و غربي كريدور شمال-جنوب از درياي خزر و از سمت آستارا است.</a:t>
            </a:r>
            <a:endParaRPr lang="fa-IR" sz="1800" b="1" dirty="0"/>
          </a:p>
          <a:p>
            <a:pPr marL="0" indent="0" algn="just">
              <a:buNone/>
            </a:pPr>
            <a:r>
              <a:rPr lang="fa-IR" sz="1800" b="1" dirty="0" smtClean="0"/>
              <a:t>مهمترين مراكز باري و </a:t>
            </a:r>
            <a:r>
              <a:rPr lang="fa-IR" sz="1800" b="1" dirty="0"/>
              <a:t>مسافري: شهرهاي </a:t>
            </a:r>
            <a:r>
              <a:rPr lang="ar-SA" sz="1800" b="1" dirty="0"/>
              <a:t>لوشان، منجيل، رودبار، امامزاده هاشم، رشت و بندر </a:t>
            </a:r>
            <a:r>
              <a:rPr lang="fa-IR" sz="1800" b="1" dirty="0"/>
              <a:t>كاسپين</a:t>
            </a:r>
          </a:p>
          <a:p>
            <a:pPr marL="0" indent="0" algn="just">
              <a:buNone/>
            </a:pPr>
            <a:r>
              <a:rPr lang="fa-IR" sz="1800" b="1" dirty="0" smtClean="0"/>
              <a:t>زمان انجام مطالعات برآورد تقاضا:</a:t>
            </a:r>
            <a:r>
              <a:rPr lang="fa-IR" sz="1800" b="1" dirty="0"/>
              <a:t>	</a:t>
            </a:r>
            <a:r>
              <a:rPr lang="fa-IR" sz="1800" b="1" dirty="0" smtClean="0"/>
              <a:t>1400</a:t>
            </a:r>
          </a:p>
          <a:p>
            <a:pPr marL="0" indent="0" algn="just">
              <a:buNone/>
            </a:pPr>
            <a:r>
              <a:rPr lang="fa-IR" sz="1800" b="1" dirty="0" smtClean="0"/>
              <a:t>ميزان </a:t>
            </a:r>
            <a:r>
              <a:rPr lang="fa-IR" sz="1800" b="1" dirty="0"/>
              <a:t>تقاضاي حمل پيش بيني شده در مطالعات طرح</a:t>
            </a:r>
            <a:r>
              <a:rPr lang="fa-IR" sz="1800" b="1" dirty="0" smtClean="0"/>
              <a:t>:</a:t>
            </a:r>
          </a:p>
          <a:p>
            <a:pPr marL="0" indent="0" algn="just">
              <a:buNone/>
            </a:pPr>
            <a:endParaRPr lang="fa-IR" sz="1800" b="1" dirty="0"/>
          </a:p>
          <a:p>
            <a:pPr marL="0" indent="0" algn="just">
              <a:buNone/>
            </a:pPr>
            <a:endParaRPr lang="fa-IR" sz="1800" b="1" dirty="0"/>
          </a:p>
          <a:p>
            <a:pPr marL="0" indent="0" algn="just">
              <a:buNone/>
            </a:pPr>
            <a:endParaRPr lang="fa-IR" b="1" dirty="0"/>
          </a:p>
          <a:p>
            <a:pPr marL="0" indent="0">
              <a:buNone/>
            </a:pPr>
            <a:r>
              <a:rPr lang="fa-IR" sz="1600" b="1" dirty="0" smtClean="0"/>
              <a:t>پوشش </a:t>
            </a:r>
            <a:r>
              <a:rPr lang="fa-IR" sz="1600" b="1" dirty="0"/>
              <a:t>ريلي بندر انزلي از حيث ترابري بين‌المللي و رفاه مردم گيلان بسيار مهم است ولي به </a:t>
            </a:r>
            <a:r>
              <a:rPr lang="fa-IR" sz="1600" b="1" dirty="0" smtClean="0"/>
              <a:t>علت زيست محيطي </a:t>
            </a:r>
            <a:r>
              <a:rPr lang="fa-IR" sz="1600" b="1" dirty="0"/>
              <a:t>متوقف شده است </a:t>
            </a:r>
            <a:r>
              <a:rPr lang="fa-IR" sz="1600" b="1" dirty="0" smtClean="0"/>
              <a:t>موضوع </a:t>
            </a:r>
            <a:r>
              <a:rPr lang="fa-IR" sz="1600" b="1" dirty="0"/>
              <a:t>با منطق حفاظت زيست‌محيطي حل و صورتجلسه شده ليكن مسير در محدوده ثبتي تالاب انزلي است لذا اجراي پروژه مخالف با كنوانسيون بين‌المللي رامسر تلقي </a:t>
            </a:r>
            <a:r>
              <a:rPr lang="fa-IR" sz="1600" b="1" dirty="0" smtClean="0"/>
              <a:t>مي‌شود.</a:t>
            </a:r>
            <a:endParaRPr lang="fa-IR" sz="1600" b="1" dirty="0"/>
          </a:p>
          <a:p>
            <a:pPr marL="0" indent="0">
              <a:buNone/>
            </a:pPr>
            <a:r>
              <a:rPr lang="fa-IR" sz="1600" b="1" dirty="0"/>
              <a:t>با وجود تقاضاي قابل توجه و مسافت‌هاي حمل طولاني كه مناسب براي حمل ريلي است، وضعيت حمل بار در اين محور بسيار كم و مستعد جهش است. </a:t>
            </a:r>
          </a:p>
        </p:txBody>
      </p:sp>
      <p:sp>
        <p:nvSpPr>
          <p:cNvPr id="11" name="Content Placeholder 2"/>
          <p:cNvSpPr txBox="1">
            <a:spLocks/>
          </p:cNvSpPr>
          <p:nvPr/>
        </p:nvSpPr>
        <p:spPr bwMode="auto">
          <a:xfrm>
            <a:off x="611560" y="548680"/>
            <a:ext cx="7704856"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2000" b="1" dirty="0">
                <a:cs typeface="Zar" panose="00000400000000000000" pitchFamily="2" charset="-78"/>
              </a:rPr>
              <a:t>راه‌آهن </a:t>
            </a:r>
            <a:r>
              <a:rPr lang="fa-IR" sz="2000" b="1" dirty="0" smtClean="0">
                <a:cs typeface="Zar" panose="00000400000000000000" pitchFamily="2" charset="-78"/>
              </a:rPr>
              <a:t>قزوين-رشت – كاسپين  طول </a:t>
            </a:r>
            <a:r>
              <a:rPr lang="fa-IR" sz="2000" b="1" dirty="0">
                <a:cs typeface="Zar" panose="00000400000000000000" pitchFamily="2" charset="-78"/>
              </a:rPr>
              <a:t>: </a:t>
            </a:r>
            <a:r>
              <a:rPr lang="fa-IR" sz="2000" b="1" dirty="0" smtClean="0">
                <a:cs typeface="Zar" panose="00000400000000000000" pitchFamily="2" charset="-78"/>
              </a:rPr>
              <a:t>217 كيلومتر  سال </a:t>
            </a:r>
            <a:r>
              <a:rPr lang="fa-IR" sz="2000" b="1" dirty="0">
                <a:cs typeface="Zar" panose="00000400000000000000" pitchFamily="2" charset="-78"/>
              </a:rPr>
              <a:t>افتتاح : </a:t>
            </a:r>
            <a:r>
              <a:rPr lang="fa-IR" sz="2000" b="1" dirty="0" smtClean="0">
                <a:cs typeface="Zar" panose="00000400000000000000" pitchFamily="2" charset="-78"/>
              </a:rPr>
              <a:t>1397 و 1402</a:t>
            </a:r>
            <a:endParaRPr lang="fa-IR" sz="2000" b="1" dirty="0">
              <a:cs typeface="Zar" panose="00000400000000000000"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50</a:t>
            </a:fld>
            <a:endParaRPr lang="en-US">
              <a:solidFill>
                <a:prstClr val="black">
                  <a:tint val="75000"/>
                </a:prst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2171823441"/>
              </p:ext>
            </p:extLst>
          </p:nvPr>
        </p:nvGraphicFramePr>
        <p:xfrm>
          <a:off x="971600" y="3212976"/>
          <a:ext cx="4865812" cy="1197124"/>
        </p:xfrm>
        <a:graphic>
          <a:graphicData uri="http://schemas.openxmlformats.org/drawingml/2006/table">
            <a:tbl>
              <a:tblPr rtl="1">
                <a:tableStyleId>{5C22544A-7EE6-4342-B048-85BDC9FD1C3A}</a:tableStyleId>
              </a:tblPr>
              <a:tblGrid>
                <a:gridCol w="2634918">
                  <a:extLst>
                    <a:ext uri="{9D8B030D-6E8A-4147-A177-3AD203B41FA5}">
                      <a16:colId xmlns:a16="http://schemas.microsoft.com/office/drawing/2014/main" val="20000"/>
                    </a:ext>
                  </a:extLst>
                </a:gridCol>
                <a:gridCol w="1214264">
                  <a:extLst>
                    <a:ext uri="{9D8B030D-6E8A-4147-A177-3AD203B41FA5}">
                      <a16:colId xmlns:a16="http://schemas.microsoft.com/office/drawing/2014/main" val="20001"/>
                    </a:ext>
                  </a:extLst>
                </a:gridCol>
                <a:gridCol w="1016630">
                  <a:extLst>
                    <a:ext uri="{9D8B030D-6E8A-4147-A177-3AD203B41FA5}">
                      <a16:colId xmlns:a16="http://schemas.microsoft.com/office/drawing/2014/main" val="20002"/>
                    </a:ext>
                  </a:extLst>
                </a:gridCol>
              </a:tblGrid>
              <a:tr h="262700">
                <a:tc>
                  <a:txBody>
                    <a:bodyPr/>
                    <a:lstStyle/>
                    <a:p>
                      <a:pPr algn="ctr" rtl="1">
                        <a:spcAft>
                          <a:spcPts val="0"/>
                        </a:spcAft>
                      </a:pPr>
                      <a:r>
                        <a:rPr lang="fa-IR" sz="1800" b="1" dirty="0" smtClean="0">
                          <a:effectLst/>
                          <a:cs typeface="Zar" panose="00000400000000000000" pitchFamily="2" charset="-78"/>
                        </a:rPr>
                        <a:t>سال</a:t>
                      </a:r>
                      <a:r>
                        <a:rPr lang="fa-IR" sz="1800" b="1" dirty="0">
                          <a:effectLst/>
                          <a:cs typeface="Zar" panose="00000400000000000000" pitchFamily="2" charset="-78"/>
                        </a:rPr>
                        <a:t> </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1800" b="1" dirty="0" smtClean="0">
                          <a:effectLst/>
                          <a:cs typeface="Zar" panose="00000400000000000000" pitchFamily="2" charset="-78"/>
                        </a:rPr>
                        <a:t>1395</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1800" b="1" dirty="0" smtClean="0">
                          <a:effectLst/>
                          <a:cs typeface="Zar" panose="00000400000000000000" pitchFamily="2" charset="-78"/>
                        </a:rPr>
                        <a:t>1405</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48471">
                <a:tc>
                  <a:txBody>
                    <a:bodyPr/>
                    <a:lstStyle/>
                    <a:p>
                      <a:pPr algn="r" rtl="1">
                        <a:spcAft>
                          <a:spcPts val="0"/>
                        </a:spcAft>
                      </a:pPr>
                      <a:r>
                        <a:rPr lang="fa-IR" sz="1600" b="1" dirty="0">
                          <a:effectLst/>
                          <a:cs typeface="Zar" panose="00000400000000000000" pitchFamily="2" charset="-78"/>
                        </a:rPr>
                        <a:t>بار </a:t>
                      </a:r>
                      <a:r>
                        <a:rPr lang="fa-IR" sz="1600" b="1" dirty="0" smtClean="0">
                          <a:effectLst/>
                          <a:cs typeface="Zar" panose="00000400000000000000" pitchFamily="2" charset="-78"/>
                        </a:rPr>
                        <a:t>صادرات و واردات (ميليون </a:t>
                      </a:r>
                      <a:r>
                        <a:rPr lang="fa-IR" sz="1600" b="1" dirty="0">
                          <a:effectLst/>
                          <a:cs typeface="Zar" panose="00000400000000000000" pitchFamily="2" charset="-78"/>
                        </a:rPr>
                        <a:t>تن)</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1600" b="1" kern="1200" dirty="0" smtClean="0">
                          <a:solidFill>
                            <a:schemeClr val="dk1"/>
                          </a:solidFill>
                          <a:effectLst/>
                          <a:latin typeface="Tempus Sans ITC" panose="04020404030D07020202" pitchFamily="82" charset="0"/>
                          <a:ea typeface="Times New Roman" panose="02020603050405020304" pitchFamily="18" charset="0"/>
                          <a:cs typeface="Zar" panose="00000400000000000000" pitchFamily="2" charset="-78"/>
                        </a:rPr>
                        <a:t>4.2</a:t>
                      </a:r>
                      <a:endParaRPr lang="en-US" sz="1600" b="1" kern="1200" dirty="0">
                        <a:solidFill>
                          <a:schemeClr val="dk1"/>
                        </a:solidFill>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1600" b="1" kern="1200" dirty="0" smtClean="0">
                          <a:solidFill>
                            <a:schemeClr val="dk1"/>
                          </a:solidFill>
                          <a:effectLst/>
                          <a:latin typeface="Tempus Sans ITC" panose="04020404030D07020202" pitchFamily="82" charset="0"/>
                          <a:ea typeface="Times New Roman" panose="02020603050405020304" pitchFamily="18" charset="0"/>
                          <a:cs typeface="Zar" panose="00000400000000000000" pitchFamily="2" charset="-78"/>
                        </a:rPr>
                        <a:t>9.1</a:t>
                      </a:r>
                      <a:endParaRPr lang="en-US" sz="1600" b="1" kern="1200" dirty="0">
                        <a:solidFill>
                          <a:schemeClr val="dk1"/>
                        </a:solidFill>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317349">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fa-IR" sz="1600" b="1" kern="1200" dirty="0" smtClean="0">
                          <a:solidFill>
                            <a:schemeClr val="dk1"/>
                          </a:solidFill>
                          <a:effectLst/>
                          <a:latin typeface="+mn-lt"/>
                          <a:ea typeface="+mn-ea"/>
                          <a:cs typeface="Zar" panose="00000400000000000000" pitchFamily="2" charset="-78"/>
                        </a:rPr>
                        <a:t>بار ترانزيتي                (ميليون </a:t>
                      </a:r>
                      <a:r>
                        <a:rPr lang="fa-IR" sz="1600" b="1" dirty="0" smtClean="0">
                          <a:effectLst/>
                          <a:cs typeface="Zar" panose="00000400000000000000" pitchFamily="2" charset="-78"/>
                        </a:rPr>
                        <a:t>تن)</a:t>
                      </a:r>
                      <a:endParaRPr lang="fa-IR" sz="1600" dirty="0"/>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r>
                        <a:rPr lang="fa-IR" sz="1600" b="1" kern="1200" dirty="0" smtClean="0">
                          <a:solidFill>
                            <a:schemeClr val="dk1"/>
                          </a:solidFill>
                          <a:effectLst/>
                          <a:latin typeface="Tempus Sans ITC" panose="04020404030D07020202" pitchFamily="82" charset="0"/>
                          <a:ea typeface="Times New Roman" panose="02020603050405020304" pitchFamily="18" charset="0"/>
                          <a:cs typeface="Zar" panose="00000400000000000000" pitchFamily="2" charset="-78"/>
                        </a:rPr>
                        <a:t>2.5</a:t>
                      </a:r>
                      <a:endParaRPr lang="fa-IR" sz="1600" b="1" kern="1200" dirty="0">
                        <a:solidFill>
                          <a:schemeClr val="dk1"/>
                        </a:solidFill>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fa-IR" sz="1600" b="1" kern="1200" dirty="0" smtClean="0">
                          <a:solidFill>
                            <a:schemeClr val="dk1"/>
                          </a:solidFill>
                          <a:effectLst/>
                          <a:latin typeface="Tempus Sans ITC" panose="04020404030D07020202" pitchFamily="82" charset="0"/>
                          <a:ea typeface="Times New Roman" panose="02020603050405020304" pitchFamily="18" charset="0"/>
                          <a:cs typeface="Zar" panose="00000400000000000000" pitchFamily="2" charset="-78"/>
                        </a:rPr>
                        <a:t>5.4</a:t>
                      </a:r>
                      <a:endParaRPr lang="fa-IR" sz="1600" b="1" kern="1200" dirty="0">
                        <a:solidFill>
                          <a:schemeClr val="dk1"/>
                        </a:solidFill>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2"/>
                  </a:ext>
                </a:extLst>
              </a:tr>
              <a:tr h="356984">
                <a:tc>
                  <a:txBody>
                    <a:bodyPr/>
                    <a:lstStyle/>
                    <a:p>
                      <a:pPr algn="r" rtl="1">
                        <a:spcAft>
                          <a:spcPts val="0"/>
                        </a:spcAft>
                      </a:pPr>
                      <a:r>
                        <a:rPr lang="fa-IR" sz="1600" b="1" dirty="0">
                          <a:effectLst/>
                          <a:cs typeface="Zar" panose="00000400000000000000" pitchFamily="2" charset="-78"/>
                        </a:rPr>
                        <a:t>مسافر </a:t>
                      </a:r>
                      <a:r>
                        <a:rPr lang="fa-IR" sz="1600" b="1" dirty="0" smtClean="0">
                          <a:effectLst/>
                          <a:cs typeface="Zar" panose="00000400000000000000" pitchFamily="2" charset="-78"/>
                        </a:rPr>
                        <a:t>                         (</a:t>
                      </a:r>
                      <a:r>
                        <a:rPr lang="fa-IR" sz="1600" b="1" dirty="0">
                          <a:effectLst/>
                          <a:cs typeface="Zar" panose="00000400000000000000" pitchFamily="2" charset="-78"/>
                        </a:rPr>
                        <a:t>ميليون نفر</a:t>
                      </a:r>
                      <a:r>
                        <a:rPr lang="fa-IR" sz="1600" b="1" dirty="0" smtClean="0">
                          <a:effectLst/>
                          <a:cs typeface="Zar" panose="00000400000000000000" pitchFamily="2" charset="-78"/>
                        </a:rPr>
                        <a:t>)</a:t>
                      </a:r>
                      <a:r>
                        <a:rPr lang="fa-IR" sz="1600" b="1" dirty="0">
                          <a:effectLst/>
                          <a:cs typeface="Zar" panose="00000400000000000000" pitchFamily="2" charset="-78"/>
                        </a:rPr>
                        <a:t> </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rtl="1">
                        <a:spcAft>
                          <a:spcPts val="0"/>
                        </a:spcAft>
                      </a:pPr>
                      <a:r>
                        <a:rPr lang="fa-IR" sz="1600" b="1" kern="1200" dirty="0" smtClean="0">
                          <a:solidFill>
                            <a:schemeClr val="dk1"/>
                          </a:solidFill>
                          <a:effectLst/>
                          <a:latin typeface="Tempus Sans ITC" panose="04020404030D07020202" pitchFamily="82" charset="0"/>
                          <a:ea typeface="Times New Roman" panose="02020603050405020304" pitchFamily="18" charset="0"/>
                          <a:cs typeface="Zar" panose="00000400000000000000" pitchFamily="2" charset="-78"/>
                        </a:rPr>
                        <a:t>0.3</a:t>
                      </a:r>
                      <a:endParaRPr lang="en-US" sz="1600" b="1" kern="1200" dirty="0">
                        <a:solidFill>
                          <a:schemeClr val="dk1"/>
                        </a:solidFill>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mpd="sng">
                      <a:noFill/>
                    </a:lnB>
                  </a:tcPr>
                </a:tc>
                <a:tc>
                  <a:txBody>
                    <a:bodyPr/>
                    <a:lstStyle/>
                    <a:p>
                      <a:pPr algn="ctr" rtl="1">
                        <a:spcAft>
                          <a:spcPts val="0"/>
                        </a:spcAft>
                      </a:pPr>
                      <a:r>
                        <a:rPr lang="fa-IR" sz="1600" b="1" kern="1200" dirty="0" smtClean="0">
                          <a:solidFill>
                            <a:schemeClr val="dk1"/>
                          </a:solidFill>
                          <a:effectLst/>
                          <a:latin typeface="Tempus Sans ITC" panose="04020404030D07020202" pitchFamily="82" charset="0"/>
                          <a:ea typeface="Times New Roman" panose="02020603050405020304" pitchFamily="18" charset="0"/>
                          <a:cs typeface="Zar" panose="00000400000000000000" pitchFamily="2" charset="-78"/>
                        </a:rPr>
                        <a:t>0.</a:t>
                      </a:r>
                      <a:r>
                        <a:rPr lang="fa-IR" sz="1600" b="1" kern="1200" dirty="0">
                          <a:solidFill>
                            <a:schemeClr val="dk1"/>
                          </a:solidFill>
                          <a:effectLst/>
                          <a:latin typeface="Tempus Sans ITC" panose="04020404030D07020202" pitchFamily="82" charset="0"/>
                          <a:ea typeface="Times New Roman" panose="02020603050405020304" pitchFamily="18" charset="0"/>
                          <a:cs typeface="Zar" panose="00000400000000000000" pitchFamily="2" charset="-78"/>
                        </a:rPr>
                        <a:t>6</a:t>
                      </a:r>
                      <a:endParaRPr lang="fa-IR" sz="1600" b="1" kern="1200" dirty="0" smtClean="0">
                        <a:solidFill>
                          <a:schemeClr val="dk1"/>
                        </a:solidFill>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mpd="sng">
                      <a:noFill/>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0362078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5177" y="1628800"/>
            <a:ext cx="7992888" cy="4464496"/>
          </a:xfrm>
          <a:solidFill>
            <a:schemeClr val="accent2">
              <a:lumMod val="20000"/>
              <a:lumOff val="80000"/>
            </a:schemeClr>
          </a:solidFill>
        </p:spPr>
        <p:txBody>
          <a:bodyPr/>
          <a:lstStyle/>
          <a:p>
            <a:pPr marL="0" indent="0" algn="just">
              <a:buNone/>
            </a:pPr>
            <a:r>
              <a:rPr lang="fa-IR" sz="2000" b="1" dirty="0"/>
              <a:t>- روسازي خط دوم در محدوده كوهين-لوشان به طول 40 كيلومتر جزء اين طرح بوده  و زيرسازي آن اجرا و مصالح روسازي به صورت كامل تحويل شركت راه‌آهن شده است.</a:t>
            </a:r>
            <a:endParaRPr lang="en-US" sz="2000" b="1" dirty="0"/>
          </a:p>
          <a:p>
            <a:pPr marL="0" indent="0" algn="just">
              <a:buNone/>
            </a:pPr>
            <a:endParaRPr lang="fa-IR" sz="2000" b="1" u="sng" dirty="0" smtClean="0"/>
          </a:p>
          <a:p>
            <a:pPr marL="0" indent="0" algn="just">
              <a:buNone/>
            </a:pPr>
            <a:r>
              <a:rPr lang="fa-IR" sz="2000" b="1" u="sng" dirty="0" smtClean="0"/>
              <a:t>مهمترين علل عدم حمل پيش‌بيني </a:t>
            </a:r>
            <a:r>
              <a:rPr lang="fa-IR" sz="2000" b="1" u="sng" dirty="0"/>
              <a:t>شده در </a:t>
            </a:r>
            <a:r>
              <a:rPr lang="fa-IR" sz="2000" b="1" u="sng" dirty="0" smtClean="0"/>
              <a:t>مطالعات:</a:t>
            </a:r>
          </a:p>
          <a:p>
            <a:pPr marL="0" indent="0" algn="just">
              <a:spcAft>
                <a:spcPts val="600"/>
              </a:spcAft>
              <a:buNone/>
            </a:pPr>
            <a:r>
              <a:rPr lang="fa-IR" sz="2400" b="1" dirty="0"/>
              <a:t> </a:t>
            </a:r>
            <a:r>
              <a:rPr lang="fa-IR" sz="2400" b="1" dirty="0" smtClean="0"/>
              <a:t>-</a:t>
            </a:r>
            <a:r>
              <a:rPr lang="fa-IR" sz="1800" b="1" dirty="0" smtClean="0"/>
              <a:t> تأخير در ايجاد اسكله‌ها و تدارك خطوط ريلي در داخل منطقه آزاد كاسپين.</a:t>
            </a:r>
          </a:p>
          <a:p>
            <a:pPr marL="174625" indent="-174625" algn="just">
              <a:spcAft>
                <a:spcPts val="600"/>
              </a:spcAft>
              <a:buFontTx/>
              <a:buChar char="-"/>
            </a:pPr>
            <a:r>
              <a:rPr lang="fa-IR" sz="1800" b="1" dirty="0" smtClean="0"/>
              <a:t>با لحاظ پراكندگي جمعيتي در منطقه رشت-كاسپين تقاطعات غيرهم‌سطح زيادي در طراحي ديده شده كه هنوز اجرا نشده‌اند و حتي راه‌بند براي تقاطعات هم‌سطح فراهم نشده است.</a:t>
            </a:r>
          </a:p>
          <a:p>
            <a:pPr marL="174625" indent="-174625" algn="just">
              <a:spcAft>
                <a:spcPts val="600"/>
              </a:spcAft>
              <a:buFontTx/>
              <a:buChar char="-"/>
            </a:pPr>
            <a:r>
              <a:rPr lang="fa-IR" sz="1800" b="1" dirty="0" smtClean="0"/>
              <a:t>عدم احداث </a:t>
            </a:r>
            <a:r>
              <a:rPr lang="fa-IR" sz="1800" b="1" dirty="0"/>
              <a:t>خطوط آنتني </a:t>
            </a:r>
            <a:r>
              <a:rPr lang="fa-IR" sz="1800" b="1" dirty="0" smtClean="0"/>
              <a:t>باري</a:t>
            </a:r>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51</a:t>
            </a:fld>
            <a:endParaRPr lang="en-US">
              <a:solidFill>
                <a:prstClr val="black">
                  <a:tint val="75000"/>
                </a:prstClr>
              </a:solidFill>
            </a:endParaRPr>
          </a:p>
        </p:txBody>
      </p:sp>
      <p:sp>
        <p:nvSpPr>
          <p:cNvPr id="5" name="Content Placeholder 2"/>
          <p:cNvSpPr txBox="1">
            <a:spLocks/>
          </p:cNvSpPr>
          <p:nvPr/>
        </p:nvSpPr>
        <p:spPr bwMode="auto">
          <a:xfrm>
            <a:off x="251520" y="548680"/>
            <a:ext cx="8712969"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1800" b="1" dirty="0">
                <a:cs typeface="Zar" panose="00000400000000000000" pitchFamily="2" charset="-78"/>
              </a:rPr>
              <a:t>راه‌آهن </a:t>
            </a:r>
            <a:r>
              <a:rPr lang="fa-IR" sz="1800" b="1" dirty="0" smtClean="0">
                <a:cs typeface="Zar" panose="00000400000000000000" pitchFamily="2" charset="-78"/>
              </a:rPr>
              <a:t>قزوين-رشت–كاسپين طول: 218 كيلومتر  افتتاح: 1397 و1402 پيشرفت: 93%  اعتبار لازم:2 همت</a:t>
            </a:r>
            <a:endParaRPr lang="fa-IR" sz="1800" b="1" dirty="0">
              <a:cs typeface="Zar" panose="00000400000000000000" pitchFamily="2" charset="-78"/>
            </a:endParaRPr>
          </a:p>
        </p:txBody>
      </p:sp>
    </p:spTree>
    <p:extLst>
      <p:ext uri="{BB962C8B-B14F-4D97-AF65-F5344CB8AC3E}">
        <p14:creationId xmlns:p14="http://schemas.microsoft.com/office/powerpoint/2010/main" val="15959081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484784"/>
            <a:ext cx="8424936" cy="4717814"/>
          </a:xfrm>
          <a:solidFill>
            <a:schemeClr val="accent2">
              <a:lumMod val="20000"/>
              <a:lumOff val="80000"/>
            </a:schemeClr>
          </a:solidFill>
        </p:spPr>
        <p:txBody>
          <a:bodyPr/>
          <a:lstStyle/>
          <a:p>
            <a:pPr marL="0" indent="0" algn="just">
              <a:buNone/>
            </a:pPr>
            <a:r>
              <a:rPr lang="fa-IR" sz="1800" b="1" u="sng" dirty="0" smtClean="0"/>
              <a:t>راهكارهاي افزايش بهره‌وري</a:t>
            </a:r>
            <a:r>
              <a:rPr lang="fa-IR" sz="1800" b="1" dirty="0" smtClean="0"/>
              <a:t>:</a:t>
            </a:r>
          </a:p>
          <a:p>
            <a:pPr marL="174625" indent="-174625" algn="just">
              <a:buFontTx/>
              <a:buChar char="-"/>
            </a:pPr>
            <a:r>
              <a:rPr lang="fa-IR" sz="1700" b="1" dirty="0" smtClean="0"/>
              <a:t>پيگيري براي فعاليت شاخه مياني كريدور شمال جنوب و حمل بار از چين، قزاقستان و روسيه از درياي خزر (2-3).</a:t>
            </a:r>
          </a:p>
          <a:p>
            <a:pPr marL="174625" indent="-174625" algn="just">
              <a:buFontTx/>
              <a:buChar char="-"/>
            </a:pPr>
            <a:r>
              <a:rPr lang="fa-IR" sz="1700" b="1" dirty="0" smtClean="0"/>
              <a:t>ترغيب </a:t>
            </a:r>
            <a:r>
              <a:rPr lang="fa-IR" sz="1700" b="1" dirty="0"/>
              <a:t>شركت‌هاي حمل‌ونقل تركيبي به حمل تركيبي </a:t>
            </a:r>
            <a:r>
              <a:rPr lang="fa-IR" sz="1700" b="1" dirty="0" smtClean="0"/>
              <a:t>ريلي-جاده‌اي آستارا </a:t>
            </a:r>
            <a:r>
              <a:rPr lang="fa-IR" sz="1700" b="1" dirty="0"/>
              <a:t>به </a:t>
            </a:r>
            <a:r>
              <a:rPr lang="fa-IR" sz="1700" b="1" dirty="0" smtClean="0"/>
              <a:t>بندرعباس و دريايي-ريلي از روسيه و قزاقستان به بندرعباس.(2-4)</a:t>
            </a:r>
            <a:endParaRPr lang="fa-IR" sz="1700" b="1" dirty="0"/>
          </a:p>
          <a:p>
            <a:pPr marL="174625" indent="-174625" algn="just">
              <a:buFontTx/>
              <a:buChar char="-"/>
            </a:pPr>
            <a:r>
              <a:rPr lang="fa-IR" sz="1700" b="1" dirty="0"/>
              <a:t> نياز به بررسي فرصت‌هاي احداث خطوط آنتني معدني و صنعتي </a:t>
            </a:r>
            <a:r>
              <a:rPr lang="fa-IR" sz="1700" b="1" dirty="0" smtClean="0"/>
              <a:t>.مهمترين </a:t>
            </a:r>
            <a:r>
              <a:rPr lang="fa-IR" sz="1700" b="1" dirty="0"/>
              <a:t>آنها </a:t>
            </a:r>
            <a:r>
              <a:rPr lang="fa-IR" sz="1700" b="1" dirty="0" smtClean="0"/>
              <a:t>شهرك </a:t>
            </a:r>
            <a:r>
              <a:rPr lang="fa-IR" sz="1700" b="1" dirty="0"/>
              <a:t>صنعتي رشت در فاصله 10 كيلومتري </a:t>
            </a:r>
            <a:r>
              <a:rPr lang="fa-IR" sz="1700" b="1" dirty="0" smtClean="0"/>
              <a:t>رشت (شامل چهار كارخانه توليد و نورد فولاد)، </a:t>
            </a:r>
            <a:r>
              <a:rPr lang="fa-IR" sz="1700" b="1" dirty="0"/>
              <a:t>شهرك </a:t>
            </a:r>
            <a:r>
              <a:rPr lang="fa-IR" sz="1700" b="1" dirty="0" smtClean="0"/>
              <a:t>صنعتي انزلي، سيلوي رشت نزديك ايستگاه امامزاده هاشم، (2-4)</a:t>
            </a:r>
          </a:p>
          <a:p>
            <a:pPr marL="174625" indent="-174625" algn="just">
              <a:buFontTx/>
              <a:buChar char="-"/>
            </a:pPr>
            <a:r>
              <a:rPr lang="fa-IR" sz="1700" b="1" dirty="0"/>
              <a:t>چاره‌جويي اتصال </a:t>
            </a:r>
            <a:r>
              <a:rPr lang="fa-IR" sz="1700" b="1" dirty="0" smtClean="0"/>
              <a:t>ريلي به بندر انزلي توسط </a:t>
            </a:r>
            <a:r>
              <a:rPr lang="fa-IR" sz="1700" b="1" dirty="0"/>
              <a:t>شورايعالي حفاظت محيط زيست يا مجلس شوراي </a:t>
            </a:r>
            <a:r>
              <a:rPr lang="fa-IR" sz="1700" b="1" dirty="0" smtClean="0"/>
              <a:t>اسلامي.(1-2)</a:t>
            </a:r>
          </a:p>
          <a:p>
            <a:pPr marL="174625" indent="-174625" algn="just">
              <a:buFontTx/>
              <a:buChar char="-"/>
            </a:pPr>
            <a:r>
              <a:rPr lang="fa-IR" sz="1700" b="1" dirty="0" smtClean="0"/>
              <a:t>ايجاد بارانداز بزرگ ريلي در ايستگاه رشت (با مشاركت بخش غيردولتي).(2-4)</a:t>
            </a:r>
          </a:p>
          <a:p>
            <a:pPr marL="174625" indent="-174625" algn="just">
              <a:buFontTx/>
              <a:buChar char="-"/>
            </a:pPr>
            <a:r>
              <a:rPr lang="fa-IR" sz="1700" b="1" dirty="0" smtClean="0"/>
              <a:t>هماهنگي با منطقه آزاد كاسپين براي تسريع در توسعه اسكله‌ها و تجهيزات لجستيكي بندركاسپين (با </a:t>
            </a:r>
            <a:r>
              <a:rPr lang="fa-IR" sz="1700" b="1" dirty="0"/>
              <a:t>مشاركت بخش غيردولتي</a:t>
            </a:r>
            <a:r>
              <a:rPr lang="fa-IR" sz="1700" b="1" dirty="0" smtClean="0"/>
              <a:t>).(2-3)</a:t>
            </a:r>
          </a:p>
          <a:p>
            <a:pPr marL="174625" indent="-174625" algn="just">
              <a:buFontTx/>
              <a:buChar char="-"/>
            </a:pPr>
            <a:r>
              <a:rPr lang="fa-IR" sz="1700" b="1" dirty="0" smtClean="0"/>
              <a:t>نواقص مسير رشت-كاسپين سريعاً رفع شود.(2-4)</a:t>
            </a:r>
          </a:p>
          <a:p>
            <a:pPr marL="174625" indent="-174625" algn="just">
              <a:buFontTx/>
              <a:buChar char="-"/>
            </a:pPr>
            <a:r>
              <a:rPr lang="fa-IR" sz="1700" b="1" dirty="0" smtClean="0"/>
              <a:t>روسازي خط دوم ريلي در محدوده لوشان-كوهين نصب شود.(3-4)</a:t>
            </a:r>
          </a:p>
          <a:p>
            <a:pPr marL="174625" indent="-174625" algn="just">
              <a:buFontTx/>
              <a:buChar char="-"/>
            </a:pPr>
            <a:r>
              <a:rPr lang="fa-IR" sz="1700" b="1" dirty="0" smtClean="0"/>
              <a:t>ايستگاه شيرين سو براي افزايش ظرفيت اجرا شود.(3-4)</a:t>
            </a:r>
          </a:p>
          <a:p>
            <a:pPr marL="174625" indent="-174625" algn="just">
              <a:buFontTx/>
              <a:buChar char="-"/>
            </a:pPr>
            <a:r>
              <a:rPr lang="fa-IR" sz="1700" b="1" dirty="0" smtClean="0"/>
              <a:t>تقاضاي مسافري از رشت به تهران و مشهد قابل توجه است و ارائه خدمات ضروري است.(3-4)</a:t>
            </a:r>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52</a:t>
            </a:fld>
            <a:endParaRPr lang="en-US">
              <a:solidFill>
                <a:prstClr val="black">
                  <a:tint val="75000"/>
                </a:prstClr>
              </a:solidFill>
            </a:endParaRPr>
          </a:p>
        </p:txBody>
      </p:sp>
      <p:sp>
        <p:nvSpPr>
          <p:cNvPr id="6" name="Content Placeholder 2"/>
          <p:cNvSpPr txBox="1">
            <a:spLocks/>
          </p:cNvSpPr>
          <p:nvPr/>
        </p:nvSpPr>
        <p:spPr bwMode="auto">
          <a:xfrm>
            <a:off x="251520" y="548680"/>
            <a:ext cx="8712969"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1800" b="1" dirty="0">
                <a:cs typeface="Zar" panose="00000400000000000000" pitchFamily="2" charset="-78"/>
              </a:rPr>
              <a:t>راه‌آهن </a:t>
            </a:r>
            <a:r>
              <a:rPr lang="fa-IR" sz="1800" b="1" dirty="0" smtClean="0">
                <a:cs typeface="Zar" panose="00000400000000000000" pitchFamily="2" charset="-78"/>
              </a:rPr>
              <a:t>قزوين-رشت–كاسپين طول: 218 كيلومتر  افتتاح: 1397 و1402 پيشرفت: 93%  اعتبار لازم:2 همت</a:t>
            </a:r>
            <a:endParaRPr lang="fa-IR" sz="1800" b="1" dirty="0">
              <a:cs typeface="Zar" panose="00000400000000000000" pitchFamily="2" charset="-78"/>
            </a:endParaRPr>
          </a:p>
        </p:txBody>
      </p:sp>
    </p:spTree>
    <p:extLst>
      <p:ext uri="{BB962C8B-B14F-4D97-AF65-F5344CB8AC3E}">
        <p14:creationId xmlns:p14="http://schemas.microsoft.com/office/powerpoint/2010/main" val="37646369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628800"/>
            <a:ext cx="8424936" cy="4608512"/>
          </a:xfrm>
          <a:solidFill>
            <a:schemeClr val="tx1">
              <a:lumMod val="50000"/>
              <a:lumOff val="50000"/>
              <a:alpha val="26000"/>
            </a:schemeClr>
          </a:solidFill>
        </p:spPr>
        <p:txBody>
          <a:bodyPr/>
          <a:lstStyle/>
          <a:p>
            <a:pPr marL="0" indent="0" algn="just">
              <a:spcAft>
                <a:spcPts val="0"/>
              </a:spcAft>
              <a:buNone/>
            </a:pPr>
            <a:r>
              <a:rPr lang="fa-IR" sz="1700" b="1" dirty="0"/>
              <a:t>اين محور جزيي از مسير مهم كريدور ترانزيتي شرقي– غربي </a:t>
            </a:r>
            <a:r>
              <a:rPr lang="fa-IR" sz="1700" b="1" dirty="0" smtClean="0"/>
              <a:t>است و </a:t>
            </a:r>
            <a:r>
              <a:rPr lang="fa-IR" sz="1700" b="1" dirty="0"/>
              <a:t>به علت </a:t>
            </a:r>
            <a:r>
              <a:rPr lang="fa-IR" sz="1700" b="1" dirty="0" smtClean="0"/>
              <a:t>بهبود اتصال </a:t>
            </a:r>
            <a:r>
              <a:rPr lang="fa-IR" sz="1700" b="1" dirty="0"/>
              <a:t>به كلان‌شهر تبريز و پوشش خطوط ترانزيتي ريلي به سمت مرزهاي جلفا و رازي و در </a:t>
            </a:r>
            <a:r>
              <a:rPr lang="fa-IR" sz="1700" b="1" dirty="0" smtClean="0"/>
              <a:t>آينده </a:t>
            </a:r>
            <a:r>
              <a:rPr lang="fa-IR" sz="1700" b="1" dirty="0"/>
              <a:t>مرزهاي چشمه‌ثريا و نوردوز </a:t>
            </a:r>
            <a:r>
              <a:rPr lang="fa-IR" sz="1700" b="1" dirty="0" smtClean="0"/>
              <a:t>اهميت </a:t>
            </a:r>
            <a:r>
              <a:rPr lang="fa-IR" sz="1700" b="1" dirty="0"/>
              <a:t>بالايي </a:t>
            </a:r>
            <a:r>
              <a:rPr lang="fa-IR" sz="1700" b="1" dirty="0" smtClean="0"/>
              <a:t>دارد. </a:t>
            </a:r>
            <a:r>
              <a:rPr lang="fa-IR" sz="1700" b="1" dirty="0"/>
              <a:t>كاهش طول مسير و بهبود مشخصات فني نسبت به مسير موجود، </a:t>
            </a:r>
            <a:r>
              <a:rPr lang="fa-IR" sz="1700" b="1" dirty="0" smtClean="0"/>
              <a:t>بر اهميت طرح افزوده است.</a:t>
            </a:r>
            <a:endParaRPr lang="fa-IR" sz="1700" b="1" dirty="0"/>
          </a:p>
          <a:p>
            <a:pPr marL="0" indent="0" algn="just">
              <a:spcAft>
                <a:spcPts val="0"/>
              </a:spcAft>
              <a:buNone/>
            </a:pPr>
            <a:r>
              <a:rPr lang="fa-IR" sz="1700" b="1" dirty="0" smtClean="0"/>
              <a:t>اين طرح پيش از انقلاب اسلامي طراحي و اجراي آن از سال 1379 آغاز شده (قديم‌ترين طرح توسعه راه‌آهن) و تا ايستگاه خاوران در سال 1402 افتتاح شده و تكميل آن 5 سال </a:t>
            </a:r>
            <a:r>
              <a:rPr lang="fa-IR" sz="1700" b="1" dirty="0"/>
              <a:t>زمان لازم </a:t>
            </a:r>
            <a:r>
              <a:rPr lang="fa-IR" sz="1700" b="1" dirty="0" smtClean="0"/>
              <a:t>دارد.</a:t>
            </a:r>
          </a:p>
          <a:p>
            <a:pPr marL="0" indent="0" algn="just">
              <a:spcAft>
                <a:spcPts val="0"/>
              </a:spcAft>
              <a:buNone/>
            </a:pPr>
            <a:endParaRPr lang="fa-IR" sz="1700" b="1" dirty="0"/>
          </a:p>
          <a:p>
            <a:pPr marL="0" indent="0" algn="just">
              <a:spcAft>
                <a:spcPts val="0"/>
              </a:spcAft>
              <a:buNone/>
            </a:pPr>
            <a:r>
              <a:rPr lang="fa-IR" sz="1700" b="1" dirty="0" smtClean="0"/>
              <a:t>مهمترين </a:t>
            </a:r>
            <a:r>
              <a:rPr lang="fa-IR" sz="1700" b="1" dirty="0"/>
              <a:t>مراكز باري و مسافري: </a:t>
            </a:r>
            <a:r>
              <a:rPr lang="fa-IR" sz="1700" b="1" u="sng" dirty="0" smtClean="0"/>
              <a:t>ترکمانچاي </a:t>
            </a:r>
            <a:r>
              <a:rPr lang="fa-IR" sz="1700" b="1" u="sng" dirty="0"/>
              <a:t>، بستان آباد، </a:t>
            </a:r>
            <a:r>
              <a:rPr lang="ar-SA" sz="1700" b="1" u="sng" dirty="0" smtClean="0"/>
              <a:t>باسمنج</a:t>
            </a:r>
            <a:r>
              <a:rPr lang="fa-IR" sz="1700" b="1" u="sng" dirty="0" smtClean="0"/>
              <a:t>، ائل‌گلي و تبريز</a:t>
            </a:r>
          </a:p>
          <a:p>
            <a:pPr marL="0" indent="0" algn="just">
              <a:spcAft>
                <a:spcPts val="0"/>
              </a:spcAft>
              <a:buNone/>
            </a:pPr>
            <a:r>
              <a:rPr lang="fa-IR" sz="1700" b="1" dirty="0" smtClean="0"/>
              <a:t>انشعاب ريلي بستان‌آباد-سراب طرح مستقل و مصوب است و پيشرفت اندكي دارد.</a:t>
            </a:r>
            <a:endParaRPr lang="fa-IR" sz="1700" b="1" dirty="0"/>
          </a:p>
          <a:p>
            <a:pPr marL="0" indent="0" algn="just">
              <a:spcAft>
                <a:spcPts val="0"/>
              </a:spcAft>
              <a:buNone/>
            </a:pPr>
            <a:r>
              <a:rPr lang="fa-IR" sz="1700" b="1" dirty="0" smtClean="0"/>
              <a:t>زمان </a:t>
            </a:r>
            <a:r>
              <a:rPr lang="fa-IR" sz="1700" b="1" dirty="0"/>
              <a:t>انجام مطالعات برآورد تقاضا:	1399</a:t>
            </a:r>
          </a:p>
          <a:p>
            <a:pPr marL="0" indent="0" algn="just">
              <a:spcAft>
                <a:spcPts val="0"/>
              </a:spcAft>
              <a:buNone/>
            </a:pPr>
            <a:r>
              <a:rPr lang="fa-IR" sz="1700" b="1" dirty="0"/>
              <a:t>ميزان تقاضاي حمل </a:t>
            </a:r>
            <a:r>
              <a:rPr lang="fa-IR" sz="1700" b="1" dirty="0" smtClean="0"/>
              <a:t>پيش‌بيني </a:t>
            </a:r>
            <a:r>
              <a:rPr lang="fa-IR" sz="1700" b="1" dirty="0"/>
              <a:t>شده در مطالعات طرح:</a:t>
            </a:r>
          </a:p>
          <a:p>
            <a:pPr marL="0" indent="0" algn="just">
              <a:spcAft>
                <a:spcPts val="0"/>
              </a:spcAft>
              <a:buNone/>
            </a:pPr>
            <a:r>
              <a:rPr lang="fa-IR" sz="1700" b="1" dirty="0" smtClean="0"/>
              <a:t>زيرسازي </a:t>
            </a:r>
            <a:r>
              <a:rPr lang="fa-IR" sz="1700" b="1" dirty="0"/>
              <a:t>اين محور به صورت دوخطه انجام شده </a:t>
            </a:r>
            <a:r>
              <a:rPr lang="fa-IR" sz="1700" b="1" dirty="0" smtClean="0"/>
              <a:t>و</a:t>
            </a:r>
          </a:p>
          <a:p>
            <a:pPr marL="0" indent="0" algn="just">
              <a:spcAft>
                <a:spcPts val="0"/>
              </a:spcAft>
              <a:buNone/>
            </a:pPr>
            <a:r>
              <a:rPr lang="fa-IR" sz="1700" b="1" dirty="0" smtClean="0"/>
              <a:t> </a:t>
            </a:r>
            <a:r>
              <a:rPr lang="fa-IR" sz="1700" b="1" dirty="0"/>
              <a:t>روسازي آن فعلاً يك خطه است.</a:t>
            </a:r>
          </a:p>
          <a:p>
            <a:pPr marL="0" indent="0" algn="just">
              <a:spcAft>
                <a:spcPts val="0"/>
              </a:spcAft>
              <a:buNone/>
            </a:pPr>
            <a:r>
              <a:rPr lang="fa-IR" sz="1800" b="1" u="sng" dirty="0"/>
              <a:t>مهمترين علل عدم حمل پيش‌بيني شده در مطالعات</a:t>
            </a:r>
            <a:r>
              <a:rPr lang="fa-IR" sz="1800" b="1" u="sng" dirty="0" smtClean="0"/>
              <a:t>: </a:t>
            </a:r>
            <a:r>
              <a:rPr lang="fa-IR" sz="1800" b="1" dirty="0" smtClean="0"/>
              <a:t>دوپارچه </a:t>
            </a:r>
            <a:r>
              <a:rPr lang="fa-IR" sz="1800" b="1" dirty="0"/>
              <a:t>نمودن اين طرح در دوره احداث و افتتاح اوليه تا خاوران و تعويق در احداث بقيه مسير اشتباه بوده است. زيرا هزينه هنگفت مصرف شده از حيث حمل بار قابل استفاده نبوده و از حيث حمل مسافر نيز مناسب نيست</a:t>
            </a:r>
            <a:r>
              <a:rPr lang="fa-IR" sz="1800" b="1" dirty="0" smtClean="0"/>
              <a:t>. عدم </a:t>
            </a:r>
            <a:r>
              <a:rPr lang="fa-IR" sz="1800" b="1" dirty="0"/>
              <a:t>احداث خطوط آنتني باري.</a:t>
            </a:r>
          </a:p>
          <a:p>
            <a:pPr marL="0" indent="0" algn="just">
              <a:spcAft>
                <a:spcPts val="0"/>
              </a:spcAft>
              <a:buNone/>
            </a:pPr>
            <a:endParaRPr lang="fa-IR" sz="1800" b="1" dirty="0"/>
          </a:p>
        </p:txBody>
      </p:sp>
      <p:sp>
        <p:nvSpPr>
          <p:cNvPr id="11" name="Content Placeholder 2"/>
          <p:cNvSpPr txBox="1">
            <a:spLocks/>
          </p:cNvSpPr>
          <p:nvPr/>
        </p:nvSpPr>
        <p:spPr bwMode="auto">
          <a:xfrm>
            <a:off x="323528" y="548680"/>
            <a:ext cx="8352928"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1600" b="1" dirty="0">
                <a:cs typeface="Zar" panose="00000400000000000000" pitchFamily="2" charset="-78"/>
              </a:rPr>
              <a:t>راه‌آهن </a:t>
            </a:r>
            <a:r>
              <a:rPr lang="fa-IR" sz="1600" b="1" dirty="0" smtClean="0">
                <a:cs typeface="Zar" panose="00000400000000000000" pitchFamily="2" charset="-78"/>
              </a:rPr>
              <a:t>ميانه-بستان‌آباد-خاوران   طول : 205 (افتتاح شده 176)كيلومتر   سال </a:t>
            </a:r>
            <a:r>
              <a:rPr lang="fa-IR" sz="1600" b="1" dirty="0">
                <a:cs typeface="Zar" panose="00000400000000000000" pitchFamily="2" charset="-78"/>
              </a:rPr>
              <a:t>افتتاح : </a:t>
            </a:r>
            <a:r>
              <a:rPr lang="fa-IR" sz="1600" b="1" dirty="0" smtClean="0">
                <a:cs typeface="Zar" panose="00000400000000000000" pitchFamily="2" charset="-78"/>
              </a:rPr>
              <a:t>1402  اعتبار لازم: 15 همت</a:t>
            </a:r>
            <a:endParaRPr lang="fa-IR" sz="1600" b="1" dirty="0">
              <a:cs typeface="Zar" panose="00000400000000000000"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53</a:t>
            </a:fld>
            <a:endParaRPr lang="en-US">
              <a:solidFill>
                <a:prstClr val="black">
                  <a:tint val="75000"/>
                </a:prst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1668256483"/>
              </p:ext>
            </p:extLst>
          </p:nvPr>
        </p:nvGraphicFramePr>
        <p:xfrm>
          <a:off x="611560" y="4077072"/>
          <a:ext cx="3626294" cy="1123615"/>
        </p:xfrm>
        <a:graphic>
          <a:graphicData uri="http://schemas.openxmlformats.org/drawingml/2006/table">
            <a:tbl>
              <a:tblPr rtl="1">
                <a:tableStyleId>{5C22544A-7EE6-4342-B048-85BDC9FD1C3A}</a:tableStyleId>
              </a:tblPr>
              <a:tblGrid>
                <a:gridCol w="2072544">
                  <a:extLst>
                    <a:ext uri="{9D8B030D-6E8A-4147-A177-3AD203B41FA5}">
                      <a16:colId xmlns:a16="http://schemas.microsoft.com/office/drawing/2014/main" val="20000"/>
                    </a:ext>
                  </a:extLst>
                </a:gridCol>
                <a:gridCol w="753682">
                  <a:extLst>
                    <a:ext uri="{9D8B030D-6E8A-4147-A177-3AD203B41FA5}">
                      <a16:colId xmlns:a16="http://schemas.microsoft.com/office/drawing/2014/main" val="20001"/>
                    </a:ext>
                  </a:extLst>
                </a:gridCol>
                <a:gridCol w="800068">
                  <a:extLst>
                    <a:ext uri="{9D8B030D-6E8A-4147-A177-3AD203B41FA5}">
                      <a16:colId xmlns:a16="http://schemas.microsoft.com/office/drawing/2014/main" val="20002"/>
                    </a:ext>
                  </a:extLst>
                </a:gridCol>
              </a:tblGrid>
              <a:tr h="262700">
                <a:tc>
                  <a:txBody>
                    <a:bodyPr/>
                    <a:lstStyle/>
                    <a:p>
                      <a:pPr algn="ctr" rtl="1">
                        <a:spcAft>
                          <a:spcPts val="0"/>
                        </a:spcAft>
                      </a:pPr>
                      <a:r>
                        <a:rPr lang="fa-IR" sz="1800" b="1" dirty="0" smtClean="0">
                          <a:effectLst/>
                          <a:cs typeface="Zar" panose="00000400000000000000" pitchFamily="2" charset="-78"/>
                        </a:rPr>
                        <a:t>سال</a:t>
                      </a:r>
                      <a:r>
                        <a:rPr lang="fa-IR" sz="1800" b="1" dirty="0">
                          <a:effectLst/>
                          <a:cs typeface="Zar" panose="00000400000000000000" pitchFamily="2" charset="-78"/>
                        </a:rPr>
                        <a:t> </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1800" b="1" dirty="0" smtClean="0">
                          <a:effectLst/>
                          <a:cs typeface="Zar" panose="00000400000000000000" pitchFamily="2" charset="-78"/>
                        </a:rPr>
                        <a:t>1403</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1800" b="1" dirty="0" smtClean="0">
                          <a:effectLst/>
                          <a:cs typeface="Zar" panose="00000400000000000000" pitchFamily="2" charset="-78"/>
                        </a:rPr>
                        <a:t>1422</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48471">
                <a:tc>
                  <a:txBody>
                    <a:bodyPr/>
                    <a:lstStyle/>
                    <a:p>
                      <a:pPr algn="r" rtl="1">
                        <a:spcAft>
                          <a:spcPts val="0"/>
                        </a:spcAft>
                      </a:pPr>
                      <a:r>
                        <a:rPr lang="fa-IR" sz="1600" b="1" kern="1200" dirty="0">
                          <a:solidFill>
                            <a:schemeClr val="dk1"/>
                          </a:solidFill>
                          <a:effectLst/>
                          <a:latin typeface="+mn-lt"/>
                          <a:ea typeface="+mn-ea"/>
                          <a:cs typeface="Zar" panose="00000400000000000000" pitchFamily="2" charset="-78"/>
                        </a:rPr>
                        <a:t>بار </a:t>
                      </a:r>
                      <a:r>
                        <a:rPr lang="fa-IR" sz="1600" b="1" kern="1200" dirty="0" smtClean="0">
                          <a:solidFill>
                            <a:schemeClr val="dk1"/>
                          </a:solidFill>
                          <a:effectLst/>
                          <a:latin typeface="+mn-lt"/>
                          <a:ea typeface="+mn-ea"/>
                          <a:cs typeface="Zar" panose="00000400000000000000" pitchFamily="2" charset="-78"/>
                        </a:rPr>
                        <a:t>              (ميليون </a:t>
                      </a:r>
                      <a:r>
                        <a:rPr lang="fa-IR" sz="1600" b="1" kern="1200" dirty="0">
                          <a:solidFill>
                            <a:schemeClr val="dk1"/>
                          </a:solidFill>
                          <a:effectLst/>
                          <a:latin typeface="+mn-lt"/>
                          <a:ea typeface="+mn-ea"/>
                          <a:cs typeface="Zar" panose="00000400000000000000" pitchFamily="2" charset="-78"/>
                        </a:rPr>
                        <a:t>تن)</a:t>
                      </a:r>
                      <a:endParaRPr lang="en-US" sz="1600" b="1" kern="1200" dirty="0">
                        <a:solidFill>
                          <a:schemeClr val="dk1"/>
                        </a:solidFill>
                        <a:effectLst/>
                        <a:latin typeface="+mn-lt"/>
                        <a:ea typeface="+mn-ea"/>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1600" b="1" kern="1200" dirty="0" smtClean="0">
                          <a:solidFill>
                            <a:schemeClr val="dk1"/>
                          </a:solidFill>
                          <a:effectLst/>
                          <a:latin typeface="+mn-lt"/>
                          <a:ea typeface="+mn-ea"/>
                          <a:cs typeface="Zar" panose="00000400000000000000" pitchFamily="2" charset="-78"/>
                        </a:rPr>
                        <a:t>2.4</a:t>
                      </a:r>
                      <a:endParaRPr lang="en-US" sz="1600" b="1" kern="1200" dirty="0">
                        <a:solidFill>
                          <a:schemeClr val="dk1"/>
                        </a:solidFill>
                        <a:effectLst/>
                        <a:latin typeface="+mn-lt"/>
                        <a:ea typeface="+mn-ea"/>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1600" b="1" kern="1200" dirty="0" smtClean="0">
                          <a:solidFill>
                            <a:schemeClr val="dk1"/>
                          </a:solidFill>
                          <a:effectLst/>
                          <a:latin typeface="+mn-lt"/>
                          <a:ea typeface="+mn-ea"/>
                          <a:cs typeface="Zar" panose="00000400000000000000" pitchFamily="2" charset="-78"/>
                        </a:rPr>
                        <a:t>4.7</a:t>
                      </a:r>
                      <a:endParaRPr lang="en-US" sz="1600" b="1" kern="1200" dirty="0">
                        <a:solidFill>
                          <a:schemeClr val="dk1"/>
                        </a:solidFill>
                        <a:effectLst/>
                        <a:latin typeface="+mn-lt"/>
                        <a:ea typeface="+mn-ea"/>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356984">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fa-IR" sz="1600" b="1" kern="1200" dirty="0" smtClean="0">
                          <a:solidFill>
                            <a:schemeClr val="dk1"/>
                          </a:solidFill>
                          <a:effectLst/>
                          <a:latin typeface="+mn-lt"/>
                          <a:ea typeface="+mn-ea"/>
                          <a:cs typeface="Zar" panose="00000400000000000000" pitchFamily="2" charset="-78"/>
                        </a:rPr>
                        <a:t>بار ترانزيتي (ميليون تن)</a:t>
                      </a:r>
                      <a:endParaRPr lang="fa-IR" sz="1600" b="1" kern="1200" dirty="0">
                        <a:solidFill>
                          <a:schemeClr val="dk1"/>
                        </a:solidFill>
                        <a:effectLst/>
                        <a:latin typeface="+mn-lt"/>
                        <a:ea typeface="+mn-ea"/>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r>
                        <a:rPr lang="fa-IR" sz="1600" b="1" kern="1200" dirty="0" smtClean="0">
                          <a:solidFill>
                            <a:schemeClr val="dk1"/>
                          </a:solidFill>
                          <a:effectLst/>
                          <a:latin typeface="+mn-lt"/>
                          <a:ea typeface="+mn-ea"/>
                          <a:cs typeface="Zar" panose="00000400000000000000" pitchFamily="2" charset="-78"/>
                        </a:rPr>
                        <a:t>0.4</a:t>
                      </a:r>
                      <a:endParaRPr lang="fa-IR" sz="1600" b="1" kern="1200" dirty="0">
                        <a:solidFill>
                          <a:schemeClr val="dk1"/>
                        </a:solidFill>
                        <a:effectLst/>
                        <a:latin typeface="+mn-lt"/>
                        <a:ea typeface="+mn-ea"/>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fa-IR" sz="1600" b="1" kern="1200" dirty="0" smtClean="0">
                          <a:solidFill>
                            <a:schemeClr val="dk1"/>
                          </a:solidFill>
                          <a:effectLst/>
                          <a:latin typeface="+mn-lt"/>
                          <a:ea typeface="+mn-ea"/>
                          <a:cs typeface="Zar" panose="00000400000000000000" pitchFamily="2" charset="-78"/>
                        </a:rPr>
                        <a:t>0.9</a:t>
                      </a:r>
                      <a:endParaRPr lang="fa-IR" sz="1600" b="1" kern="1200" dirty="0">
                        <a:solidFill>
                          <a:schemeClr val="dk1"/>
                        </a:solidFill>
                        <a:effectLst/>
                        <a:latin typeface="+mn-lt"/>
                        <a:ea typeface="+mn-ea"/>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2"/>
                  </a:ext>
                </a:extLst>
              </a:tr>
              <a:tr h="128337">
                <a:tc>
                  <a:txBody>
                    <a:bodyPr/>
                    <a:lstStyle/>
                    <a:p>
                      <a:pPr algn="r" rtl="1">
                        <a:spcAft>
                          <a:spcPts val="0"/>
                        </a:spcAft>
                      </a:pPr>
                      <a:r>
                        <a:rPr lang="fa-IR" sz="1600" b="1" kern="1200" dirty="0">
                          <a:solidFill>
                            <a:schemeClr val="dk1"/>
                          </a:solidFill>
                          <a:effectLst/>
                          <a:latin typeface="+mn-lt"/>
                          <a:ea typeface="+mn-ea"/>
                          <a:cs typeface="Zar" panose="00000400000000000000" pitchFamily="2" charset="-78"/>
                        </a:rPr>
                        <a:t>مسافر </a:t>
                      </a:r>
                      <a:r>
                        <a:rPr lang="fa-IR" sz="1600" b="1" kern="1200" dirty="0" smtClean="0">
                          <a:solidFill>
                            <a:schemeClr val="dk1"/>
                          </a:solidFill>
                          <a:effectLst/>
                          <a:latin typeface="+mn-lt"/>
                          <a:ea typeface="+mn-ea"/>
                          <a:cs typeface="Zar" panose="00000400000000000000" pitchFamily="2" charset="-78"/>
                        </a:rPr>
                        <a:t>          (</a:t>
                      </a:r>
                      <a:r>
                        <a:rPr lang="fa-IR" sz="1600" b="1" kern="1200" dirty="0">
                          <a:solidFill>
                            <a:schemeClr val="dk1"/>
                          </a:solidFill>
                          <a:effectLst/>
                          <a:latin typeface="+mn-lt"/>
                          <a:ea typeface="+mn-ea"/>
                          <a:cs typeface="Zar" panose="00000400000000000000" pitchFamily="2" charset="-78"/>
                        </a:rPr>
                        <a:t>ميليون نفر</a:t>
                      </a:r>
                      <a:r>
                        <a:rPr lang="fa-IR" sz="1600" b="1" kern="1200" dirty="0" smtClean="0">
                          <a:solidFill>
                            <a:schemeClr val="dk1"/>
                          </a:solidFill>
                          <a:effectLst/>
                          <a:latin typeface="+mn-lt"/>
                          <a:ea typeface="+mn-ea"/>
                          <a:cs typeface="Zar" panose="00000400000000000000" pitchFamily="2" charset="-78"/>
                        </a:rPr>
                        <a:t>)</a:t>
                      </a:r>
                      <a:r>
                        <a:rPr lang="fa-IR" sz="1600" b="1" kern="1200" dirty="0">
                          <a:solidFill>
                            <a:schemeClr val="dk1"/>
                          </a:solidFill>
                          <a:effectLst/>
                          <a:latin typeface="+mn-lt"/>
                          <a:ea typeface="+mn-ea"/>
                          <a:cs typeface="Zar" panose="00000400000000000000" pitchFamily="2" charset="-78"/>
                        </a:rPr>
                        <a:t> </a:t>
                      </a:r>
                      <a:endParaRPr lang="en-US" sz="1600" b="1" kern="1200" dirty="0">
                        <a:solidFill>
                          <a:schemeClr val="dk1"/>
                        </a:solidFill>
                        <a:effectLst/>
                        <a:latin typeface="+mn-lt"/>
                        <a:ea typeface="+mn-ea"/>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rtl="1">
                        <a:spcAft>
                          <a:spcPts val="0"/>
                        </a:spcAft>
                      </a:pPr>
                      <a:r>
                        <a:rPr lang="fa-IR" sz="1600" b="1" kern="1200" dirty="0" smtClean="0">
                          <a:solidFill>
                            <a:schemeClr val="dk1"/>
                          </a:solidFill>
                          <a:effectLst/>
                          <a:latin typeface="+mn-lt"/>
                          <a:ea typeface="+mn-ea"/>
                          <a:cs typeface="Zar" panose="00000400000000000000" pitchFamily="2" charset="-78"/>
                        </a:rPr>
                        <a:t>3.4</a:t>
                      </a:r>
                      <a:endParaRPr lang="en-US" sz="1600" b="1" kern="1200" dirty="0">
                        <a:solidFill>
                          <a:schemeClr val="dk1"/>
                        </a:solidFill>
                        <a:effectLst/>
                        <a:latin typeface="+mn-lt"/>
                        <a:ea typeface="+mn-ea"/>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mpd="sng">
                      <a:noFill/>
                    </a:lnB>
                  </a:tcPr>
                </a:tc>
                <a:tc>
                  <a:txBody>
                    <a:bodyPr/>
                    <a:lstStyle/>
                    <a:p>
                      <a:pPr algn="ctr" rtl="1">
                        <a:spcAft>
                          <a:spcPts val="0"/>
                        </a:spcAft>
                      </a:pPr>
                      <a:r>
                        <a:rPr lang="fa-IR" sz="1600" b="1" kern="1200" dirty="0" smtClean="0">
                          <a:solidFill>
                            <a:schemeClr val="dk1"/>
                          </a:solidFill>
                          <a:effectLst/>
                          <a:latin typeface="+mn-lt"/>
                          <a:ea typeface="+mn-ea"/>
                          <a:cs typeface="Zar" panose="00000400000000000000" pitchFamily="2" charset="-78"/>
                        </a:rPr>
                        <a:t>6.1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mpd="sng">
                      <a:noFill/>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4590220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556792"/>
            <a:ext cx="8496944" cy="4608512"/>
          </a:xfrm>
          <a:solidFill>
            <a:schemeClr val="tx1">
              <a:lumMod val="50000"/>
              <a:lumOff val="50000"/>
              <a:alpha val="24000"/>
            </a:schemeClr>
          </a:solidFill>
        </p:spPr>
        <p:txBody>
          <a:bodyPr/>
          <a:lstStyle/>
          <a:p>
            <a:pPr marL="0" indent="0" algn="just">
              <a:buNone/>
            </a:pPr>
            <a:r>
              <a:rPr lang="fa-IR" sz="2000" b="1" u="sng" dirty="0" smtClean="0"/>
              <a:t>راهكارهاي افزايش بهره‌وري</a:t>
            </a:r>
            <a:r>
              <a:rPr lang="fa-IR" sz="2000" b="1" dirty="0" smtClean="0"/>
              <a:t>:</a:t>
            </a:r>
          </a:p>
          <a:p>
            <a:pPr algn="just">
              <a:spcAft>
                <a:spcPts val="600"/>
              </a:spcAft>
              <a:buFontTx/>
              <a:buChar char="-"/>
            </a:pPr>
            <a:r>
              <a:rPr lang="fa-IR" sz="1800" b="1" dirty="0"/>
              <a:t>احداث راه‌آهن خاوران-تبريز ضرورت دارد</a:t>
            </a:r>
            <a:r>
              <a:rPr lang="fa-IR" sz="1800" b="1" dirty="0" smtClean="0"/>
              <a:t>.</a:t>
            </a:r>
            <a:r>
              <a:rPr lang="fa-IR" sz="1800" b="1" dirty="0"/>
              <a:t> (با قراردادهاي مشاركتي قابل واگذاري است و گزارش سرمايه‌گذاري آن تهيه شده است). (2-3</a:t>
            </a:r>
            <a:r>
              <a:rPr lang="fa-IR" sz="1800" b="1" dirty="0" smtClean="0"/>
              <a:t>)</a:t>
            </a:r>
            <a:endParaRPr lang="fa-IR" sz="1800" b="1" dirty="0"/>
          </a:p>
          <a:p>
            <a:pPr algn="just">
              <a:spcAft>
                <a:spcPts val="600"/>
              </a:spcAft>
              <a:buFontTx/>
              <a:buChar char="-"/>
            </a:pPr>
            <a:r>
              <a:rPr lang="fa-IR" sz="1800" b="1" dirty="0"/>
              <a:t>طرح جديد تبريز-مرند-چشمه‌ثريا به لحاظ تكميل كريدور شرقي-غربي كشور با تفاهم كشور تركيه براي امتداد آن، ضروري است. (1-3)</a:t>
            </a:r>
          </a:p>
          <a:p>
            <a:pPr marL="174625" indent="-174625" algn="just">
              <a:buFontTx/>
              <a:buChar char="-"/>
            </a:pPr>
            <a:r>
              <a:rPr lang="fa-IR" sz="1800" b="1" dirty="0" smtClean="0"/>
              <a:t>با كشور تركيه براي افزايش تردد قطارهاي مسافري و باري از مرز رازي </a:t>
            </a:r>
            <a:r>
              <a:rPr lang="fa-IR" sz="1800" b="1" dirty="0"/>
              <a:t>تفاهم </a:t>
            </a:r>
            <a:r>
              <a:rPr lang="fa-IR" sz="1800" b="1" dirty="0" smtClean="0"/>
              <a:t>گردد.(2-4)</a:t>
            </a:r>
          </a:p>
          <a:p>
            <a:pPr marL="174625" indent="-174625" algn="just">
              <a:buFontTx/>
              <a:buChar char="-"/>
            </a:pPr>
            <a:r>
              <a:rPr lang="fa-IR" sz="1800" b="1" dirty="0" smtClean="0"/>
              <a:t>تفاهم با كشورهاي جمهوري آذربايجان و ارمنستان براي فعال نمودن مرز جلفا (به سمت باكو و مسكو)(2-3)</a:t>
            </a:r>
          </a:p>
          <a:p>
            <a:pPr marL="174625" indent="-174625" algn="just">
              <a:buFontTx/>
              <a:buChar char="-"/>
            </a:pPr>
            <a:r>
              <a:rPr lang="fa-IR" sz="1800" b="1" dirty="0" smtClean="0"/>
              <a:t>ايجاد خطوط آنتني براي پوشش مراكز عمده باري </a:t>
            </a:r>
            <a:r>
              <a:rPr lang="fa-IR" sz="1800" b="1" dirty="0"/>
              <a:t>شامل: فولاد كاوه تيكمه‌داش (</a:t>
            </a:r>
            <a:r>
              <a:rPr lang="en-US" sz="1400" b="1" dirty="0"/>
              <a:t>Km</a:t>
            </a:r>
            <a:r>
              <a:rPr lang="fa-IR" sz="1400" b="1" dirty="0"/>
              <a:t> </a:t>
            </a:r>
            <a:r>
              <a:rPr lang="fa-IR" sz="1800" b="1" dirty="0" smtClean="0"/>
              <a:t>5)، </a:t>
            </a:r>
            <a:r>
              <a:rPr lang="fa-IR" sz="1800" b="1" dirty="0"/>
              <a:t>شهرك صنعتي عالي‌نسب </a:t>
            </a:r>
            <a:r>
              <a:rPr lang="fa-IR" sz="1800" b="1" dirty="0" smtClean="0"/>
              <a:t>(</a:t>
            </a:r>
            <a:r>
              <a:rPr lang="en-US" sz="1400" b="1" dirty="0">
                <a:solidFill>
                  <a:prstClr val="black"/>
                </a:solidFill>
              </a:rPr>
              <a:t>Km</a:t>
            </a:r>
            <a:r>
              <a:rPr lang="fa-IR" sz="1400" b="1" dirty="0">
                <a:solidFill>
                  <a:prstClr val="black"/>
                </a:solidFill>
              </a:rPr>
              <a:t> </a:t>
            </a:r>
            <a:r>
              <a:rPr lang="fa-IR" sz="1800" b="1" dirty="0" smtClean="0"/>
              <a:t>3</a:t>
            </a:r>
            <a:r>
              <a:rPr lang="fa-IR" sz="1800" b="1" dirty="0"/>
              <a:t>)، آذرفولاد </a:t>
            </a:r>
            <a:r>
              <a:rPr lang="fa-IR" sz="1800" b="1" dirty="0" smtClean="0"/>
              <a:t>امين(</a:t>
            </a:r>
            <a:r>
              <a:rPr lang="en-US" sz="1400" b="1" dirty="0">
                <a:solidFill>
                  <a:prstClr val="black"/>
                </a:solidFill>
              </a:rPr>
              <a:t>Km</a:t>
            </a:r>
            <a:r>
              <a:rPr lang="fa-IR" sz="1400" b="1" dirty="0">
                <a:solidFill>
                  <a:prstClr val="black"/>
                </a:solidFill>
              </a:rPr>
              <a:t> </a:t>
            </a:r>
            <a:r>
              <a:rPr lang="fa-IR" sz="1800" b="1" dirty="0" smtClean="0"/>
              <a:t>17</a:t>
            </a:r>
            <a:r>
              <a:rPr lang="fa-IR" sz="1800" b="1" dirty="0"/>
              <a:t>) و معادن پوكه بستان‌آباد </a:t>
            </a:r>
            <a:r>
              <a:rPr lang="fa-IR" sz="1800" b="1" dirty="0" smtClean="0"/>
              <a:t>(</a:t>
            </a:r>
            <a:r>
              <a:rPr lang="en-US" sz="1400" b="1" dirty="0">
                <a:solidFill>
                  <a:prstClr val="black"/>
                </a:solidFill>
              </a:rPr>
              <a:t>Km</a:t>
            </a:r>
            <a:r>
              <a:rPr lang="fa-IR" sz="1400" b="1" dirty="0">
                <a:solidFill>
                  <a:prstClr val="black"/>
                </a:solidFill>
              </a:rPr>
              <a:t> </a:t>
            </a:r>
            <a:r>
              <a:rPr lang="fa-IR" sz="1800" b="1" dirty="0" smtClean="0"/>
              <a:t>20</a:t>
            </a:r>
            <a:r>
              <a:rPr lang="fa-IR" sz="1800" b="1" dirty="0"/>
              <a:t>)، فولاد سهند آذر </a:t>
            </a:r>
            <a:r>
              <a:rPr lang="fa-IR" sz="1800" b="1" dirty="0" smtClean="0"/>
              <a:t>آسيا (</a:t>
            </a:r>
            <a:r>
              <a:rPr lang="en-US" sz="1400" b="1" dirty="0">
                <a:solidFill>
                  <a:prstClr val="black"/>
                </a:solidFill>
              </a:rPr>
              <a:t>Km</a:t>
            </a:r>
            <a:r>
              <a:rPr lang="fa-IR" sz="1400" b="1" dirty="0">
                <a:solidFill>
                  <a:prstClr val="black"/>
                </a:solidFill>
              </a:rPr>
              <a:t> </a:t>
            </a:r>
            <a:r>
              <a:rPr lang="fa-IR" sz="1800" b="1" dirty="0" smtClean="0"/>
              <a:t>15</a:t>
            </a:r>
            <a:r>
              <a:rPr lang="fa-IR" sz="1800" b="1" dirty="0"/>
              <a:t>)، </a:t>
            </a:r>
            <a:r>
              <a:rPr lang="fa-IR" sz="1800" b="1" dirty="0" smtClean="0"/>
              <a:t>(3-4)</a:t>
            </a:r>
            <a:endParaRPr lang="fa-IR" sz="1800" b="1" dirty="0"/>
          </a:p>
          <a:p>
            <a:pPr marL="174625" indent="-174625" algn="just">
              <a:buFontTx/>
              <a:buChar char="-"/>
            </a:pPr>
            <a:r>
              <a:rPr lang="fa-IR" sz="1800" b="1" dirty="0" smtClean="0"/>
              <a:t>افزايش قطار مسافري خاوران-تهران– مشهد پيگيري شود.(3-4)</a:t>
            </a:r>
          </a:p>
          <a:p>
            <a:pPr marL="174625" indent="-174625" algn="just">
              <a:buFontTx/>
              <a:buChar char="-"/>
            </a:pPr>
            <a:r>
              <a:rPr lang="fa-IR" sz="1800" b="1" dirty="0" smtClean="0"/>
              <a:t>تكميل </a:t>
            </a:r>
            <a:r>
              <a:rPr lang="fa-IR" sz="1800" b="1" dirty="0"/>
              <a:t>خط دوم زنجان-ميانه بر افزايش بهره‌وري اين خط موثر </a:t>
            </a:r>
            <a:r>
              <a:rPr lang="fa-IR" sz="1800" b="1" dirty="0" smtClean="0"/>
              <a:t>است بعد از اجراي آن مي‌توان برقي كردن راه‌آهن دوخطه تهران-تبريز را براي ارائه خدمات مطلوب مسافري در دستور كار قرار داد.(2-3)</a:t>
            </a:r>
            <a:endParaRPr lang="fa-IR" sz="1800" b="1" dirty="0"/>
          </a:p>
          <a:p>
            <a:pPr algn="just">
              <a:buFontTx/>
              <a:buChar char="-"/>
            </a:pPr>
            <a:endParaRPr lang="fa-IR" sz="1600" b="1" dirty="0" smtClean="0"/>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54</a:t>
            </a:fld>
            <a:endParaRPr lang="en-US">
              <a:solidFill>
                <a:prstClr val="black">
                  <a:tint val="75000"/>
                </a:prstClr>
              </a:solidFill>
            </a:endParaRPr>
          </a:p>
        </p:txBody>
      </p:sp>
      <p:sp>
        <p:nvSpPr>
          <p:cNvPr id="5" name="Content Placeholder 2"/>
          <p:cNvSpPr txBox="1">
            <a:spLocks/>
          </p:cNvSpPr>
          <p:nvPr/>
        </p:nvSpPr>
        <p:spPr bwMode="auto">
          <a:xfrm>
            <a:off x="323528" y="548680"/>
            <a:ext cx="8352928"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1600" b="1" dirty="0">
                <a:cs typeface="Zar" panose="00000400000000000000" pitchFamily="2" charset="-78"/>
              </a:rPr>
              <a:t>راه‌آهن </a:t>
            </a:r>
            <a:r>
              <a:rPr lang="fa-IR" sz="1600" b="1" dirty="0" smtClean="0">
                <a:cs typeface="Zar" panose="00000400000000000000" pitchFamily="2" charset="-78"/>
              </a:rPr>
              <a:t>ميانه-بستان‌آباد-خاوران   طول : 205 (افتتاح شده 176)كيلومتر   سال </a:t>
            </a:r>
            <a:r>
              <a:rPr lang="fa-IR" sz="1600" b="1" dirty="0">
                <a:cs typeface="Zar" panose="00000400000000000000" pitchFamily="2" charset="-78"/>
              </a:rPr>
              <a:t>افتتاح : </a:t>
            </a:r>
            <a:r>
              <a:rPr lang="fa-IR" sz="1600" b="1" dirty="0" smtClean="0">
                <a:cs typeface="Zar" panose="00000400000000000000" pitchFamily="2" charset="-78"/>
              </a:rPr>
              <a:t>1402   اعتبار لازم: 15 همت</a:t>
            </a:r>
            <a:endParaRPr lang="fa-IR" sz="1600" b="1" dirty="0">
              <a:cs typeface="Zar" panose="00000400000000000000" pitchFamily="2" charset="-78"/>
            </a:endParaRPr>
          </a:p>
        </p:txBody>
      </p:sp>
    </p:spTree>
    <p:extLst>
      <p:ext uri="{BB962C8B-B14F-4D97-AF65-F5344CB8AC3E}">
        <p14:creationId xmlns:p14="http://schemas.microsoft.com/office/powerpoint/2010/main" val="1035391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700808"/>
            <a:ext cx="8424936" cy="4248472"/>
          </a:xfrm>
          <a:solidFill>
            <a:schemeClr val="accent6">
              <a:lumMod val="20000"/>
              <a:lumOff val="80000"/>
            </a:schemeClr>
          </a:solidFill>
        </p:spPr>
        <p:txBody>
          <a:bodyPr/>
          <a:lstStyle/>
          <a:p>
            <a:pPr marL="0" indent="0" algn="justLow">
              <a:lnSpc>
                <a:spcPct val="150000"/>
              </a:lnSpc>
              <a:buNone/>
              <a:defRPr/>
            </a:pPr>
            <a:r>
              <a:rPr lang="fa-IR" sz="1800" b="1" dirty="0" smtClean="0"/>
              <a:t>- مهمترين </a:t>
            </a:r>
            <a:r>
              <a:rPr lang="fa-IR" sz="1800" b="1" dirty="0"/>
              <a:t>مراكز باري و مسافري طرح: </a:t>
            </a:r>
            <a:r>
              <a:rPr lang="fa-IR" sz="1800" b="1" dirty="0" smtClean="0"/>
              <a:t>شهرهاي خلخال و اردبيل و كارخانجات فولاد اردبيل، سيمان اردبيل و كارخانه قند مغان، معادن مس</a:t>
            </a:r>
          </a:p>
          <a:p>
            <a:pPr marL="0" indent="0" algn="just">
              <a:buNone/>
            </a:pPr>
            <a:r>
              <a:rPr lang="fa-IR" sz="1800" b="1" dirty="0" smtClean="0"/>
              <a:t>- آخرين زمان انجام مطالعات برآورد تقاضا:	</a:t>
            </a:r>
            <a:r>
              <a:rPr lang="fa-IR" sz="1800" b="1" dirty="0"/>
              <a:t> 1397 </a:t>
            </a:r>
            <a:r>
              <a:rPr lang="fa-IR" sz="1800" b="1" dirty="0" smtClean="0">
                <a:solidFill>
                  <a:schemeClr val="accent6">
                    <a:lumMod val="40000"/>
                    <a:lumOff val="60000"/>
                  </a:schemeClr>
                </a:solidFill>
              </a:rPr>
              <a:t>1388</a:t>
            </a:r>
          </a:p>
          <a:p>
            <a:pPr marL="0" indent="0" algn="just">
              <a:buNone/>
            </a:pPr>
            <a:r>
              <a:rPr lang="fa-IR" sz="1800" b="1" dirty="0" smtClean="0"/>
              <a:t>- ميزان </a:t>
            </a:r>
            <a:r>
              <a:rPr lang="fa-IR" sz="1800" b="1" dirty="0"/>
              <a:t>تقاضاي حمل </a:t>
            </a:r>
            <a:r>
              <a:rPr lang="fa-IR" sz="1800" b="1" dirty="0" smtClean="0"/>
              <a:t>پيش‌بيني </a:t>
            </a:r>
            <a:r>
              <a:rPr lang="fa-IR" sz="1800" b="1" dirty="0"/>
              <a:t>شده در </a:t>
            </a:r>
            <a:r>
              <a:rPr lang="fa-IR" sz="1800" b="1" dirty="0" smtClean="0"/>
              <a:t>مطالعات:</a:t>
            </a:r>
          </a:p>
          <a:p>
            <a:pPr marL="0" indent="0" algn="just">
              <a:buNone/>
            </a:pPr>
            <a:endParaRPr lang="fa-IR" sz="2000" b="1" dirty="0"/>
          </a:p>
          <a:p>
            <a:pPr marL="0" indent="0" algn="just">
              <a:buNone/>
            </a:pPr>
            <a:endParaRPr lang="fa-IR" sz="2000" b="1" dirty="0"/>
          </a:p>
          <a:p>
            <a:pPr marL="0" indent="0" algn="just">
              <a:buNone/>
            </a:pPr>
            <a:r>
              <a:rPr lang="fa-IR" sz="1800" b="1" u="sng" dirty="0" smtClean="0"/>
              <a:t>نكات مهم براي افزايش بهره‌وري</a:t>
            </a:r>
          </a:p>
          <a:p>
            <a:pPr marL="174625" indent="-174625" algn="just">
              <a:buFontTx/>
              <a:buChar char="-"/>
            </a:pPr>
            <a:r>
              <a:rPr lang="fa-IR" sz="1800" b="1" dirty="0" smtClean="0"/>
              <a:t>هماهنگي با فولاد اردبيل براي ترابري ريلي بارهاي كارخانه از هنگام افتتاح طرح و فراهم نمودن امكانات تخليه و بارگيري.(3-4)</a:t>
            </a:r>
          </a:p>
          <a:p>
            <a:pPr marL="174625" indent="-174625" algn="just">
              <a:buFontTx/>
              <a:buChar char="-"/>
            </a:pPr>
            <a:r>
              <a:rPr lang="fa-IR" sz="1800" b="1" dirty="0" smtClean="0"/>
              <a:t>امكان‌سنجي احداث خطوط آنتني ريلي يا حمل تركيبي بارها(3-4)</a:t>
            </a:r>
          </a:p>
          <a:p>
            <a:pPr marL="174625" indent="-174625" algn="just">
              <a:buFontTx/>
              <a:buChar char="-"/>
            </a:pPr>
            <a:r>
              <a:rPr lang="fa-IR" sz="1800" b="1" dirty="0" smtClean="0"/>
              <a:t>برقراري قطارهاي مسافري اردبيل به تهران و مشهد.(3-4)</a:t>
            </a:r>
            <a:endParaRPr lang="en-US" sz="1800" b="1" dirty="0"/>
          </a:p>
        </p:txBody>
      </p:sp>
      <p:sp>
        <p:nvSpPr>
          <p:cNvPr id="11" name="Content Placeholder 2"/>
          <p:cNvSpPr txBox="1">
            <a:spLocks/>
          </p:cNvSpPr>
          <p:nvPr/>
        </p:nvSpPr>
        <p:spPr bwMode="auto">
          <a:xfrm>
            <a:off x="323528" y="548680"/>
            <a:ext cx="8424936"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fa-IR" sz="1800" b="1" dirty="0">
                <a:solidFill>
                  <a:prstClr val="black"/>
                </a:solidFill>
                <a:cs typeface="Zar" panose="00000400000000000000" pitchFamily="2" charset="-78"/>
              </a:rPr>
              <a:t>راه‌آهن </a:t>
            </a:r>
            <a:r>
              <a:rPr lang="fa-IR" sz="1800" b="1" dirty="0" smtClean="0">
                <a:solidFill>
                  <a:prstClr val="black"/>
                </a:solidFill>
                <a:cs typeface="Zar" panose="00000400000000000000" pitchFamily="2" charset="-78"/>
              </a:rPr>
              <a:t>ميانه- اردبيل	</a:t>
            </a:r>
            <a:r>
              <a:rPr lang="fa-IR" sz="1800" b="1" dirty="0">
                <a:solidFill>
                  <a:prstClr val="black"/>
                </a:solidFill>
                <a:cs typeface="Zar" panose="00000400000000000000" pitchFamily="2" charset="-78"/>
              </a:rPr>
              <a:t> </a:t>
            </a:r>
            <a:r>
              <a:rPr lang="fa-IR" sz="1800" b="1" dirty="0" smtClean="0">
                <a:solidFill>
                  <a:prstClr val="black"/>
                </a:solidFill>
                <a:cs typeface="Zar" panose="00000400000000000000" pitchFamily="2" charset="-78"/>
              </a:rPr>
              <a:t>    طول : 175 كيلومتر	</a:t>
            </a:r>
            <a:endParaRPr lang="fa-IR" sz="1800" b="1" dirty="0">
              <a:solidFill>
                <a:srgbClr val="F79646">
                  <a:lumMod val="40000"/>
                  <a:lumOff val="60000"/>
                </a:srgbClr>
              </a:solidFill>
              <a:cs typeface="Zar" panose="00000400000000000000"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55</a:t>
            </a:fld>
            <a:endParaRPr lang="en-US">
              <a:solidFill>
                <a:prstClr val="black">
                  <a:tint val="75000"/>
                </a:prst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4288149423"/>
              </p:ext>
            </p:extLst>
          </p:nvPr>
        </p:nvGraphicFramePr>
        <p:xfrm>
          <a:off x="573630" y="2996952"/>
          <a:ext cx="4034340" cy="966657"/>
        </p:xfrm>
        <a:graphic>
          <a:graphicData uri="http://schemas.openxmlformats.org/drawingml/2006/table">
            <a:tbl>
              <a:tblPr rtl="1">
                <a:tableStyleId>{5C22544A-7EE6-4342-B048-85BDC9FD1C3A}</a:tableStyleId>
              </a:tblPr>
              <a:tblGrid>
                <a:gridCol w="2103242">
                  <a:extLst>
                    <a:ext uri="{9D8B030D-6E8A-4147-A177-3AD203B41FA5}">
                      <a16:colId xmlns:a16="http://schemas.microsoft.com/office/drawing/2014/main" val="20000"/>
                    </a:ext>
                  </a:extLst>
                </a:gridCol>
                <a:gridCol w="1053480">
                  <a:extLst>
                    <a:ext uri="{9D8B030D-6E8A-4147-A177-3AD203B41FA5}">
                      <a16:colId xmlns:a16="http://schemas.microsoft.com/office/drawing/2014/main" val="20001"/>
                    </a:ext>
                  </a:extLst>
                </a:gridCol>
                <a:gridCol w="877618">
                  <a:extLst>
                    <a:ext uri="{9D8B030D-6E8A-4147-A177-3AD203B41FA5}">
                      <a16:colId xmlns:a16="http://schemas.microsoft.com/office/drawing/2014/main" val="20002"/>
                    </a:ext>
                  </a:extLst>
                </a:gridCol>
              </a:tblGrid>
              <a:tr h="288290">
                <a:tc>
                  <a:txBody>
                    <a:bodyPr/>
                    <a:lstStyle/>
                    <a:p>
                      <a:pPr algn="ctr" rtl="1">
                        <a:spcAft>
                          <a:spcPts val="0"/>
                        </a:spcAft>
                      </a:pPr>
                      <a:r>
                        <a:rPr lang="fa-IR" sz="1800" b="1" dirty="0" smtClean="0">
                          <a:effectLst/>
                          <a:cs typeface="Zar" panose="00000400000000000000" pitchFamily="2" charset="-78"/>
                        </a:rPr>
                        <a:t>سال</a:t>
                      </a:r>
                      <a:r>
                        <a:rPr lang="fa-IR" sz="1800" b="1" dirty="0">
                          <a:effectLst/>
                          <a:cs typeface="Zar" panose="00000400000000000000" pitchFamily="2" charset="-78"/>
                        </a:rPr>
                        <a:t> </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1600" b="1" dirty="0" smtClean="0">
                          <a:effectLst/>
                          <a:cs typeface="Zar" panose="00000400000000000000" pitchFamily="2" charset="-78"/>
                        </a:rPr>
                        <a:t>1400</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1800" b="1" dirty="0" smtClean="0">
                          <a:effectLst/>
                          <a:cs typeface="Zar" panose="00000400000000000000" pitchFamily="2" charset="-78"/>
                        </a:rPr>
                        <a:t>1419</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88290">
                <a:tc>
                  <a:txBody>
                    <a:bodyPr/>
                    <a:lstStyle/>
                    <a:p>
                      <a:pPr algn="ctr" rtl="1">
                        <a:spcAft>
                          <a:spcPts val="0"/>
                        </a:spcAft>
                      </a:pPr>
                      <a:r>
                        <a:rPr lang="fa-IR" sz="1600" b="1" dirty="0">
                          <a:effectLst/>
                          <a:cs typeface="Zar" panose="00000400000000000000" pitchFamily="2" charset="-78"/>
                        </a:rPr>
                        <a:t>بار (ميليون تن)</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1800" b="1" dirty="0" smtClean="0">
                          <a:effectLst/>
                          <a:cs typeface="Zar" panose="00000400000000000000" pitchFamily="2" charset="-78"/>
                        </a:rPr>
                        <a:t>2.5</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1800" b="1" dirty="0" smtClean="0">
                          <a:effectLst/>
                          <a:cs typeface="Zar" panose="00000400000000000000" pitchFamily="2" charset="-78"/>
                        </a:rPr>
                        <a:t>4</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390077">
                <a:tc>
                  <a:txBody>
                    <a:bodyPr/>
                    <a:lstStyle/>
                    <a:p>
                      <a:pPr algn="ctr" rtl="1">
                        <a:spcAft>
                          <a:spcPts val="0"/>
                        </a:spcAft>
                      </a:pPr>
                      <a:r>
                        <a:rPr lang="fa-IR" sz="1600" b="1" dirty="0">
                          <a:effectLst/>
                          <a:cs typeface="Zar" panose="00000400000000000000" pitchFamily="2" charset="-78"/>
                        </a:rPr>
                        <a:t>مسافر (ميليون نفر</a:t>
                      </a:r>
                      <a:r>
                        <a:rPr lang="fa-IR" sz="1600" b="1" dirty="0" smtClean="0">
                          <a:effectLst/>
                          <a:cs typeface="Zar" panose="00000400000000000000" pitchFamily="2" charset="-78"/>
                        </a:rPr>
                        <a:t>)</a:t>
                      </a:r>
                      <a:r>
                        <a:rPr lang="fa-IR" sz="1600" b="1" dirty="0">
                          <a:effectLst/>
                          <a:cs typeface="Zar" panose="00000400000000000000" pitchFamily="2" charset="-78"/>
                        </a:rPr>
                        <a:t> </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rtl="1">
                        <a:spcAft>
                          <a:spcPts val="0"/>
                        </a:spcAft>
                      </a:pPr>
                      <a:r>
                        <a:rPr lang="fa-IR" sz="1800" b="1" dirty="0" smtClean="0">
                          <a:effectLst/>
                          <a:cs typeface="Zar" panose="00000400000000000000" pitchFamily="2" charset="-78"/>
                        </a:rPr>
                        <a:t>0.6</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mpd="sng">
                      <a:noFill/>
                    </a:lnB>
                  </a:tcPr>
                </a:tc>
                <a:tc>
                  <a:txBody>
                    <a:bodyPr/>
                    <a:lstStyle/>
                    <a:p>
                      <a:pPr algn="ctr" rtl="1">
                        <a:spcAft>
                          <a:spcPts val="0"/>
                        </a:spcAft>
                      </a:pPr>
                      <a:r>
                        <a:rPr lang="fa-IR" sz="1800" b="1" dirty="0" smtClean="0">
                          <a:effectLst/>
                          <a:cs typeface="Zar" panose="00000400000000000000" pitchFamily="2" charset="-78"/>
                        </a:rPr>
                        <a:t>1.6</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mpd="sng">
                      <a:noFill/>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1467732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99792" y="2204864"/>
            <a:ext cx="3600400" cy="2232248"/>
          </a:xfrm>
          <a:solidFill>
            <a:schemeClr val="bg2">
              <a:lumMod val="90000"/>
            </a:schemeClr>
          </a:solidFill>
        </p:spPr>
        <p:txBody>
          <a:bodyPr/>
          <a:lstStyle/>
          <a:p>
            <a:pPr algn="just"/>
            <a:r>
              <a:rPr lang="fa-IR" sz="2400" b="1" dirty="0" smtClean="0">
                <a:solidFill>
                  <a:prstClr val="black"/>
                </a:solidFill>
              </a:rPr>
              <a:t>چابهار- </a:t>
            </a:r>
            <a:r>
              <a:rPr lang="fa-IR" sz="2400" b="1" dirty="0">
                <a:solidFill>
                  <a:prstClr val="black"/>
                </a:solidFill>
              </a:rPr>
              <a:t>زاهدان</a:t>
            </a:r>
          </a:p>
          <a:p>
            <a:pPr algn="just"/>
            <a:r>
              <a:rPr lang="fa-IR" sz="2400" b="1" dirty="0">
                <a:solidFill>
                  <a:prstClr val="black"/>
                </a:solidFill>
              </a:rPr>
              <a:t>شهركرد- مباركه</a:t>
            </a:r>
          </a:p>
          <a:p>
            <a:pPr algn="just"/>
            <a:r>
              <a:rPr lang="fa-IR" sz="2400" b="1" dirty="0">
                <a:solidFill>
                  <a:prstClr val="black"/>
                </a:solidFill>
              </a:rPr>
              <a:t>كرمانشاه - خسروي</a:t>
            </a:r>
            <a:endParaRPr lang="en-US" sz="2000" b="1" dirty="0">
              <a:solidFill>
                <a:prstClr val="black"/>
              </a:solidFill>
            </a:endParaRPr>
          </a:p>
          <a:p>
            <a:pPr algn="just"/>
            <a:r>
              <a:rPr lang="fa-IR" sz="2400" b="1" dirty="0">
                <a:solidFill>
                  <a:prstClr val="black"/>
                </a:solidFill>
              </a:rPr>
              <a:t>اتصال سبزوار به شبكه</a:t>
            </a:r>
          </a:p>
          <a:p>
            <a:pPr algn="just"/>
            <a:r>
              <a:rPr lang="fa-IR" sz="2400" b="1" dirty="0">
                <a:solidFill>
                  <a:prstClr val="black"/>
                </a:solidFill>
              </a:rPr>
              <a:t>جوين- اسفراين</a:t>
            </a:r>
          </a:p>
        </p:txBody>
      </p:sp>
      <p:sp>
        <p:nvSpPr>
          <p:cNvPr id="11" name="Content Placeholder 2"/>
          <p:cNvSpPr txBox="1">
            <a:spLocks/>
          </p:cNvSpPr>
          <p:nvPr/>
        </p:nvSpPr>
        <p:spPr bwMode="auto">
          <a:xfrm>
            <a:off x="1151620" y="485127"/>
            <a:ext cx="6696744"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2000" b="1" dirty="0">
                <a:solidFill>
                  <a:prstClr val="black"/>
                </a:solidFill>
                <a:cs typeface="Zar" panose="00000400000000000000" pitchFamily="2" charset="-78"/>
              </a:rPr>
              <a:t>طرح‌هاي توسعه راه‌آهن با پيشرفت بالا و قابل افتتاح در دولت چهاردهم</a:t>
            </a:r>
          </a:p>
          <a:p>
            <a:pPr marL="0" indent="0">
              <a:buFont typeface="Arial" pitchFamily="34" charset="0"/>
              <a:buNone/>
            </a:pPr>
            <a:endParaRPr lang="fa-IR" sz="2000" b="1" dirty="0">
              <a:solidFill>
                <a:prstClr val="black"/>
              </a:solidFill>
              <a:cs typeface="Zar" panose="00000400000000000000"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56</a:t>
            </a:fld>
            <a:endParaRPr lang="en-US">
              <a:solidFill>
                <a:prstClr val="black">
                  <a:tint val="75000"/>
                </a:prstClr>
              </a:solidFill>
            </a:endParaRPr>
          </a:p>
        </p:txBody>
      </p:sp>
    </p:spTree>
    <p:extLst>
      <p:ext uri="{BB962C8B-B14F-4D97-AF65-F5344CB8AC3E}">
        <p14:creationId xmlns:p14="http://schemas.microsoft.com/office/powerpoint/2010/main" val="39925869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56792"/>
            <a:ext cx="8424936" cy="4536504"/>
          </a:xfrm>
          <a:solidFill>
            <a:schemeClr val="accent5">
              <a:lumMod val="20000"/>
              <a:lumOff val="80000"/>
            </a:schemeClr>
          </a:solidFill>
        </p:spPr>
        <p:txBody>
          <a:bodyPr/>
          <a:lstStyle/>
          <a:p>
            <a:pPr marL="0" indent="0" algn="justLow">
              <a:buNone/>
              <a:defRPr/>
            </a:pPr>
            <a:r>
              <a:rPr lang="fa-IR" sz="1800" b="1" dirty="0" smtClean="0"/>
              <a:t>اين طرح براي توسعه استان سيستان و بلوچستان، توسعه مناطق شرقي كشور، توسعه دريامحور، افزايش جذب بارهاي كريدور شمال-جنوب و فعال نمودن معادن شرق كشور اهميت دارد.</a:t>
            </a:r>
          </a:p>
          <a:p>
            <a:pPr marL="0" indent="0" algn="justLow">
              <a:buNone/>
              <a:defRPr/>
            </a:pPr>
            <a:r>
              <a:rPr lang="fa-IR" sz="1800" b="1" dirty="0" smtClean="0"/>
              <a:t>اين طرح </a:t>
            </a:r>
            <a:r>
              <a:rPr lang="fa-IR" sz="1800" b="1" dirty="0"/>
              <a:t>همراه با طرح </a:t>
            </a:r>
            <a:r>
              <a:rPr lang="ar-SA" sz="1800" b="1" dirty="0"/>
              <a:t>زاهدان-</a:t>
            </a:r>
            <a:r>
              <a:rPr lang="fa-IR" sz="1800" b="1" dirty="0"/>
              <a:t>ميلك/ </a:t>
            </a:r>
            <a:r>
              <a:rPr lang="ar-SA" sz="1800" b="1" dirty="0"/>
              <a:t>ب</a:t>
            </a:r>
            <a:r>
              <a:rPr lang="fa-IR" sz="1800" b="1" dirty="0"/>
              <a:t>ي</a:t>
            </a:r>
            <a:r>
              <a:rPr lang="ar-SA" sz="1800" b="1" dirty="0"/>
              <a:t>رجند- مشهد </a:t>
            </a:r>
            <a:r>
              <a:rPr lang="fa-IR" sz="1800" b="1" dirty="0" smtClean="0"/>
              <a:t>شاخه جديدي در كريدور شمال-جنوب براي دسترسي كشورهاي آسياي ميانه ايجاد مي‌كند.</a:t>
            </a:r>
            <a:endParaRPr lang="fa-IR" sz="1800" b="1" dirty="0"/>
          </a:p>
          <a:p>
            <a:pPr marL="0" indent="0" algn="justLow">
              <a:buNone/>
              <a:defRPr/>
            </a:pPr>
            <a:r>
              <a:rPr lang="fa-IR" sz="1800" b="1" dirty="0" smtClean="0"/>
              <a:t>پيشرفت اجراي اين طرح مرهون عنايت مقام معظم رهبري دام ظله در موافقت با وام 300 ميليون يورويي از صندوق توسعه ملي در سال 1398 و همچنين استفاده از تهاتر نفت براي پيشبرد طرح در سال 1401 است.</a:t>
            </a:r>
          </a:p>
          <a:p>
            <a:pPr marL="0" indent="0" algn="justLow">
              <a:buNone/>
              <a:defRPr/>
            </a:pPr>
            <a:r>
              <a:rPr lang="fa-IR" sz="1800" b="1" dirty="0" smtClean="0"/>
              <a:t> - مهمترين </a:t>
            </a:r>
            <a:r>
              <a:rPr lang="fa-IR" sz="1800" b="1" dirty="0"/>
              <a:t>مراكز باري و مسافري طرح: شهرهاي چابهار، نيك‌شهر، ايرانشهر، خاش و زاهدان</a:t>
            </a:r>
          </a:p>
          <a:p>
            <a:pPr marL="0" indent="0" algn="just">
              <a:buNone/>
            </a:pPr>
            <a:r>
              <a:rPr lang="fa-IR" sz="1800" b="1" dirty="0"/>
              <a:t>- آخرين زمان انجام مطالعات برآورد تقاضا:	</a:t>
            </a:r>
            <a:r>
              <a:rPr lang="fa-IR" sz="1800" b="1" dirty="0" smtClean="0"/>
              <a:t>1397</a:t>
            </a:r>
            <a:endParaRPr lang="fa-IR" sz="1800" b="1" dirty="0"/>
          </a:p>
          <a:p>
            <a:pPr marL="0" indent="0" algn="just">
              <a:buNone/>
            </a:pPr>
            <a:r>
              <a:rPr lang="fa-IR" sz="1800" b="1" dirty="0"/>
              <a:t>- ميزان تقاضاي حمل پيش‌بيني شده در مطالعات:</a:t>
            </a:r>
          </a:p>
          <a:p>
            <a:pPr marL="0" indent="0" algn="just">
              <a:buNone/>
            </a:pPr>
            <a:endParaRPr lang="fa-IR" sz="2800" b="1" dirty="0"/>
          </a:p>
          <a:p>
            <a:pPr marL="0" indent="0" algn="just">
              <a:buNone/>
            </a:pPr>
            <a:r>
              <a:rPr lang="fa-IR" sz="1800" b="1" dirty="0" smtClean="0"/>
              <a:t>بخشي </a:t>
            </a:r>
            <a:r>
              <a:rPr lang="fa-IR" sz="1800" b="1" dirty="0"/>
              <a:t>از طرح از زاهدان تا خاش به طول : </a:t>
            </a:r>
            <a:r>
              <a:rPr lang="fa-IR" sz="1800" b="1" dirty="0" smtClean="0"/>
              <a:t>150 كيلومتر </a:t>
            </a:r>
            <a:r>
              <a:rPr lang="fa-IR" sz="1800" b="1" dirty="0"/>
              <a:t>در سال  1401 افتتاح شده است و فعلاً قطار مسافري اندكي از آن عبور مي‌نمايد.</a:t>
            </a:r>
          </a:p>
          <a:p>
            <a:pPr marL="0" indent="0" algn="just">
              <a:buNone/>
            </a:pPr>
            <a:r>
              <a:rPr lang="fa-IR" sz="1800" b="1" dirty="0"/>
              <a:t>آغاز بهره‌برداري : اين طرح احتمالاً در سال 1405 به بهره‌برداري </a:t>
            </a:r>
            <a:r>
              <a:rPr lang="fa-IR" sz="1800" b="1" dirty="0" smtClean="0"/>
              <a:t>مي‌رسد.</a:t>
            </a:r>
            <a:endParaRPr lang="fa-IR" sz="1800" b="1" dirty="0"/>
          </a:p>
        </p:txBody>
      </p:sp>
      <p:sp>
        <p:nvSpPr>
          <p:cNvPr id="11" name="Content Placeholder 2"/>
          <p:cNvSpPr txBox="1">
            <a:spLocks/>
          </p:cNvSpPr>
          <p:nvPr/>
        </p:nvSpPr>
        <p:spPr bwMode="auto">
          <a:xfrm>
            <a:off x="457200" y="548680"/>
            <a:ext cx="8291264"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1800" b="1" dirty="0">
                <a:solidFill>
                  <a:prstClr val="black"/>
                </a:solidFill>
                <a:cs typeface="Zar" panose="00000400000000000000" pitchFamily="2" charset="-78"/>
              </a:rPr>
              <a:t>راه‌آهن چابهار- زاهدان </a:t>
            </a:r>
            <a:r>
              <a:rPr lang="fa-IR" sz="1800" b="1" dirty="0" smtClean="0">
                <a:solidFill>
                  <a:prstClr val="black"/>
                </a:solidFill>
                <a:cs typeface="Zar" panose="00000400000000000000" pitchFamily="2" charset="-78"/>
              </a:rPr>
              <a:t>    طول : 628 كيلومتر      پيشرفت فيزيكي: 92%</a:t>
            </a:r>
            <a:endParaRPr lang="fa-IR" sz="1800" b="1" dirty="0">
              <a:solidFill>
                <a:srgbClr val="F79646">
                  <a:lumMod val="40000"/>
                  <a:lumOff val="60000"/>
                </a:srgbClr>
              </a:solidFill>
              <a:cs typeface="Zar" panose="00000400000000000000"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57</a:t>
            </a:fld>
            <a:endParaRPr lang="en-US">
              <a:solidFill>
                <a:prstClr val="black">
                  <a:tint val="75000"/>
                </a:prst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2418215148"/>
              </p:ext>
            </p:extLst>
          </p:nvPr>
        </p:nvGraphicFramePr>
        <p:xfrm>
          <a:off x="457200" y="3825044"/>
          <a:ext cx="3895328" cy="966657"/>
        </p:xfrm>
        <a:graphic>
          <a:graphicData uri="http://schemas.openxmlformats.org/drawingml/2006/table">
            <a:tbl>
              <a:tblPr rtl="1">
                <a:tableStyleId>{5C22544A-7EE6-4342-B048-85BDC9FD1C3A}</a:tableStyleId>
              </a:tblPr>
              <a:tblGrid>
                <a:gridCol w="2081470">
                  <a:extLst>
                    <a:ext uri="{9D8B030D-6E8A-4147-A177-3AD203B41FA5}">
                      <a16:colId xmlns:a16="http://schemas.microsoft.com/office/drawing/2014/main" val="20000"/>
                    </a:ext>
                  </a:extLst>
                </a:gridCol>
                <a:gridCol w="936240">
                  <a:extLst>
                    <a:ext uri="{9D8B030D-6E8A-4147-A177-3AD203B41FA5}">
                      <a16:colId xmlns:a16="http://schemas.microsoft.com/office/drawing/2014/main" val="20001"/>
                    </a:ext>
                  </a:extLst>
                </a:gridCol>
                <a:gridCol w="877618">
                  <a:extLst>
                    <a:ext uri="{9D8B030D-6E8A-4147-A177-3AD203B41FA5}">
                      <a16:colId xmlns:a16="http://schemas.microsoft.com/office/drawing/2014/main" val="20002"/>
                    </a:ext>
                  </a:extLst>
                </a:gridCol>
              </a:tblGrid>
              <a:tr h="288290">
                <a:tc>
                  <a:txBody>
                    <a:bodyPr/>
                    <a:lstStyle/>
                    <a:p>
                      <a:pPr algn="ctr" rtl="1">
                        <a:spcAft>
                          <a:spcPts val="0"/>
                        </a:spcAft>
                      </a:pPr>
                      <a:r>
                        <a:rPr lang="fa-IR" sz="1800" b="1" dirty="0" smtClean="0">
                          <a:effectLst/>
                          <a:cs typeface="Zar" panose="00000400000000000000" pitchFamily="2" charset="-78"/>
                        </a:rPr>
                        <a:t>سال</a:t>
                      </a:r>
                      <a:r>
                        <a:rPr lang="fa-IR" sz="1800" b="1" dirty="0">
                          <a:effectLst/>
                          <a:cs typeface="Zar" panose="00000400000000000000" pitchFamily="2" charset="-78"/>
                        </a:rPr>
                        <a:t> </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1600" b="1" dirty="0" smtClean="0">
                          <a:effectLst/>
                          <a:cs typeface="Zar" panose="00000400000000000000" pitchFamily="2" charset="-78"/>
                        </a:rPr>
                        <a:t>1402</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1800" b="1" dirty="0" smtClean="0">
                          <a:effectLst/>
                          <a:cs typeface="Zar" panose="00000400000000000000" pitchFamily="2" charset="-78"/>
                        </a:rPr>
                        <a:t>1421</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88290">
                <a:tc>
                  <a:txBody>
                    <a:bodyPr/>
                    <a:lstStyle/>
                    <a:p>
                      <a:pPr algn="ctr" rtl="1">
                        <a:spcAft>
                          <a:spcPts val="0"/>
                        </a:spcAft>
                      </a:pPr>
                      <a:r>
                        <a:rPr lang="fa-IR" sz="1600" b="1" dirty="0">
                          <a:effectLst/>
                          <a:cs typeface="Zar" panose="00000400000000000000" pitchFamily="2" charset="-78"/>
                        </a:rPr>
                        <a:t>بار </a:t>
                      </a:r>
                      <a:r>
                        <a:rPr lang="fa-IR" sz="1600" b="1" dirty="0" smtClean="0">
                          <a:effectLst/>
                          <a:cs typeface="Zar" panose="00000400000000000000" pitchFamily="2" charset="-78"/>
                        </a:rPr>
                        <a:t>       (</a:t>
                      </a:r>
                      <a:r>
                        <a:rPr lang="fa-IR" sz="1600" b="1" dirty="0">
                          <a:effectLst/>
                          <a:cs typeface="Zar" panose="00000400000000000000" pitchFamily="2" charset="-78"/>
                        </a:rPr>
                        <a:t>ميليون تن)</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1800" b="1" dirty="0" smtClean="0">
                          <a:effectLst/>
                          <a:cs typeface="Zar" panose="00000400000000000000" pitchFamily="2" charset="-78"/>
                        </a:rPr>
                        <a:t>2.8</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1800" b="1" dirty="0" smtClean="0">
                          <a:effectLst/>
                          <a:cs typeface="Zar" panose="00000400000000000000" pitchFamily="2" charset="-78"/>
                        </a:rPr>
                        <a:t>7.7</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390077">
                <a:tc>
                  <a:txBody>
                    <a:bodyPr/>
                    <a:lstStyle/>
                    <a:p>
                      <a:pPr algn="ctr" rtl="1">
                        <a:spcAft>
                          <a:spcPts val="0"/>
                        </a:spcAft>
                      </a:pPr>
                      <a:r>
                        <a:rPr lang="fa-IR" sz="1600" b="1" dirty="0">
                          <a:effectLst/>
                          <a:cs typeface="Zar" panose="00000400000000000000" pitchFamily="2" charset="-78"/>
                        </a:rPr>
                        <a:t>مسافر </a:t>
                      </a:r>
                      <a:r>
                        <a:rPr lang="fa-IR" sz="1600" b="1" dirty="0" smtClean="0">
                          <a:effectLst/>
                          <a:cs typeface="Zar" panose="00000400000000000000" pitchFamily="2" charset="-78"/>
                        </a:rPr>
                        <a:t>     (</a:t>
                      </a:r>
                      <a:r>
                        <a:rPr lang="fa-IR" sz="1600" b="1" dirty="0">
                          <a:effectLst/>
                          <a:cs typeface="Zar" panose="00000400000000000000" pitchFamily="2" charset="-78"/>
                        </a:rPr>
                        <a:t>ميليون نفر</a:t>
                      </a:r>
                      <a:r>
                        <a:rPr lang="fa-IR" sz="1600" b="1" dirty="0" smtClean="0">
                          <a:effectLst/>
                          <a:cs typeface="Zar" panose="00000400000000000000" pitchFamily="2" charset="-78"/>
                        </a:rPr>
                        <a:t>)</a:t>
                      </a:r>
                      <a:r>
                        <a:rPr lang="fa-IR" sz="1600" b="1" dirty="0">
                          <a:effectLst/>
                          <a:cs typeface="Zar" panose="00000400000000000000" pitchFamily="2" charset="-78"/>
                        </a:rPr>
                        <a:t> </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rtl="1">
                        <a:spcAft>
                          <a:spcPts val="0"/>
                        </a:spcAft>
                      </a:pPr>
                      <a:r>
                        <a:rPr lang="fa-IR" sz="1800" b="1" dirty="0" smtClean="0">
                          <a:effectLst/>
                          <a:cs typeface="Zar" panose="00000400000000000000" pitchFamily="2" charset="-78"/>
                        </a:rPr>
                        <a:t>0.9</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mpd="sng">
                      <a:noFill/>
                    </a:lnB>
                  </a:tcPr>
                </a:tc>
                <a:tc>
                  <a:txBody>
                    <a:bodyPr/>
                    <a:lstStyle/>
                    <a:p>
                      <a:pPr algn="ctr" rtl="1">
                        <a:spcAft>
                          <a:spcPts val="0"/>
                        </a:spcAft>
                      </a:pPr>
                      <a:r>
                        <a:rPr lang="fa-IR" sz="1800" b="1" dirty="0" smtClean="0">
                          <a:effectLst/>
                          <a:cs typeface="Zar" panose="00000400000000000000" pitchFamily="2" charset="-78"/>
                        </a:rPr>
                        <a:t>2</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mpd="sng">
                      <a:noFill/>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8361552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56792"/>
            <a:ext cx="8291264" cy="4680520"/>
          </a:xfrm>
          <a:solidFill>
            <a:schemeClr val="accent5">
              <a:lumMod val="20000"/>
              <a:lumOff val="80000"/>
            </a:schemeClr>
          </a:solidFill>
        </p:spPr>
        <p:txBody>
          <a:bodyPr/>
          <a:lstStyle/>
          <a:p>
            <a:pPr marL="0" indent="0" algn="just">
              <a:buNone/>
            </a:pPr>
            <a:r>
              <a:rPr lang="fa-IR" sz="2000" b="1" u="sng" dirty="0" smtClean="0"/>
              <a:t>نكات مهم براي افزايش بهره‌وري</a:t>
            </a:r>
          </a:p>
          <a:p>
            <a:pPr marL="174625" indent="-174625" algn="just">
              <a:buFontTx/>
              <a:buChar char="-"/>
            </a:pPr>
            <a:r>
              <a:rPr lang="fa-IR" sz="1600" b="1" dirty="0">
                <a:cs typeface="Zar" panose="00000400000000000000" pitchFamily="2" charset="-78"/>
              </a:rPr>
              <a:t>تقاضاي ترابري براي مجتمع فولاد مكران و پتروشيمي كه در دست احداث هستند، در حدود بارهاي بندري در اين محور خواهد بود مشروط به اجراي خطوط آنتني و تجهيز لجستيكي و گرنه بارهايي كه با جاده تطبيق پيدا كنند، جذب نمودن </a:t>
            </a:r>
            <a:r>
              <a:rPr lang="fa-IR" sz="1600" b="1" dirty="0" smtClean="0">
                <a:cs typeface="Zar" panose="00000400000000000000" pitchFamily="2" charset="-78"/>
              </a:rPr>
              <a:t>بار آنها به راه‌آهن </a:t>
            </a:r>
            <a:r>
              <a:rPr lang="fa-IR" sz="1600" b="1" dirty="0">
                <a:cs typeface="Zar" panose="00000400000000000000" pitchFamily="2" charset="-78"/>
              </a:rPr>
              <a:t>دشوار خواهد بود</a:t>
            </a:r>
            <a:r>
              <a:rPr lang="fa-IR" sz="1600" b="1" dirty="0" smtClean="0">
                <a:cs typeface="Zar" panose="00000400000000000000" pitchFamily="2" charset="-78"/>
              </a:rPr>
              <a:t>.(2-3)</a:t>
            </a:r>
          </a:p>
          <a:p>
            <a:pPr marL="174625" indent="-174625" algn="just">
              <a:buFontTx/>
              <a:buChar char="-"/>
            </a:pPr>
            <a:r>
              <a:rPr lang="fa-IR" sz="1600" b="1" dirty="0" smtClean="0">
                <a:cs typeface="Zar" panose="00000400000000000000" pitchFamily="2" charset="-78"/>
              </a:rPr>
              <a:t>پايانه باري چابهار(جاده‌اي) فعال است و هماهنگي و هم‌افزايي آن با طرح راه‌آهن بررسي گردد. (2-4)</a:t>
            </a:r>
          </a:p>
          <a:p>
            <a:pPr marL="174625" indent="-174625" algn="just">
              <a:buFontTx/>
              <a:buChar char="-"/>
            </a:pPr>
            <a:r>
              <a:rPr lang="fa-IR" sz="1600" b="1" dirty="0" smtClean="0">
                <a:cs typeface="Zar" panose="00000400000000000000" pitchFamily="2" charset="-78"/>
              </a:rPr>
              <a:t>توسعه بندر و راه‌آهن و مركز لجستيكي در بندرچابهار بايد به صورت توأم و يكپارچه با نگرش بلندمدت طراحي و اجرا شوند و به </a:t>
            </a:r>
            <a:r>
              <a:rPr lang="fa-IR" sz="1600" b="1" dirty="0">
                <a:cs typeface="Zar" panose="00000400000000000000" pitchFamily="2" charset="-78"/>
              </a:rPr>
              <a:t>موازات احداث اين طرح بايد توسعه ايستگاه‌ها و خطوط ريلي داخل بندر به صورت هماهنگ اجرا شوند تا هنگام افتتاح طرح، عملياتي شدن اين محور مهم را شاهد باشيم</a:t>
            </a:r>
            <a:r>
              <a:rPr lang="fa-IR" sz="1600" b="1" dirty="0" smtClean="0">
                <a:cs typeface="Zar" panose="00000400000000000000" pitchFamily="2" charset="-78"/>
              </a:rPr>
              <a:t>.(2-3)</a:t>
            </a:r>
            <a:endParaRPr lang="fa-IR" sz="1600" b="1" dirty="0">
              <a:cs typeface="Zar" panose="00000400000000000000" pitchFamily="2" charset="-78"/>
            </a:endParaRPr>
          </a:p>
          <a:p>
            <a:pPr marL="174625" indent="-174625" algn="just">
              <a:buFontTx/>
              <a:buChar char="-"/>
            </a:pPr>
            <a:r>
              <a:rPr lang="fa-IR" sz="1600" b="1" dirty="0">
                <a:cs typeface="Zar" panose="00000400000000000000" pitchFamily="2" charset="-78"/>
              </a:rPr>
              <a:t>ثبت مسير راه‌آهن چابهار–زاهدان به عنوان يكي از مسيرهاي كريدور شمال-جنوب در دبيرخانه كريدور ضرورت </a:t>
            </a:r>
            <a:r>
              <a:rPr lang="fa-IR" sz="1600" b="1" dirty="0" smtClean="0">
                <a:cs typeface="Zar" panose="00000400000000000000" pitchFamily="2" charset="-78"/>
              </a:rPr>
              <a:t>دارد</a:t>
            </a:r>
            <a:r>
              <a:rPr lang="fa-IR" sz="1600" b="1" dirty="0">
                <a:cs typeface="Zar" panose="00000400000000000000" pitchFamily="2" charset="-78"/>
              </a:rPr>
              <a:t> </a:t>
            </a:r>
            <a:r>
              <a:rPr lang="fa-IR" sz="1600" b="1" dirty="0" smtClean="0">
                <a:cs typeface="Zar" panose="00000400000000000000" pitchFamily="2" charset="-78"/>
              </a:rPr>
              <a:t>و ترويج ترانزيت در كريدور شمال-جنوب بايد مستمراً دنبال شود.(2-3)</a:t>
            </a:r>
            <a:endParaRPr lang="fa-IR" sz="1600" b="1" dirty="0">
              <a:cs typeface="Zar" panose="00000400000000000000" pitchFamily="2" charset="-78"/>
            </a:endParaRPr>
          </a:p>
          <a:p>
            <a:pPr marL="174625" indent="-174625" algn="just">
              <a:buFontTx/>
              <a:buChar char="-"/>
            </a:pPr>
            <a:r>
              <a:rPr lang="ar-SA" sz="1600" b="1" dirty="0">
                <a:cs typeface="Zar" panose="00000400000000000000" pitchFamily="2" charset="-78"/>
              </a:rPr>
              <a:t>تکم</a:t>
            </a:r>
            <a:r>
              <a:rPr lang="fa-IR" sz="1600" b="1" dirty="0">
                <a:cs typeface="Zar" panose="00000400000000000000" pitchFamily="2" charset="-78"/>
              </a:rPr>
              <a:t>ي</a:t>
            </a:r>
            <a:r>
              <a:rPr lang="ar-SA" sz="1600" b="1" dirty="0">
                <a:cs typeface="Zar" panose="00000400000000000000" pitchFamily="2" charset="-78"/>
              </a:rPr>
              <a:t>ل پروژه زاهدان-</a:t>
            </a:r>
            <a:r>
              <a:rPr lang="fa-IR" sz="1600" b="1" dirty="0" smtClean="0">
                <a:cs typeface="Zar" panose="00000400000000000000" pitchFamily="2" charset="-78"/>
              </a:rPr>
              <a:t>ميلك</a:t>
            </a:r>
            <a:r>
              <a:rPr lang="fa-IR" sz="1600" b="1" dirty="0">
                <a:cs typeface="Zar" panose="00000400000000000000" pitchFamily="2" charset="-78"/>
              </a:rPr>
              <a:t>/ </a:t>
            </a:r>
            <a:r>
              <a:rPr lang="ar-SA" sz="1600" b="1" dirty="0">
                <a:cs typeface="Zar" panose="00000400000000000000" pitchFamily="2" charset="-78"/>
              </a:rPr>
              <a:t>ب</a:t>
            </a:r>
            <a:r>
              <a:rPr lang="fa-IR" sz="1600" b="1" dirty="0">
                <a:cs typeface="Zar" panose="00000400000000000000" pitchFamily="2" charset="-78"/>
              </a:rPr>
              <a:t>ي</a:t>
            </a:r>
            <a:r>
              <a:rPr lang="ar-SA" sz="1600" b="1" dirty="0">
                <a:cs typeface="Zar" panose="00000400000000000000" pitchFamily="2" charset="-78"/>
              </a:rPr>
              <a:t>رجند- مشهد ن</a:t>
            </a:r>
            <a:r>
              <a:rPr lang="fa-IR" sz="1600" b="1" dirty="0">
                <a:cs typeface="Zar" panose="00000400000000000000" pitchFamily="2" charset="-78"/>
              </a:rPr>
              <a:t>ي</a:t>
            </a:r>
            <a:r>
              <a:rPr lang="ar-SA" sz="1600" b="1" dirty="0">
                <a:cs typeface="Zar" panose="00000400000000000000" pitchFamily="2" charset="-78"/>
              </a:rPr>
              <a:t>ز </a:t>
            </a:r>
            <a:r>
              <a:rPr lang="fa-IR" sz="1600" b="1" dirty="0">
                <a:cs typeface="Zar" panose="00000400000000000000" pitchFamily="2" charset="-78"/>
              </a:rPr>
              <a:t>دنبال و </a:t>
            </a:r>
            <a:r>
              <a:rPr lang="ar-SA" sz="1600" b="1" dirty="0">
                <a:cs typeface="Zar" panose="00000400000000000000" pitchFamily="2" charset="-78"/>
              </a:rPr>
              <a:t>محقق شود</a:t>
            </a:r>
            <a:r>
              <a:rPr lang="ar-SA" sz="1600" b="1" dirty="0" smtClean="0">
                <a:cs typeface="Zar" panose="00000400000000000000" pitchFamily="2" charset="-78"/>
              </a:rPr>
              <a:t>.</a:t>
            </a:r>
            <a:r>
              <a:rPr lang="fa-IR" sz="1600" b="1" dirty="0" smtClean="0">
                <a:cs typeface="Zar" panose="00000400000000000000" pitchFamily="2" charset="-78"/>
              </a:rPr>
              <a:t> (2)</a:t>
            </a:r>
            <a:endParaRPr lang="fa-IR" sz="1600" b="1" dirty="0">
              <a:cs typeface="Zar" panose="00000400000000000000" pitchFamily="2" charset="-78"/>
            </a:endParaRPr>
          </a:p>
          <a:p>
            <a:pPr marL="174625" indent="-174625" algn="just">
              <a:buFontTx/>
              <a:buChar char="-"/>
            </a:pPr>
            <a:r>
              <a:rPr lang="ar-SA" sz="1600" b="1" dirty="0">
                <a:cs typeface="Zar" panose="00000400000000000000" pitchFamily="2" charset="-78"/>
              </a:rPr>
              <a:t>مشارکت </a:t>
            </a:r>
            <a:r>
              <a:rPr lang="ar-SA" sz="1600" b="1" dirty="0" smtClean="0">
                <a:cs typeface="Zar" panose="00000400000000000000" pitchFamily="2" charset="-78"/>
              </a:rPr>
              <a:t>ذ</a:t>
            </a:r>
            <a:r>
              <a:rPr lang="fa-IR" sz="1600" b="1" dirty="0" smtClean="0">
                <a:cs typeface="Zar" panose="00000400000000000000" pitchFamily="2" charset="-78"/>
              </a:rPr>
              <a:t>ي</a:t>
            </a:r>
            <a:r>
              <a:rPr lang="ar-SA" sz="1600" b="1" dirty="0" smtClean="0">
                <a:cs typeface="Zar" panose="00000400000000000000" pitchFamily="2" charset="-78"/>
              </a:rPr>
              <a:t>نفعان کل</a:t>
            </a:r>
            <a:r>
              <a:rPr lang="fa-IR" sz="1600" b="1" dirty="0" smtClean="0">
                <a:cs typeface="Zar" panose="00000400000000000000" pitchFamily="2" charset="-78"/>
              </a:rPr>
              <a:t>ي</a:t>
            </a:r>
            <a:r>
              <a:rPr lang="ar-SA" sz="1600" b="1" dirty="0" smtClean="0">
                <a:cs typeface="Zar" panose="00000400000000000000" pitchFamily="2" charset="-78"/>
              </a:rPr>
              <a:t>دي </a:t>
            </a:r>
            <a:r>
              <a:rPr lang="ar-SA" sz="1600" b="1" dirty="0">
                <a:cs typeface="Zar" panose="00000400000000000000" pitchFamily="2" charset="-78"/>
              </a:rPr>
              <a:t>مرتبط با معادن (از جمله </a:t>
            </a:r>
            <a:r>
              <a:rPr lang="ar-SA" sz="1600" b="1" dirty="0" smtClean="0">
                <a:cs typeface="Zar" panose="00000400000000000000" pitchFamily="2" charset="-78"/>
              </a:rPr>
              <a:t>صنا</a:t>
            </a:r>
            <a:r>
              <a:rPr lang="fa-IR" sz="1600" b="1" dirty="0" smtClean="0">
                <a:cs typeface="Zar" panose="00000400000000000000" pitchFamily="2" charset="-78"/>
              </a:rPr>
              <a:t>ي</a:t>
            </a:r>
            <a:r>
              <a:rPr lang="ar-SA" sz="1600" b="1" dirty="0" smtClean="0">
                <a:cs typeface="Zar" panose="00000400000000000000" pitchFamily="2" charset="-78"/>
              </a:rPr>
              <a:t>ع </a:t>
            </a:r>
            <a:r>
              <a:rPr lang="ar-SA" sz="1600" b="1" dirty="0">
                <a:cs typeface="Zar" panose="00000400000000000000" pitchFamily="2" charset="-78"/>
              </a:rPr>
              <a:t>فولاد و </a:t>
            </a:r>
            <a:r>
              <a:rPr lang="fa-IR" sz="1600" b="1" dirty="0" smtClean="0">
                <a:cs typeface="Zar" panose="00000400000000000000" pitchFamily="2" charset="-78"/>
              </a:rPr>
              <a:t>ديگر </a:t>
            </a:r>
            <a:r>
              <a:rPr lang="ar-SA" sz="1600" b="1" dirty="0" smtClean="0">
                <a:cs typeface="Zar" panose="00000400000000000000" pitchFamily="2" charset="-78"/>
              </a:rPr>
              <a:t>باز</a:t>
            </a:r>
            <a:r>
              <a:rPr lang="fa-IR" sz="1600" b="1" dirty="0" smtClean="0">
                <a:cs typeface="Zar" panose="00000400000000000000" pitchFamily="2" charset="-78"/>
              </a:rPr>
              <a:t>ي</a:t>
            </a:r>
            <a:r>
              <a:rPr lang="ar-SA" sz="1600" b="1" dirty="0" smtClean="0">
                <a:cs typeface="Zar" panose="00000400000000000000" pitchFamily="2" charset="-78"/>
              </a:rPr>
              <a:t>گران صنعتي </a:t>
            </a:r>
            <a:r>
              <a:rPr lang="ar-SA" sz="1600" b="1" dirty="0">
                <a:cs typeface="Zar" panose="00000400000000000000" pitchFamily="2" charset="-78"/>
              </a:rPr>
              <a:t>و </a:t>
            </a:r>
            <a:r>
              <a:rPr lang="ar-SA" sz="1600" b="1" dirty="0" smtClean="0">
                <a:cs typeface="Zar" panose="00000400000000000000" pitchFamily="2" charset="-78"/>
              </a:rPr>
              <a:t>معدني) </a:t>
            </a:r>
            <a:r>
              <a:rPr lang="fa-IR" sz="1600" b="1" dirty="0">
                <a:cs typeface="Zar" panose="00000400000000000000" pitchFamily="2" charset="-78"/>
              </a:rPr>
              <a:t>از طريق سازمان‌هاي توسعه‌اي وزارت صمت دنبال شود</a:t>
            </a:r>
            <a:r>
              <a:rPr lang="fa-IR" sz="1600" b="1" dirty="0" smtClean="0">
                <a:cs typeface="Zar" panose="00000400000000000000" pitchFamily="2" charset="-78"/>
              </a:rPr>
              <a:t>.(2-3)</a:t>
            </a:r>
          </a:p>
          <a:p>
            <a:pPr marL="174625" indent="-174625" algn="just">
              <a:buFontTx/>
              <a:buChar char="-"/>
            </a:pPr>
            <a:r>
              <a:rPr lang="fa-IR" sz="1600" b="1" dirty="0" smtClean="0">
                <a:cs typeface="Zar" panose="00000400000000000000" pitchFamily="2" charset="-78"/>
              </a:rPr>
              <a:t>جلب سرمايه‌گذاري كشورهاي آسياي ميانه در سواحل مكران براي انتفاع كشورهاي مختلف قابل پيگيري است.(2-3)</a:t>
            </a:r>
            <a:endParaRPr lang="en-US" sz="1600" b="1" dirty="0">
              <a:cs typeface="Zar" panose="00000400000000000000" pitchFamily="2" charset="-78"/>
            </a:endParaRPr>
          </a:p>
          <a:p>
            <a:pPr marL="174625" indent="-174625" algn="just">
              <a:buFontTx/>
              <a:buChar char="-"/>
            </a:pPr>
            <a:r>
              <a:rPr lang="fa-IR" sz="1600" b="1" dirty="0">
                <a:cs typeface="Zar" panose="00000400000000000000" pitchFamily="2" charset="-78"/>
              </a:rPr>
              <a:t>امكان‌سنجي اتصال كارخانه سيمان خاش </a:t>
            </a:r>
            <a:r>
              <a:rPr lang="fa-IR" sz="1600" b="1" dirty="0" smtClean="0">
                <a:cs typeface="Zar" panose="00000400000000000000" pitchFamily="2" charset="-78"/>
              </a:rPr>
              <a:t>(آنتن حدود 70 كيلومتر) به </a:t>
            </a:r>
            <a:r>
              <a:rPr lang="fa-IR" sz="1600" b="1" dirty="0">
                <a:cs typeface="Zar" panose="00000400000000000000" pitchFamily="2" charset="-78"/>
              </a:rPr>
              <a:t>شبكه راه‌آهن بررسي </a:t>
            </a:r>
            <a:r>
              <a:rPr lang="fa-IR" sz="1600" b="1" dirty="0" smtClean="0">
                <a:cs typeface="Zar" panose="00000400000000000000" pitchFamily="2" charset="-78"/>
              </a:rPr>
              <a:t>شود ضمناً بارانداز در طرح راه‌آهن منظور شده است.(3-4)</a:t>
            </a:r>
            <a:endParaRPr lang="fa-IR" sz="1600" b="1" dirty="0">
              <a:cs typeface="Zar" panose="00000400000000000000"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58</a:t>
            </a:fld>
            <a:endParaRPr lang="en-US">
              <a:solidFill>
                <a:prstClr val="black">
                  <a:tint val="75000"/>
                </a:prstClr>
              </a:solidFill>
            </a:endParaRPr>
          </a:p>
        </p:txBody>
      </p:sp>
      <p:sp>
        <p:nvSpPr>
          <p:cNvPr id="5" name="Content Placeholder 2"/>
          <p:cNvSpPr txBox="1">
            <a:spLocks/>
          </p:cNvSpPr>
          <p:nvPr/>
        </p:nvSpPr>
        <p:spPr bwMode="auto">
          <a:xfrm>
            <a:off x="457200" y="548680"/>
            <a:ext cx="8291264"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1800" b="1" dirty="0">
                <a:solidFill>
                  <a:prstClr val="black"/>
                </a:solidFill>
                <a:cs typeface="Zar" panose="00000400000000000000" pitchFamily="2" charset="-78"/>
              </a:rPr>
              <a:t>راه‌آهن چابهار- زاهدان </a:t>
            </a:r>
            <a:r>
              <a:rPr lang="fa-IR" sz="1800" b="1" dirty="0" smtClean="0">
                <a:solidFill>
                  <a:prstClr val="black"/>
                </a:solidFill>
                <a:cs typeface="Zar" panose="00000400000000000000" pitchFamily="2" charset="-78"/>
              </a:rPr>
              <a:t>    طول : 628 كيلومتر      پيشرفت فيزيكي: 92%</a:t>
            </a:r>
            <a:endParaRPr lang="fa-IR" sz="1800" b="1" dirty="0">
              <a:solidFill>
                <a:srgbClr val="F79646">
                  <a:lumMod val="40000"/>
                  <a:lumOff val="60000"/>
                </a:srgbClr>
              </a:solidFill>
              <a:cs typeface="Zar" panose="00000400000000000000" pitchFamily="2" charset="-78"/>
            </a:endParaRPr>
          </a:p>
        </p:txBody>
      </p:sp>
    </p:spTree>
    <p:extLst>
      <p:ext uri="{BB962C8B-B14F-4D97-AF65-F5344CB8AC3E}">
        <p14:creationId xmlns:p14="http://schemas.microsoft.com/office/powerpoint/2010/main" val="9458986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410110"/>
            <a:ext cx="8424936" cy="4683186"/>
          </a:xfrm>
          <a:solidFill>
            <a:schemeClr val="accent3">
              <a:lumMod val="20000"/>
              <a:lumOff val="80000"/>
            </a:schemeClr>
          </a:solidFill>
        </p:spPr>
        <p:txBody>
          <a:bodyPr/>
          <a:lstStyle/>
          <a:p>
            <a:pPr marL="0" indent="0" algn="justLow">
              <a:lnSpc>
                <a:spcPct val="150000"/>
              </a:lnSpc>
              <a:buNone/>
              <a:defRPr/>
            </a:pPr>
            <a:r>
              <a:rPr lang="fa-IR" sz="1800" b="1" dirty="0" smtClean="0"/>
              <a:t>مهمترين </a:t>
            </a:r>
            <a:r>
              <a:rPr lang="fa-IR" sz="1800" b="1" dirty="0"/>
              <a:t>مراكز باري و مسافري طرح: </a:t>
            </a:r>
            <a:r>
              <a:rPr lang="fa-IR" sz="1800" b="1" dirty="0" smtClean="0"/>
              <a:t>مباركه، شهركرد و كارخانه فولاد چهارمحال (بروجن).</a:t>
            </a:r>
          </a:p>
          <a:p>
            <a:pPr marL="0" indent="0" algn="just">
              <a:buNone/>
            </a:pPr>
            <a:r>
              <a:rPr lang="fa-IR" sz="1800" b="1" dirty="0" smtClean="0"/>
              <a:t>آخرين زمان انجام مطالعات </a:t>
            </a:r>
            <a:r>
              <a:rPr lang="fa-IR" sz="1800" b="1" dirty="0"/>
              <a:t>برآورد تقاضا:	</a:t>
            </a:r>
            <a:r>
              <a:rPr lang="fa-IR" sz="1800" b="1" dirty="0" smtClean="0"/>
              <a:t>1396</a:t>
            </a:r>
            <a:endParaRPr lang="fa-IR" sz="1800" b="1" dirty="0"/>
          </a:p>
          <a:p>
            <a:pPr marL="0" indent="0" algn="just">
              <a:buNone/>
            </a:pPr>
            <a:r>
              <a:rPr lang="fa-IR" sz="1800" b="1" dirty="0" smtClean="0"/>
              <a:t>ميزان </a:t>
            </a:r>
            <a:r>
              <a:rPr lang="fa-IR" sz="1800" b="1" dirty="0"/>
              <a:t>تقاضاي حمل </a:t>
            </a:r>
            <a:r>
              <a:rPr lang="fa-IR" sz="1800" b="1" dirty="0" smtClean="0"/>
              <a:t>پيش‌بيني </a:t>
            </a:r>
            <a:r>
              <a:rPr lang="fa-IR" sz="1800" b="1" dirty="0"/>
              <a:t>شده در </a:t>
            </a:r>
            <a:r>
              <a:rPr lang="fa-IR" sz="1800" b="1" dirty="0" smtClean="0"/>
              <a:t>مطالعات:</a:t>
            </a:r>
          </a:p>
          <a:p>
            <a:pPr marL="0" indent="0" algn="just">
              <a:buNone/>
            </a:pPr>
            <a:endParaRPr lang="fa-IR" sz="2000" b="1" dirty="0"/>
          </a:p>
          <a:p>
            <a:pPr marL="0" indent="0" algn="just">
              <a:buNone/>
            </a:pPr>
            <a:endParaRPr lang="fa-IR" sz="2000" b="1" dirty="0"/>
          </a:p>
          <a:p>
            <a:pPr marL="0" indent="0" algn="just">
              <a:buNone/>
            </a:pPr>
            <a:endParaRPr lang="fa-IR" sz="2000" b="1" u="sng" dirty="0" smtClean="0"/>
          </a:p>
          <a:p>
            <a:pPr marL="0" indent="0" algn="just">
              <a:buNone/>
            </a:pPr>
            <a:r>
              <a:rPr lang="fa-IR" sz="2000" b="1" u="sng" dirty="0" smtClean="0"/>
              <a:t>نكات مهم براي افزايش بهره‌وري</a:t>
            </a:r>
          </a:p>
          <a:p>
            <a:pPr algn="just">
              <a:buFontTx/>
              <a:buChar char="-"/>
            </a:pPr>
            <a:r>
              <a:rPr lang="fa-IR" sz="1800" b="1" dirty="0" smtClean="0"/>
              <a:t>هماهنگي با كارخانه </a:t>
            </a:r>
            <a:r>
              <a:rPr lang="fa-IR" sz="1800" b="1" dirty="0"/>
              <a:t>فولاد چهارمحال </a:t>
            </a:r>
            <a:r>
              <a:rPr lang="fa-IR" sz="1800" b="1" dirty="0" smtClean="0"/>
              <a:t>(بروجن براي احداث خط آنتني و حمل بار با راه‌آهن (3-4)</a:t>
            </a:r>
            <a:endParaRPr lang="en-US" sz="1800" b="1" dirty="0"/>
          </a:p>
        </p:txBody>
      </p:sp>
      <p:sp>
        <p:nvSpPr>
          <p:cNvPr id="11" name="Content Placeholder 2"/>
          <p:cNvSpPr txBox="1">
            <a:spLocks/>
          </p:cNvSpPr>
          <p:nvPr/>
        </p:nvSpPr>
        <p:spPr bwMode="auto">
          <a:xfrm>
            <a:off x="683568" y="553699"/>
            <a:ext cx="7704856"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1800" b="1" dirty="0">
                <a:solidFill>
                  <a:prstClr val="black"/>
                </a:solidFill>
                <a:cs typeface="Zar" panose="00000400000000000000" pitchFamily="2" charset="-78"/>
              </a:rPr>
              <a:t>راه‌آهن شهركرد- </a:t>
            </a:r>
            <a:r>
              <a:rPr lang="fa-IR" sz="1800" b="1" dirty="0" smtClean="0">
                <a:solidFill>
                  <a:prstClr val="black"/>
                </a:solidFill>
                <a:cs typeface="Zar" panose="00000400000000000000" pitchFamily="2" charset="-78"/>
              </a:rPr>
              <a:t>مباركه    طول : 90 كيلومتر    پيشرفت فيزيكي: 60%</a:t>
            </a:r>
            <a:endParaRPr lang="fa-IR" sz="1800" b="1" dirty="0">
              <a:solidFill>
                <a:srgbClr val="F79646">
                  <a:lumMod val="40000"/>
                  <a:lumOff val="60000"/>
                </a:srgbClr>
              </a:solidFill>
              <a:cs typeface="Zar" panose="00000400000000000000"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59</a:t>
            </a:fld>
            <a:endParaRPr lang="en-US">
              <a:solidFill>
                <a:prstClr val="black">
                  <a:tint val="75000"/>
                </a:prst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442036897"/>
              </p:ext>
            </p:extLst>
          </p:nvPr>
        </p:nvGraphicFramePr>
        <p:xfrm>
          <a:off x="1043608" y="2564904"/>
          <a:ext cx="3654152" cy="966657"/>
        </p:xfrm>
        <a:graphic>
          <a:graphicData uri="http://schemas.openxmlformats.org/drawingml/2006/table">
            <a:tbl>
              <a:tblPr rtl="1">
                <a:tableStyleId>{5C22544A-7EE6-4342-B048-85BDC9FD1C3A}</a:tableStyleId>
              </a:tblPr>
              <a:tblGrid>
                <a:gridCol w="1738132">
                  <a:extLst>
                    <a:ext uri="{9D8B030D-6E8A-4147-A177-3AD203B41FA5}">
                      <a16:colId xmlns:a16="http://schemas.microsoft.com/office/drawing/2014/main" val="20000"/>
                    </a:ext>
                  </a:extLst>
                </a:gridCol>
                <a:gridCol w="964704">
                  <a:extLst>
                    <a:ext uri="{9D8B030D-6E8A-4147-A177-3AD203B41FA5}">
                      <a16:colId xmlns:a16="http://schemas.microsoft.com/office/drawing/2014/main" val="20001"/>
                    </a:ext>
                  </a:extLst>
                </a:gridCol>
                <a:gridCol w="951316">
                  <a:extLst>
                    <a:ext uri="{9D8B030D-6E8A-4147-A177-3AD203B41FA5}">
                      <a16:colId xmlns:a16="http://schemas.microsoft.com/office/drawing/2014/main" val="20002"/>
                    </a:ext>
                  </a:extLst>
                </a:gridCol>
              </a:tblGrid>
              <a:tr h="288290">
                <a:tc>
                  <a:txBody>
                    <a:bodyPr/>
                    <a:lstStyle/>
                    <a:p>
                      <a:pPr algn="ctr" rtl="1">
                        <a:spcAft>
                          <a:spcPts val="0"/>
                        </a:spcAft>
                      </a:pPr>
                      <a:r>
                        <a:rPr lang="fa-IR" sz="1800" b="1" dirty="0" smtClean="0">
                          <a:effectLst/>
                          <a:cs typeface="Zar" panose="00000400000000000000" pitchFamily="2" charset="-78"/>
                        </a:rPr>
                        <a:t>سال</a:t>
                      </a:r>
                      <a:r>
                        <a:rPr lang="fa-IR" sz="1800" b="1" dirty="0">
                          <a:effectLst/>
                          <a:cs typeface="Zar" panose="00000400000000000000" pitchFamily="2" charset="-78"/>
                        </a:rPr>
                        <a:t> </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1600" b="1" dirty="0" smtClean="0">
                          <a:effectLst/>
                          <a:cs typeface="Zar" panose="00000400000000000000" pitchFamily="2" charset="-78"/>
                        </a:rPr>
                        <a:t>1400</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1800" b="1" dirty="0" smtClean="0">
                          <a:effectLst/>
                          <a:cs typeface="Zar" panose="00000400000000000000" pitchFamily="2" charset="-78"/>
                        </a:rPr>
                        <a:t>1419</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88290">
                <a:tc>
                  <a:txBody>
                    <a:bodyPr/>
                    <a:lstStyle/>
                    <a:p>
                      <a:pPr algn="ctr" rtl="1">
                        <a:spcAft>
                          <a:spcPts val="0"/>
                        </a:spcAft>
                      </a:pPr>
                      <a:r>
                        <a:rPr lang="fa-IR" sz="1600" b="1" dirty="0">
                          <a:effectLst/>
                          <a:cs typeface="Zar" panose="00000400000000000000" pitchFamily="2" charset="-78"/>
                        </a:rPr>
                        <a:t>بار </a:t>
                      </a:r>
                      <a:r>
                        <a:rPr lang="fa-IR" sz="1600" b="1" dirty="0" smtClean="0">
                          <a:effectLst/>
                          <a:cs typeface="Zar" panose="00000400000000000000" pitchFamily="2" charset="-78"/>
                        </a:rPr>
                        <a:t>        (</a:t>
                      </a:r>
                      <a:r>
                        <a:rPr lang="fa-IR" sz="1600" b="1" dirty="0">
                          <a:effectLst/>
                          <a:cs typeface="Zar" panose="00000400000000000000" pitchFamily="2" charset="-78"/>
                        </a:rPr>
                        <a:t>ميليون تن)</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1800" b="1" dirty="0" smtClean="0">
                          <a:effectLst/>
                          <a:cs typeface="Zar" panose="00000400000000000000" pitchFamily="2" charset="-78"/>
                        </a:rPr>
                        <a:t>3.3</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1800" b="1" dirty="0" smtClean="0">
                          <a:effectLst/>
                          <a:latin typeface="+mn-lt"/>
                          <a:ea typeface="+mn-ea"/>
                          <a:cs typeface="Zar" panose="00000400000000000000" pitchFamily="2" charset="-78"/>
                        </a:rPr>
                        <a:t>3.6</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390077">
                <a:tc>
                  <a:txBody>
                    <a:bodyPr/>
                    <a:lstStyle/>
                    <a:p>
                      <a:pPr algn="ctr" rtl="1">
                        <a:spcAft>
                          <a:spcPts val="0"/>
                        </a:spcAft>
                      </a:pPr>
                      <a:r>
                        <a:rPr lang="fa-IR" sz="1600" b="1" dirty="0">
                          <a:effectLst/>
                          <a:cs typeface="Zar" panose="00000400000000000000" pitchFamily="2" charset="-78"/>
                        </a:rPr>
                        <a:t>مسافر </a:t>
                      </a:r>
                      <a:r>
                        <a:rPr lang="fa-IR" sz="1600" b="1" dirty="0" smtClean="0">
                          <a:effectLst/>
                          <a:cs typeface="Zar" panose="00000400000000000000" pitchFamily="2" charset="-78"/>
                        </a:rPr>
                        <a:t>    (</a:t>
                      </a:r>
                      <a:r>
                        <a:rPr lang="fa-IR" sz="1600" b="1" dirty="0">
                          <a:effectLst/>
                          <a:cs typeface="Zar" panose="00000400000000000000" pitchFamily="2" charset="-78"/>
                        </a:rPr>
                        <a:t>ميليون نفر</a:t>
                      </a:r>
                      <a:r>
                        <a:rPr lang="fa-IR" sz="1600" b="1" dirty="0" smtClean="0">
                          <a:effectLst/>
                          <a:cs typeface="Zar" panose="00000400000000000000" pitchFamily="2" charset="-78"/>
                        </a:rPr>
                        <a:t>)</a:t>
                      </a:r>
                      <a:r>
                        <a:rPr lang="fa-IR" sz="1600" b="1" dirty="0">
                          <a:effectLst/>
                          <a:cs typeface="Zar" panose="00000400000000000000" pitchFamily="2" charset="-78"/>
                        </a:rPr>
                        <a:t> </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rtl="1">
                        <a:spcAft>
                          <a:spcPts val="0"/>
                        </a:spcAft>
                      </a:pPr>
                      <a:r>
                        <a:rPr lang="fa-IR" sz="1800" b="1" dirty="0" smtClean="0">
                          <a:effectLst/>
                          <a:cs typeface="Zar" panose="00000400000000000000" pitchFamily="2" charset="-78"/>
                        </a:rPr>
                        <a:t>0.9</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mpd="sng">
                      <a:noFill/>
                    </a:lnB>
                  </a:tcPr>
                </a:tc>
                <a:tc>
                  <a:txBody>
                    <a:bodyPr/>
                    <a:lstStyle/>
                    <a:p>
                      <a:pPr algn="ctr" rtl="1">
                        <a:spcAft>
                          <a:spcPts val="0"/>
                        </a:spcAft>
                      </a:pPr>
                      <a:r>
                        <a:rPr lang="fa-IR" sz="1800" b="1" dirty="0" smtClean="0">
                          <a:effectLst/>
                          <a:cs typeface="Zar" panose="00000400000000000000" pitchFamily="2" charset="-78"/>
                        </a:rPr>
                        <a:t>2.4</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mpd="sng">
                      <a:noFill/>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7468005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2">
            <a:extLst>
              <a:ext uri="{FF2B5EF4-FFF2-40B4-BE49-F238E27FC236}">
                <a16:creationId xmlns:a16="http://schemas.microsoft.com/office/drawing/2014/main" id="{89E32C27-25FA-4F5F-BBEC-4FCA526170F4}"/>
              </a:ext>
            </a:extLst>
          </p:cNvPr>
          <p:cNvSpPr>
            <a:spLocks noGrp="1" noChangeArrowheads="1"/>
          </p:cNvSpPr>
          <p:nvPr>
            <p:ph type="ctrTitle"/>
          </p:nvPr>
        </p:nvSpPr>
        <p:spPr>
          <a:xfrm>
            <a:off x="251843" y="1650657"/>
            <a:ext cx="8557306" cy="3794568"/>
          </a:xfrm>
          <a:solidFill>
            <a:schemeClr val="accent3">
              <a:lumMod val="40000"/>
              <a:lumOff val="60000"/>
            </a:schemeClr>
          </a:solidFill>
        </p:spPr>
        <p:txBody>
          <a:bodyPr/>
          <a:lstStyle/>
          <a:p>
            <a:pPr algn="r"/>
            <a:r>
              <a:rPr lang="fa-IR" sz="2100" b="1" dirty="0" smtClean="0">
                <a:latin typeface="IranNastaliq" pitchFamily="18" charset="0"/>
                <a:cs typeface="B Nazanin" pitchFamily="2" charset="0"/>
              </a:rPr>
              <a:t>۱ـ </a:t>
            </a:r>
            <a:r>
              <a:rPr lang="fa-IR" sz="2100" b="1" dirty="0">
                <a:latin typeface="IranNastaliq" pitchFamily="18" charset="0"/>
                <a:cs typeface="B Nazanin" pitchFamily="2" charset="0"/>
              </a:rPr>
              <a:t>هدف </a:t>
            </a:r>
            <a:r>
              <a:rPr lang="fa-IR" sz="2100" b="1" dirty="0" smtClean="0">
                <a:latin typeface="IranNastaliq" pitchFamily="18" charset="0"/>
                <a:cs typeface="B Nazanin" pitchFamily="2" charset="0"/>
              </a:rPr>
              <a:t>و اولويت اصلي </a:t>
            </a:r>
            <a:r>
              <a:rPr lang="fa-IR" sz="2100" b="1" dirty="0">
                <a:latin typeface="IranNastaliq" pitchFamily="18" charset="0"/>
                <a:cs typeface="B Nazanin" pitchFamily="2" charset="0"/>
              </a:rPr>
              <a:t>برنامه هفتم، </a:t>
            </a:r>
            <a:r>
              <a:rPr lang="fa-IR" sz="2100" b="1" u="sng" dirty="0" smtClean="0">
                <a:latin typeface="IranNastaliq" pitchFamily="18" charset="0"/>
                <a:cs typeface="B Nazanin" pitchFamily="2" charset="0"/>
              </a:rPr>
              <a:t>پيشرفت اقتصادي </a:t>
            </a:r>
            <a:r>
              <a:rPr lang="fa-IR" sz="2100" b="1" u="sng" dirty="0">
                <a:latin typeface="IranNastaliq" pitchFamily="18" charset="0"/>
                <a:cs typeface="B Nazanin" pitchFamily="2" charset="0"/>
              </a:rPr>
              <a:t>توأم با عدالت با نرخ رشد اقتصادي متوسط ۸ درصد با تأکيد بر افزايش بهره‌وري کل عوامل توليد </a:t>
            </a:r>
            <a:r>
              <a:rPr lang="fa-IR" sz="2100" b="1" dirty="0">
                <a:latin typeface="IranNastaliq" pitchFamily="18" charset="0"/>
                <a:cs typeface="B Nazanin" pitchFamily="2" charset="0"/>
              </a:rPr>
              <a:t>(منابع </a:t>
            </a:r>
            <a:r>
              <a:rPr lang="fa-IR" sz="2100" b="1" dirty="0" smtClean="0">
                <a:latin typeface="IranNastaliq" pitchFamily="18" charset="0"/>
                <a:cs typeface="B Nazanin" pitchFamily="2" charset="0"/>
              </a:rPr>
              <a:t>انساني، سرمايه</a:t>
            </a:r>
            <a:r>
              <a:rPr lang="fa-IR" sz="2100" b="1" dirty="0">
                <a:latin typeface="IranNastaliq" pitchFamily="18" charset="0"/>
                <a:cs typeface="B Nazanin" pitchFamily="2" charset="0"/>
              </a:rPr>
              <a:t>، </a:t>
            </a:r>
            <a:r>
              <a:rPr lang="fa-IR" sz="2100" b="1" dirty="0" smtClean="0">
                <a:latin typeface="IranNastaliq" pitchFamily="18" charset="0"/>
                <a:cs typeface="B Nazanin" pitchFamily="2" charset="0"/>
              </a:rPr>
              <a:t>فناوري </a:t>
            </a:r>
            <a:r>
              <a:rPr lang="fa-IR" sz="2100" b="1" dirty="0">
                <a:latin typeface="IranNastaliq" pitchFamily="18" charset="0"/>
                <a:cs typeface="B Nazanin" pitchFamily="2" charset="0"/>
              </a:rPr>
              <a:t>و </a:t>
            </a:r>
            <a:r>
              <a:rPr lang="fa-IR" sz="2100" b="1" dirty="0" smtClean="0">
                <a:latin typeface="IranNastaliq" pitchFamily="18" charset="0"/>
                <a:cs typeface="B Nazanin" pitchFamily="2" charset="0"/>
              </a:rPr>
              <a:t>مديريت).</a:t>
            </a:r>
            <a:br>
              <a:rPr lang="fa-IR" sz="2100" b="1" dirty="0" smtClean="0">
                <a:latin typeface="IranNastaliq" pitchFamily="18" charset="0"/>
                <a:cs typeface="B Nazanin" pitchFamily="2" charset="0"/>
              </a:rPr>
            </a:br>
            <a:r>
              <a:rPr lang="fa-IR" sz="2100" b="1" dirty="0">
                <a:latin typeface="IranNastaliq" pitchFamily="18" charset="0"/>
                <a:cs typeface="B Nazanin" pitchFamily="2" charset="0"/>
              </a:rPr>
              <a:t/>
            </a:r>
            <a:br>
              <a:rPr lang="fa-IR" sz="2100" b="1" dirty="0">
                <a:latin typeface="IranNastaliq" pitchFamily="18" charset="0"/>
                <a:cs typeface="B Nazanin" pitchFamily="2" charset="0"/>
              </a:rPr>
            </a:br>
            <a:r>
              <a:rPr lang="fa-IR" sz="2100" b="1" dirty="0" smtClean="0">
                <a:latin typeface="IranNastaliq" pitchFamily="18" charset="0"/>
                <a:cs typeface="B Nazanin" pitchFamily="2" charset="0"/>
              </a:rPr>
              <a:t>۳ـ </a:t>
            </a:r>
            <a:r>
              <a:rPr lang="fa-IR" sz="2100" b="1" dirty="0">
                <a:latin typeface="IranNastaliq" pitchFamily="18" charset="0"/>
                <a:cs typeface="B Nazanin" pitchFamily="2" charset="0"/>
              </a:rPr>
              <a:t>اصلاح ساختار بودجه دولت از </a:t>
            </a:r>
            <a:r>
              <a:rPr lang="fa-IR" sz="2100" b="1" dirty="0" smtClean="0">
                <a:latin typeface="IranNastaliq" pitchFamily="18" charset="0"/>
                <a:cs typeface="B Nazanin" pitchFamily="2" charset="0"/>
              </a:rPr>
              <a:t>طريق </a:t>
            </a:r>
            <a:r>
              <a:rPr lang="fa-IR" sz="2100" b="1" u="sng" dirty="0" smtClean="0">
                <a:latin typeface="IranNastaliq" pitchFamily="18" charset="0"/>
                <a:cs typeface="B Nazanin" pitchFamily="2" charset="0"/>
              </a:rPr>
              <a:t>تعيين تکليف طرح‌هاي عمراني نيمه </a:t>
            </a:r>
            <a:r>
              <a:rPr lang="fa-IR" sz="2100" b="1" u="sng" dirty="0">
                <a:latin typeface="IranNastaliq" pitchFamily="18" charset="0"/>
                <a:cs typeface="B Nazanin" pitchFamily="2" charset="0"/>
              </a:rPr>
              <a:t>تمام با </a:t>
            </a:r>
            <a:r>
              <a:rPr lang="fa-IR" sz="2100" b="1" u="sng" dirty="0" smtClean="0">
                <a:latin typeface="IranNastaliq" pitchFamily="18" charset="0"/>
                <a:cs typeface="B Nazanin" pitchFamily="2" charset="0"/>
              </a:rPr>
              <a:t>واگذاري </a:t>
            </a:r>
            <a:r>
              <a:rPr lang="fa-IR" sz="2100" b="1" u="sng" dirty="0">
                <a:latin typeface="IranNastaliq" pitchFamily="18" charset="0"/>
                <a:cs typeface="B Nazanin" pitchFamily="2" charset="0"/>
              </a:rPr>
              <a:t>از </a:t>
            </a:r>
            <a:r>
              <a:rPr lang="fa-IR" sz="2100" b="1" u="sng" dirty="0" smtClean="0">
                <a:latin typeface="IranNastaliq" pitchFamily="18" charset="0"/>
                <a:cs typeface="B Nazanin" pitchFamily="2" charset="0"/>
              </a:rPr>
              <a:t>طريق </a:t>
            </a:r>
            <a:r>
              <a:rPr lang="fa-IR" sz="2100" b="1" u="sng" dirty="0">
                <a:latin typeface="IranNastaliq" pitchFamily="18" charset="0"/>
                <a:cs typeface="B Nazanin" pitchFamily="2" charset="0"/>
              </a:rPr>
              <a:t>مشارکت دادن </a:t>
            </a:r>
            <a:r>
              <a:rPr lang="fa-IR" sz="2100" b="1" u="sng" dirty="0" smtClean="0">
                <a:latin typeface="IranNastaliq" pitchFamily="18" charset="0"/>
                <a:cs typeface="B Nazanin" pitchFamily="2" charset="0"/>
              </a:rPr>
              <a:t>بخش‌هاي خصوصي </a:t>
            </a:r>
            <a:r>
              <a:rPr lang="fa-IR" sz="2100" b="1" u="sng" dirty="0">
                <a:latin typeface="IranNastaliq" pitchFamily="18" charset="0"/>
                <a:cs typeface="B Nazanin" pitchFamily="2" charset="0"/>
              </a:rPr>
              <a:t>و </a:t>
            </a:r>
            <a:r>
              <a:rPr lang="fa-IR" sz="2100" b="1" u="sng" dirty="0" smtClean="0">
                <a:latin typeface="IranNastaliq" pitchFamily="18" charset="0"/>
                <a:cs typeface="B Nazanin" pitchFamily="2" charset="0"/>
              </a:rPr>
              <a:t>عمومي غيردولتي </a:t>
            </a:r>
            <a:r>
              <a:rPr lang="fa-IR" sz="2100" b="1" dirty="0">
                <a:latin typeface="IranNastaliq" pitchFamily="18" charset="0"/>
                <a:cs typeface="B Nazanin" pitchFamily="2" charset="0"/>
              </a:rPr>
              <a:t>در </a:t>
            </a:r>
            <a:r>
              <a:rPr lang="fa-IR" sz="2100" b="1" dirty="0" smtClean="0">
                <a:latin typeface="IranNastaliq" pitchFamily="18" charset="0"/>
                <a:cs typeface="B Nazanin" pitchFamily="2" charset="0"/>
              </a:rPr>
              <a:t>طرح‌هاي عمراني انتفاعي.</a:t>
            </a:r>
            <a:br>
              <a:rPr lang="fa-IR" sz="2100" b="1" dirty="0" smtClean="0">
                <a:latin typeface="IranNastaliq" pitchFamily="18" charset="0"/>
                <a:cs typeface="B Nazanin" pitchFamily="2" charset="0"/>
              </a:rPr>
            </a:br>
            <a:r>
              <a:rPr lang="fa-IR" sz="2100" b="1" dirty="0">
                <a:latin typeface="IranNastaliq" pitchFamily="18" charset="0"/>
                <a:cs typeface="B Nazanin" pitchFamily="2" charset="0"/>
              </a:rPr>
              <a:t/>
            </a:r>
            <a:br>
              <a:rPr lang="fa-IR" sz="2100" b="1" dirty="0">
                <a:latin typeface="IranNastaliq" pitchFamily="18" charset="0"/>
                <a:cs typeface="B Nazanin" pitchFamily="2" charset="0"/>
              </a:rPr>
            </a:br>
            <a:r>
              <a:rPr lang="fa-IR" sz="2100" b="1" dirty="0" smtClean="0">
                <a:latin typeface="IranNastaliq" pitchFamily="18" charset="0"/>
                <a:cs typeface="B Nazanin" pitchFamily="2" charset="0"/>
              </a:rPr>
              <a:t>۱۰ـ </a:t>
            </a:r>
            <a:r>
              <a:rPr lang="fa-IR" sz="2100" b="1" u="sng" dirty="0" smtClean="0">
                <a:latin typeface="IranNastaliq" pitchFamily="18" charset="0"/>
                <a:cs typeface="B Nazanin" pitchFamily="2" charset="0"/>
              </a:rPr>
              <a:t>فعال‌سازي مزيت‌هاي جغرافيايي </a:t>
            </a:r>
            <a:r>
              <a:rPr lang="fa-IR" sz="2100" b="1" u="sng" dirty="0">
                <a:latin typeface="IranNastaliq" pitchFamily="18" charset="0"/>
                <a:cs typeface="B Nazanin" pitchFamily="2" charset="0"/>
              </a:rPr>
              <a:t>ـ </a:t>
            </a:r>
            <a:r>
              <a:rPr lang="fa-IR" sz="2100" b="1" u="sng" dirty="0" smtClean="0">
                <a:latin typeface="IranNastaliq" pitchFamily="18" charset="0"/>
                <a:cs typeface="B Nazanin" pitchFamily="2" charset="0"/>
              </a:rPr>
              <a:t>سياسي </a:t>
            </a:r>
            <a:r>
              <a:rPr lang="fa-IR" sz="2100" b="1" u="sng" dirty="0">
                <a:latin typeface="IranNastaliq" pitchFamily="18" charset="0"/>
                <a:cs typeface="B Nazanin" pitchFamily="2" charset="0"/>
              </a:rPr>
              <a:t>و </a:t>
            </a:r>
            <a:r>
              <a:rPr lang="fa-IR" sz="2100" b="1" u="sng" dirty="0" smtClean="0">
                <a:latin typeface="IranNastaliq" pitchFamily="18" charset="0"/>
                <a:cs typeface="B Nazanin" pitchFamily="2" charset="0"/>
              </a:rPr>
              <a:t>تبديل جمهوري اسلامي ايران </a:t>
            </a:r>
            <a:r>
              <a:rPr lang="fa-IR" sz="2100" b="1" u="sng" dirty="0">
                <a:latin typeface="IranNastaliq" pitchFamily="18" charset="0"/>
                <a:cs typeface="B Nazanin" pitchFamily="2" charset="0"/>
              </a:rPr>
              <a:t>به مرکز مبادلات و خدمات </a:t>
            </a:r>
            <a:r>
              <a:rPr lang="fa-IR" sz="2100" b="1" u="sng" dirty="0" smtClean="0">
                <a:latin typeface="IranNastaliq" pitchFamily="18" charset="0"/>
                <a:cs typeface="B Nazanin" pitchFamily="2" charset="0"/>
              </a:rPr>
              <a:t>تجاري، انرژي، </a:t>
            </a:r>
            <a:r>
              <a:rPr lang="fa-IR" sz="2100" b="1" u="sng" dirty="0">
                <a:latin typeface="IranNastaliq" pitchFamily="18" charset="0"/>
                <a:cs typeface="B Nazanin" pitchFamily="2" charset="0"/>
              </a:rPr>
              <a:t>ارتباطات و حمل و نقل</a:t>
            </a:r>
            <a:r>
              <a:rPr lang="fa-IR" sz="2100" b="1" dirty="0">
                <a:latin typeface="IranNastaliq" pitchFamily="18" charset="0"/>
                <a:cs typeface="B Nazanin" pitchFamily="2" charset="0"/>
              </a:rPr>
              <a:t> با </a:t>
            </a:r>
            <a:r>
              <a:rPr lang="fa-IR" sz="2100" b="1" dirty="0" smtClean="0">
                <a:latin typeface="IranNastaliq" pitchFamily="18" charset="0"/>
                <a:cs typeface="B Nazanin" pitchFamily="2" charset="0"/>
              </a:rPr>
              <a:t>روان‌سازي </a:t>
            </a:r>
            <a:r>
              <a:rPr lang="fa-IR" sz="2100" b="1" dirty="0">
                <a:latin typeface="IranNastaliq" pitchFamily="18" charset="0"/>
                <a:cs typeface="B Nazanin" pitchFamily="2" charset="0"/>
              </a:rPr>
              <a:t>مقررات و </a:t>
            </a:r>
            <a:r>
              <a:rPr lang="fa-IR" sz="2100" b="1" dirty="0" smtClean="0">
                <a:latin typeface="IranNastaliq" pitchFamily="18" charset="0"/>
                <a:cs typeface="B Nazanin" pitchFamily="2" charset="0"/>
              </a:rPr>
              <a:t>ايجاد </a:t>
            </a:r>
            <a:r>
              <a:rPr lang="fa-IR" sz="2100" b="1" dirty="0">
                <a:latin typeface="IranNastaliq" pitchFamily="18" charset="0"/>
                <a:cs typeface="B Nazanin" pitchFamily="2" charset="0"/>
              </a:rPr>
              <a:t>و توسعه </a:t>
            </a:r>
            <a:r>
              <a:rPr lang="fa-IR" sz="2100" b="1" dirty="0" smtClean="0">
                <a:latin typeface="IranNastaliq" pitchFamily="18" charset="0"/>
                <a:cs typeface="B Nazanin" pitchFamily="2" charset="0"/>
              </a:rPr>
              <a:t>زيرساخت‌هاي </a:t>
            </a:r>
            <a:r>
              <a:rPr lang="fa-IR" sz="2100" b="1" dirty="0">
                <a:latin typeface="IranNastaliq" pitchFamily="18" charset="0"/>
                <a:cs typeface="B Nazanin" pitchFamily="2" charset="0"/>
              </a:rPr>
              <a:t>لازم</a:t>
            </a:r>
            <a:r>
              <a:rPr lang="fa-IR" sz="2100" b="1" dirty="0" smtClean="0">
                <a:latin typeface="IranNastaliq" pitchFamily="18" charset="0"/>
                <a:cs typeface="B Nazanin" pitchFamily="2" charset="0"/>
              </a:rPr>
              <a:t>.</a:t>
            </a:r>
            <a:endParaRPr lang="fa-IR" sz="2100" b="1" u="sng" dirty="0" smtClean="0">
              <a:latin typeface="IranNastaliq" pitchFamily="18" charset="0"/>
              <a:cs typeface="B Nazanin" pitchFamily="2" charset="0"/>
            </a:endParaRPr>
          </a:p>
        </p:txBody>
      </p:sp>
      <p:sp>
        <p:nvSpPr>
          <p:cNvPr id="47106" name="Slide Number Placeholder 5">
            <a:extLst>
              <a:ext uri="{FF2B5EF4-FFF2-40B4-BE49-F238E27FC236}">
                <a16:creationId xmlns:a16="http://schemas.microsoft.com/office/drawing/2014/main" id="{177D2F1E-7A83-4E24-BFDD-27E66FC86F55}"/>
              </a:ext>
            </a:extLst>
          </p:cNvPr>
          <p:cNvSpPr>
            <a:spLocks noGrp="1"/>
          </p:cNvSpPr>
          <p:nvPr>
            <p:ph type="sldNum" sz="quarter" idx="4294967295"/>
          </p:nvPr>
        </p:nvSpPr>
        <p:spPr>
          <a:xfrm>
            <a:off x="0" y="6453188"/>
            <a:ext cx="1223963" cy="2603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a:spcBef>
                <a:spcPct val="0"/>
              </a:spcBef>
              <a:buFontTx/>
              <a:buNone/>
            </a:pPr>
            <a:fld id="{B467F873-8966-46B0-962F-A8EF1399780C}" type="slidenum">
              <a:rPr lang="ar-SA" altLang="fa-IR" sz="1400">
                <a:solidFill>
                  <a:prstClr val="black"/>
                </a:solidFill>
                <a:cs typeface="Zar" pitchFamily="2" charset="0"/>
              </a:rPr>
              <a:pPr algn="l">
                <a:spcBef>
                  <a:spcPct val="0"/>
                </a:spcBef>
                <a:buFontTx/>
                <a:buNone/>
              </a:pPr>
              <a:t>6</a:t>
            </a:fld>
            <a:endParaRPr lang="en-US" altLang="fa-IR" sz="1400">
              <a:solidFill>
                <a:prstClr val="black"/>
              </a:solidFill>
              <a:cs typeface="Zar" pitchFamily="2" charset="0"/>
            </a:endParaRPr>
          </a:p>
        </p:txBody>
      </p:sp>
      <p:sp>
        <p:nvSpPr>
          <p:cNvPr id="5" name="Rectangle 2">
            <a:extLst>
              <a:ext uri="{FF2B5EF4-FFF2-40B4-BE49-F238E27FC236}">
                <a16:creationId xmlns:a16="http://schemas.microsoft.com/office/drawing/2014/main" id="{0B554E3E-428C-4FAD-9175-37E2A39F16AD}"/>
              </a:ext>
            </a:extLst>
          </p:cNvPr>
          <p:cNvSpPr txBox="1">
            <a:spLocks noChangeArrowheads="1"/>
          </p:cNvSpPr>
          <p:nvPr/>
        </p:nvSpPr>
        <p:spPr bwMode="auto">
          <a:xfrm>
            <a:off x="323850" y="188913"/>
            <a:ext cx="8501063" cy="1079500"/>
          </a:xfrm>
          <a:prstGeom prst="rect">
            <a:avLst/>
          </a:prstGeom>
          <a:noFill/>
          <a:ln w="9525">
            <a:noFill/>
            <a:miter lim="800000"/>
            <a:headEnd/>
            <a:tailEnd/>
          </a:ln>
        </p:spPr>
        <p:txBody>
          <a:bodyPr anchor="ctr"/>
          <a:lstStyle/>
          <a:p>
            <a:pPr algn="ctr" rtl="1">
              <a:defRPr/>
            </a:pPr>
            <a:endParaRPr lang="fa-IR" sz="1050" dirty="0">
              <a:solidFill>
                <a:srgbClr val="FF0000"/>
              </a:solidFill>
              <a:latin typeface="IranNastaliq" pitchFamily="18" charset="0"/>
              <a:cs typeface="IranNastaliq" pitchFamily="18" charset="0"/>
            </a:endParaRPr>
          </a:p>
          <a:p>
            <a:pPr algn="ctr" rtl="1">
              <a:defRPr/>
            </a:pPr>
            <a:r>
              <a:rPr lang="fa-IR" sz="3600" dirty="0" smtClean="0">
                <a:solidFill>
                  <a:prstClr val="black"/>
                </a:solidFill>
                <a:latin typeface="IranNastaliq" pitchFamily="18" charset="0"/>
                <a:cs typeface="IranNastaliq" pitchFamily="18" charset="0"/>
              </a:rPr>
              <a:t>سياست‌هاي </a:t>
            </a:r>
            <a:r>
              <a:rPr lang="fa-IR" sz="3600" dirty="0">
                <a:solidFill>
                  <a:prstClr val="black"/>
                </a:solidFill>
                <a:latin typeface="IranNastaliq" pitchFamily="18" charset="0"/>
                <a:cs typeface="IranNastaliq" pitchFamily="18" charset="0"/>
              </a:rPr>
              <a:t>كلي برنامه </a:t>
            </a:r>
            <a:r>
              <a:rPr lang="fa-IR" sz="3600" dirty="0" smtClean="0">
                <a:solidFill>
                  <a:prstClr val="black"/>
                </a:solidFill>
                <a:latin typeface="IranNastaliq" pitchFamily="18" charset="0"/>
                <a:cs typeface="IranNastaliq" pitchFamily="18" charset="0"/>
              </a:rPr>
              <a:t>هفتم</a:t>
            </a:r>
            <a:r>
              <a:rPr lang="fa-IR" sz="2400" dirty="0" smtClean="0">
                <a:solidFill>
                  <a:srgbClr val="34659A"/>
                </a:solidFill>
                <a:effectLst>
                  <a:outerShdw blurRad="38100" dist="38100" dir="2700000" algn="tl">
                    <a:srgbClr val="C0C0C0"/>
                  </a:outerShdw>
                </a:effectLst>
                <a:latin typeface="IranNastaliq" pitchFamily="18" charset="0"/>
                <a:cs typeface="IranNastaliq" pitchFamily="18" charset="0"/>
                <a:sym typeface="Wingdings" pitchFamily="2" charset="2"/>
              </a:rPr>
              <a:t>مصوب       </a:t>
            </a:r>
            <a:r>
              <a:rPr lang="fa-IR" sz="2800" dirty="0" smtClean="0">
                <a:solidFill>
                  <a:srgbClr val="34659A"/>
                </a:solidFill>
                <a:effectLst>
                  <a:outerShdw blurRad="38100" dist="38100" dir="2700000" algn="tl">
                    <a:srgbClr val="C0C0C0"/>
                  </a:outerShdw>
                </a:effectLst>
                <a:latin typeface="IranNastaliq" pitchFamily="18" charset="0"/>
                <a:cs typeface="IranNastaliq" pitchFamily="18" charset="0"/>
                <a:sym typeface="Wingdings" pitchFamily="2" charset="2"/>
              </a:rPr>
              <a:t>1401</a:t>
            </a:r>
            <a:endParaRPr lang="en-US" sz="2000" kern="0" dirty="0">
              <a:solidFill>
                <a:srgbClr val="FF0000"/>
              </a:solidFill>
              <a:latin typeface="Calibri"/>
              <a:cs typeface="Zar" panose="00000400000000000000" pitchFamily="2" charset="-78"/>
            </a:endParaRPr>
          </a:p>
        </p:txBody>
      </p:sp>
      <p:sp>
        <p:nvSpPr>
          <p:cNvPr id="6" name="Rectangle 5"/>
          <p:cNvSpPr/>
          <p:nvPr/>
        </p:nvSpPr>
        <p:spPr>
          <a:xfrm>
            <a:off x="1691680" y="5862998"/>
            <a:ext cx="5556209" cy="707886"/>
          </a:xfrm>
          <a:prstGeom prst="rect">
            <a:avLst/>
          </a:prstGeom>
          <a:solidFill>
            <a:srgbClr val="FF0000"/>
          </a:solidFill>
        </p:spPr>
        <p:txBody>
          <a:bodyPr wrap="square">
            <a:spAutoFit/>
          </a:bodyPr>
          <a:lstStyle/>
          <a:p>
            <a:pPr algn="ctr" rtl="1"/>
            <a:r>
              <a:rPr lang="fa-IR" altLang="en-US" sz="2000" b="1" dirty="0">
                <a:solidFill>
                  <a:schemeClr val="bg1"/>
                </a:solidFill>
                <a:cs typeface="B Zar" panose="00000400000000000000" pitchFamily="2" charset="-78"/>
              </a:rPr>
              <a:t>بدون تحول در بهره‌وري راه‌آهن ايران، حصول اهداف </a:t>
            </a:r>
            <a:r>
              <a:rPr lang="fa-IR" altLang="en-US" sz="2000" b="1" dirty="0" smtClean="0">
                <a:solidFill>
                  <a:schemeClr val="bg1"/>
                </a:solidFill>
                <a:cs typeface="B Zar" panose="00000400000000000000" pitchFamily="2" charset="-78"/>
              </a:rPr>
              <a:t>برنامه و کسب جایگاه در ترانزیت بین </a:t>
            </a:r>
            <a:r>
              <a:rPr lang="fa-IR" altLang="en-US" sz="2000" b="1" dirty="0">
                <a:solidFill>
                  <a:schemeClr val="bg1"/>
                </a:solidFill>
                <a:cs typeface="B Zar" panose="00000400000000000000" pitchFamily="2" charset="-78"/>
              </a:rPr>
              <a:t>المللی مقدور نیست.</a:t>
            </a:r>
            <a:endParaRPr lang="fa-IR" sz="2000" dirty="0">
              <a:solidFill>
                <a:schemeClr val="bg1"/>
              </a:solidFill>
            </a:endParaRPr>
          </a:p>
        </p:txBody>
      </p:sp>
    </p:spTree>
    <p:extLst>
      <p:ext uri="{BB962C8B-B14F-4D97-AF65-F5344CB8AC3E}">
        <p14:creationId xmlns:p14="http://schemas.microsoft.com/office/powerpoint/2010/main" val="444203060"/>
      </p:ext>
    </p:extLst>
  </p:cSld>
  <p:clrMapOvr>
    <a:masterClrMapping/>
  </p:clrMapOvr>
  <p:transition>
    <p:random/>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410110"/>
            <a:ext cx="8496944" cy="4915532"/>
          </a:xfrm>
          <a:solidFill>
            <a:schemeClr val="accent1">
              <a:lumMod val="20000"/>
              <a:lumOff val="80000"/>
            </a:schemeClr>
          </a:solidFill>
        </p:spPr>
        <p:txBody>
          <a:bodyPr/>
          <a:lstStyle/>
          <a:p>
            <a:pPr marL="0" indent="0" algn="justLow">
              <a:buNone/>
              <a:defRPr/>
            </a:pPr>
            <a:r>
              <a:rPr lang="fa-IR" sz="1800" b="1" dirty="0"/>
              <a:t>اين طرح براي توسعه استان </a:t>
            </a:r>
            <a:r>
              <a:rPr lang="fa-IR" sz="1800" b="1" dirty="0" smtClean="0"/>
              <a:t>كرمانشاه، </a:t>
            </a:r>
            <a:r>
              <a:rPr lang="fa-IR" sz="1800" b="1" dirty="0"/>
              <a:t>توسعه مناطق </a:t>
            </a:r>
            <a:r>
              <a:rPr lang="fa-IR" sz="1800" b="1" dirty="0" smtClean="0"/>
              <a:t>غربي  </a:t>
            </a:r>
            <a:r>
              <a:rPr lang="fa-IR" sz="1800" b="1" dirty="0"/>
              <a:t>كشور، </a:t>
            </a:r>
            <a:r>
              <a:rPr lang="fa-IR" sz="1800" b="1" dirty="0" smtClean="0"/>
              <a:t>ايجاد شاخه جديد در كريدور شرقي-غربي  و اتصال به كشور عراق اهميت اقتصادي و </a:t>
            </a:r>
            <a:r>
              <a:rPr lang="fa-IR" sz="1800" b="1" dirty="0"/>
              <a:t>راهبردي دارد و ارتباط ريلي ايران و عراق بنا به حجم انبوه بار و مسافر و زوار بين دو كشور بسيار ضروري است</a:t>
            </a:r>
            <a:r>
              <a:rPr lang="fa-IR" sz="1800" b="1" dirty="0" smtClean="0"/>
              <a:t>. مهمترين </a:t>
            </a:r>
            <a:r>
              <a:rPr lang="fa-IR" sz="1800" b="1" dirty="0"/>
              <a:t>مراكز باري و مسافري طرح: شهرهاي كرمانشاه ، اسلام‌آباد غرب ، گيلانغرب ، </a:t>
            </a:r>
            <a:r>
              <a:rPr lang="fa-IR" sz="1800" b="1" dirty="0" smtClean="0"/>
              <a:t>قصرشيرين </a:t>
            </a:r>
            <a:r>
              <a:rPr lang="fa-IR" sz="1800" b="1" dirty="0"/>
              <a:t>و مرزهاي خسروي و پرويزخان.</a:t>
            </a:r>
          </a:p>
          <a:p>
            <a:pPr marL="0" indent="0" algn="just">
              <a:buNone/>
            </a:pPr>
            <a:r>
              <a:rPr lang="fa-IR" sz="1800" b="1" dirty="0"/>
              <a:t>آخرين زمان انجام مطالعات برآورد تقاضا:	</a:t>
            </a:r>
            <a:r>
              <a:rPr lang="fa-IR" sz="1800" b="1" dirty="0" smtClean="0"/>
              <a:t>1400    	 </a:t>
            </a:r>
            <a:r>
              <a:rPr lang="fa-IR" sz="1800" b="1" dirty="0"/>
              <a:t>ميزان تقاضاي حمل پيش‌بيني شده </a:t>
            </a:r>
            <a:r>
              <a:rPr lang="fa-IR" sz="1800" b="1" dirty="0" smtClean="0"/>
              <a:t>:</a:t>
            </a:r>
            <a:endParaRPr lang="fa-IR" sz="1800" b="1" dirty="0"/>
          </a:p>
          <a:p>
            <a:pPr marL="0" indent="0" algn="just">
              <a:buNone/>
            </a:pPr>
            <a:r>
              <a:rPr lang="fa-IR" sz="1600" b="1" dirty="0"/>
              <a:t>ارتباط ريلي ايران و عراق از دو مرز شلمچه و </a:t>
            </a:r>
            <a:endParaRPr lang="fa-IR" sz="1600" b="1" dirty="0" smtClean="0"/>
          </a:p>
          <a:p>
            <a:pPr marL="0" indent="0" algn="just">
              <a:buNone/>
            </a:pPr>
            <a:r>
              <a:rPr lang="fa-IR" sz="1600" b="1" dirty="0" smtClean="0"/>
              <a:t>خسروي </a:t>
            </a:r>
            <a:r>
              <a:rPr lang="fa-IR" sz="1600" b="1" dirty="0"/>
              <a:t>در دست اقدام است ولي اتصال در </a:t>
            </a:r>
            <a:endParaRPr lang="fa-IR" sz="1600" b="1" dirty="0" smtClean="0"/>
          </a:p>
          <a:p>
            <a:pPr marL="0" indent="0" algn="just">
              <a:buNone/>
            </a:pPr>
            <a:r>
              <a:rPr lang="fa-IR" sz="1600" b="1" dirty="0" smtClean="0"/>
              <a:t>مرز </a:t>
            </a:r>
            <a:r>
              <a:rPr lang="fa-IR" sz="1600" b="1" dirty="0"/>
              <a:t>خسروي بسيار </a:t>
            </a:r>
            <a:r>
              <a:rPr lang="fa-IR" sz="1600" b="1" dirty="0" smtClean="0"/>
              <a:t>مهم‌تر </a:t>
            </a:r>
            <a:r>
              <a:rPr lang="fa-IR" sz="1600" b="1" dirty="0"/>
              <a:t>است زيرا حوزه نفوذ </a:t>
            </a:r>
            <a:endParaRPr lang="fa-IR" sz="1600" b="1" dirty="0" smtClean="0"/>
          </a:p>
          <a:p>
            <a:pPr marL="0" indent="0" algn="just">
              <a:buNone/>
            </a:pPr>
            <a:r>
              <a:rPr lang="fa-IR" sz="1600" b="1" dirty="0" smtClean="0"/>
              <a:t>آن </a:t>
            </a:r>
            <a:r>
              <a:rPr lang="fa-IR" sz="1600" b="1" dirty="0"/>
              <a:t>تمام پهنه دو كشور را در بر مي‌گيرد </a:t>
            </a:r>
            <a:r>
              <a:rPr lang="fa-IR" sz="1600" b="1" dirty="0" smtClean="0"/>
              <a:t>ولي</a:t>
            </a:r>
          </a:p>
          <a:p>
            <a:pPr marL="0" indent="0" algn="just">
              <a:buNone/>
            </a:pPr>
            <a:r>
              <a:rPr lang="fa-IR" sz="1600" b="1" dirty="0" smtClean="0"/>
              <a:t> </a:t>
            </a:r>
            <a:r>
              <a:rPr lang="fa-IR" sz="1600" b="1" dirty="0"/>
              <a:t>اتصال شلمچه براي استانهاي جنوب غربي </a:t>
            </a:r>
            <a:r>
              <a:rPr lang="fa-IR" sz="1600" b="1" dirty="0" smtClean="0"/>
              <a:t>ايران</a:t>
            </a:r>
          </a:p>
          <a:p>
            <a:pPr marL="0" indent="0" algn="just">
              <a:buNone/>
            </a:pPr>
            <a:r>
              <a:rPr lang="fa-IR" sz="1600" b="1" dirty="0" smtClean="0"/>
              <a:t>و </a:t>
            </a:r>
            <a:r>
              <a:rPr lang="fa-IR" sz="1600" b="1" dirty="0"/>
              <a:t>استانهاي جنوبي عراق مناسب است.</a:t>
            </a:r>
            <a:endParaRPr lang="en-US" sz="1600" b="1" dirty="0"/>
          </a:p>
          <a:p>
            <a:pPr marL="0" lvl="0" indent="0">
              <a:buNone/>
            </a:pPr>
            <a:r>
              <a:rPr lang="fa-IR" sz="1800" b="1" dirty="0" smtClean="0"/>
              <a:t>توافق </a:t>
            </a:r>
            <a:r>
              <a:rPr lang="fa-IR" sz="1800" b="1" dirty="0"/>
              <a:t>ايران و عراق در سال 1355 براي احداث راه آهن اراك-كرمانشاه-خسروي- بغداد در مجلسين ايران و عراق تصويب و به قانون مبدل شده است. مشخصات فني كه در قانون مزبور در 48 سال قبل قيد </a:t>
            </a:r>
            <a:r>
              <a:rPr lang="fa-IR" sz="1800" b="1" dirty="0" smtClean="0"/>
              <a:t>شده، مثلاً </a:t>
            </a:r>
            <a:r>
              <a:rPr lang="fa-IR" sz="1800" b="1" dirty="0"/>
              <a:t>سرعت 200 كيلومتر بر ساعت مسافري رعايت نشده است.</a:t>
            </a:r>
          </a:p>
          <a:p>
            <a:pPr marL="0" indent="0">
              <a:buNone/>
            </a:pPr>
            <a:r>
              <a:rPr lang="fa-IR" sz="1600" b="1" dirty="0"/>
              <a:t>تنها طرح توسعه راه‌آهن است كه در سفرهاي استاني مقام معظم رهبري بر اجراي فوري آن تأكيد شده، (سال 1390) ولي اين پروژه مهم با كمترين توجه در سالهاي بعد روبرو شد. </a:t>
            </a:r>
          </a:p>
          <a:p>
            <a:pPr marL="0" indent="0">
              <a:buNone/>
            </a:pPr>
            <a:r>
              <a:rPr lang="fa-IR" sz="1600" b="1" dirty="0"/>
              <a:t>در مطالعات طرح جامع حمل‌ونقل ريلي (مصوب 1402) اين طرح مهمترين طرح توسعه راه‌آهن شناخته شد</a:t>
            </a:r>
            <a:r>
              <a:rPr lang="fa-IR" sz="1600" b="1" dirty="0" smtClean="0"/>
              <a:t>.</a:t>
            </a:r>
            <a:endParaRPr lang="en-US" sz="1600" b="1" dirty="0"/>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60</a:t>
            </a:fld>
            <a:endParaRPr lang="en-US" dirty="0">
              <a:solidFill>
                <a:prstClr val="black">
                  <a:tint val="75000"/>
                </a:prst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3208882879"/>
              </p:ext>
            </p:extLst>
          </p:nvPr>
        </p:nvGraphicFramePr>
        <p:xfrm>
          <a:off x="323528" y="2924944"/>
          <a:ext cx="4451919" cy="1600574"/>
        </p:xfrm>
        <a:graphic>
          <a:graphicData uri="http://schemas.openxmlformats.org/drawingml/2006/table">
            <a:tbl>
              <a:tblPr rtl="1">
                <a:tableStyleId>{5C22544A-7EE6-4342-B048-85BDC9FD1C3A}</a:tableStyleId>
              </a:tblPr>
              <a:tblGrid>
                <a:gridCol w="2703377">
                  <a:extLst>
                    <a:ext uri="{9D8B030D-6E8A-4147-A177-3AD203B41FA5}">
                      <a16:colId xmlns:a16="http://schemas.microsoft.com/office/drawing/2014/main" val="20000"/>
                    </a:ext>
                  </a:extLst>
                </a:gridCol>
                <a:gridCol w="886002">
                  <a:extLst>
                    <a:ext uri="{9D8B030D-6E8A-4147-A177-3AD203B41FA5}">
                      <a16:colId xmlns:a16="http://schemas.microsoft.com/office/drawing/2014/main" val="20001"/>
                    </a:ext>
                  </a:extLst>
                </a:gridCol>
                <a:gridCol w="862540">
                  <a:extLst>
                    <a:ext uri="{9D8B030D-6E8A-4147-A177-3AD203B41FA5}">
                      <a16:colId xmlns:a16="http://schemas.microsoft.com/office/drawing/2014/main" val="20002"/>
                    </a:ext>
                  </a:extLst>
                </a:gridCol>
              </a:tblGrid>
              <a:tr h="288290">
                <a:tc>
                  <a:txBody>
                    <a:bodyPr/>
                    <a:lstStyle/>
                    <a:p>
                      <a:pPr algn="ctr" rtl="1">
                        <a:spcAft>
                          <a:spcPts val="0"/>
                        </a:spcAft>
                      </a:pPr>
                      <a:r>
                        <a:rPr lang="fa-IR" sz="1800" b="1" dirty="0" smtClean="0">
                          <a:effectLst/>
                          <a:cs typeface="Zar" panose="00000400000000000000" pitchFamily="2" charset="-78"/>
                        </a:rPr>
                        <a:t>سال</a:t>
                      </a:r>
                      <a:r>
                        <a:rPr lang="fa-IR" sz="1800" b="1" dirty="0">
                          <a:effectLst/>
                          <a:cs typeface="Zar" panose="00000400000000000000" pitchFamily="2" charset="-78"/>
                        </a:rPr>
                        <a:t> </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1600" b="1" dirty="0" smtClean="0">
                          <a:effectLst/>
                          <a:cs typeface="Zar" panose="00000400000000000000" pitchFamily="2" charset="-78"/>
                        </a:rPr>
                        <a:t>1405</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1800" b="1" dirty="0" smtClean="0">
                          <a:effectLst/>
                          <a:cs typeface="Zar" panose="00000400000000000000" pitchFamily="2" charset="-78"/>
                        </a:rPr>
                        <a:t>1420</a:t>
                      </a:r>
                      <a:endParaRPr lang="en-US" sz="16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88290">
                <a:tc>
                  <a:txBody>
                    <a:bodyPr/>
                    <a:lstStyle/>
                    <a:p>
                      <a:pPr algn="r" rtl="1">
                        <a:spcAft>
                          <a:spcPts val="0"/>
                        </a:spcAft>
                      </a:pPr>
                      <a:r>
                        <a:rPr lang="fa-IR" sz="1600" b="1" kern="1200" dirty="0">
                          <a:solidFill>
                            <a:schemeClr val="dk1"/>
                          </a:solidFill>
                          <a:effectLst/>
                          <a:latin typeface="+mn-lt"/>
                          <a:ea typeface="+mn-ea"/>
                          <a:cs typeface="Zar" panose="00000400000000000000" pitchFamily="2" charset="-78"/>
                        </a:rPr>
                        <a:t>بار </a:t>
                      </a:r>
                      <a:r>
                        <a:rPr lang="fa-IR" sz="1600" b="1" kern="1200" dirty="0" smtClean="0">
                          <a:solidFill>
                            <a:schemeClr val="dk1"/>
                          </a:solidFill>
                          <a:effectLst/>
                          <a:latin typeface="+mn-lt"/>
                          <a:ea typeface="+mn-ea"/>
                          <a:cs typeface="Zar" panose="00000400000000000000" pitchFamily="2" charset="-78"/>
                        </a:rPr>
                        <a:t>صادرات و واردات   (ميليون </a:t>
                      </a:r>
                      <a:r>
                        <a:rPr lang="fa-IR" sz="1600" b="1" kern="1200" dirty="0">
                          <a:solidFill>
                            <a:schemeClr val="dk1"/>
                          </a:solidFill>
                          <a:effectLst/>
                          <a:latin typeface="+mn-lt"/>
                          <a:ea typeface="+mn-ea"/>
                          <a:cs typeface="Zar" panose="00000400000000000000" pitchFamily="2" charset="-78"/>
                        </a:rPr>
                        <a:t>تن)</a:t>
                      </a:r>
                      <a:endParaRPr lang="en-US" sz="1600" b="1" kern="1200" dirty="0">
                        <a:solidFill>
                          <a:schemeClr val="dk1"/>
                        </a:solidFill>
                        <a:effectLst/>
                        <a:latin typeface="+mn-lt"/>
                        <a:ea typeface="+mn-ea"/>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1600" b="1" kern="1200" dirty="0" smtClean="0">
                          <a:solidFill>
                            <a:schemeClr val="dk1"/>
                          </a:solidFill>
                          <a:effectLst/>
                          <a:latin typeface="+mn-lt"/>
                          <a:ea typeface="+mn-ea"/>
                          <a:cs typeface="Zar" panose="00000400000000000000" pitchFamily="2" charset="-78"/>
                        </a:rPr>
                        <a:t>0.8</a:t>
                      </a:r>
                      <a:endParaRPr lang="en-US" sz="1600" b="1" kern="1200" dirty="0">
                        <a:solidFill>
                          <a:schemeClr val="dk1"/>
                        </a:solidFill>
                        <a:effectLst/>
                        <a:latin typeface="+mn-lt"/>
                        <a:ea typeface="+mn-ea"/>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spcAft>
                          <a:spcPts val="0"/>
                        </a:spcAft>
                      </a:pPr>
                      <a:r>
                        <a:rPr lang="fa-IR" sz="1600" b="1" kern="1200" dirty="0" smtClean="0">
                          <a:solidFill>
                            <a:schemeClr val="dk1"/>
                          </a:solidFill>
                          <a:effectLst/>
                          <a:latin typeface="+mn-lt"/>
                          <a:ea typeface="+mn-ea"/>
                          <a:cs typeface="Zar" panose="00000400000000000000" pitchFamily="2" charset="-78"/>
                        </a:rPr>
                        <a:t>1.6</a:t>
                      </a:r>
                      <a:endParaRPr lang="en-US" sz="1600" b="1" kern="1200" dirty="0">
                        <a:solidFill>
                          <a:schemeClr val="dk1"/>
                        </a:solidFill>
                        <a:effectLst/>
                        <a:latin typeface="+mn-lt"/>
                        <a:ea typeface="+mn-ea"/>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390077">
                <a:tc>
                  <a:txBody>
                    <a:bodyPr/>
                    <a:lstStyle/>
                    <a:p>
                      <a:pPr algn="r"/>
                      <a:r>
                        <a:rPr lang="fa-IR" sz="1600" b="1" kern="1200" dirty="0" smtClean="0">
                          <a:solidFill>
                            <a:schemeClr val="dk1"/>
                          </a:solidFill>
                          <a:effectLst/>
                          <a:latin typeface="+mn-lt"/>
                          <a:ea typeface="+mn-ea"/>
                          <a:cs typeface="Zar" panose="00000400000000000000" pitchFamily="2" charset="-78"/>
                        </a:rPr>
                        <a:t>بار ترانزيتي                  (ميليون تن)</a:t>
                      </a:r>
                      <a:endParaRPr lang="fa-IR" sz="1600" b="1" kern="1200" dirty="0">
                        <a:solidFill>
                          <a:schemeClr val="dk1"/>
                        </a:solidFill>
                        <a:effectLst/>
                        <a:latin typeface="+mn-lt"/>
                        <a:ea typeface="+mn-ea"/>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r>
                        <a:rPr lang="fa-IR" sz="1600" b="1" kern="1200" dirty="0" smtClean="0">
                          <a:solidFill>
                            <a:schemeClr val="dk1"/>
                          </a:solidFill>
                          <a:effectLst/>
                          <a:latin typeface="+mn-lt"/>
                          <a:ea typeface="+mn-ea"/>
                          <a:cs typeface="Zar" panose="00000400000000000000" pitchFamily="2" charset="-78"/>
                        </a:rPr>
                        <a:t>0.04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fa-IR" sz="1600" b="1" kern="1200" dirty="0" smtClean="0">
                          <a:solidFill>
                            <a:schemeClr val="dk1"/>
                          </a:solidFill>
                          <a:effectLst/>
                          <a:latin typeface="+mn-lt"/>
                          <a:ea typeface="+mn-ea"/>
                          <a:cs typeface="Zar" panose="00000400000000000000" pitchFamily="2" charset="-78"/>
                        </a:rPr>
                        <a:t>0.06</a:t>
                      </a:r>
                      <a:endParaRPr lang="fa-IR" sz="1600" b="1" kern="1200" dirty="0">
                        <a:solidFill>
                          <a:schemeClr val="dk1"/>
                        </a:solidFill>
                        <a:effectLst/>
                        <a:latin typeface="+mn-lt"/>
                        <a:ea typeface="+mn-ea"/>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2"/>
                  </a:ext>
                </a:extLst>
              </a:tr>
              <a:tr h="390077">
                <a:tc>
                  <a:txBody>
                    <a:bodyPr/>
                    <a:lstStyle/>
                    <a:p>
                      <a:pPr algn="r" rtl="1">
                        <a:spcAft>
                          <a:spcPts val="0"/>
                        </a:spcAft>
                      </a:pPr>
                      <a:r>
                        <a:rPr lang="fa-IR" sz="1600" b="1" kern="1200" dirty="0">
                          <a:solidFill>
                            <a:schemeClr val="dk1"/>
                          </a:solidFill>
                          <a:effectLst/>
                          <a:latin typeface="+mn-lt"/>
                          <a:ea typeface="+mn-ea"/>
                          <a:cs typeface="Zar" panose="00000400000000000000" pitchFamily="2" charset="-78"/>
                        </a:rPr>
                        <a:t>مسافر </a:t>
                      </a:r>
                      <a:r>
                        <a:rPr lang="fa-IR" sz="1600" b="1" kern="1200" dirty="0" smtClean="0">
                          <a:solidFill>
                            <a:schemeClr val="dk1"/>
                          </a:solidFill>
                          <a:effectLst/>
                          <a:latin typeface="+mn-lt"/>
                          <a:ea typeface="+mn-ea"/>
                          <a:cs typeface="Zar" panose="00000400000000000000" pitchFamily="2" charset="-78"/>
                        </a:rPr>
                        <a:t>مرزي خسروي    (ميليون </a:t>
                      </a:r>
                      <a:r>
                        <a:rPr lang="fa-IR" sz="1600" b="1" kern="1200" dirty="0">
                          <a:solidFill>
                            <a:schemeClr val="dk1"/>
                          </a:solidFill>
                          <a:effectLst/>
                          <a:latin typeface="+mn-lt"/>
                          <a:ea typeface="+mn-ea"/>
                          <a:cs typeface="Zar" panose="00000400000000000000" pitchFamily="2" charset="-78"/>
                        </a:rPr>
                        <a:t>نفر</a:t>
                      </a:r>
                      <a:r>
                        <a:rPr lang="fa-IR" sz="1600" b="1" kern="1200" dirty="0" smtClean="0">
                          <a:solidFill>
                            <a:schemeClr val="dk1"/>
                          </a:solidFill>
                          <a:effectLst/>
                          <a:latin typeface="+mn-lt"/>
                          <a:ea typeface="+mn-ea"/>
                          <a:cs typeface="Zar" panose="00000400000000000000" pitchFamily="2" charset="-78"/>
                        </a:rPr>
                        <a:t>)</a:t>
                      </a:r>
                      <a:r>
                        <a:rPr lang="fa-IR" sz="1600" b="1" kern="1200" dirty="0">
                          <a:solidFill>
                            <a:schemeClr val="dk1"/>
                          </a:solidFill>
                          <a:effectLst/>
                          <a:latin typeface="+mn-lt"/>
                          <a:ea typeface="+mn-ea"/>
                          <a:cs typeface="Zar" panose="00000400000000000000" pitchFamily="2" charset="-78"/>
                        </a:rPr>
                        <a:t> </a:t>
                      </a:r>
                      <a:endParaRPr lang="en-US" sz="1600" b="1" kern="1200" dirty="0">
                        <a:solidFill>
                          <a:schemeClr val="dk1"/>
                        </a:solidFill>
                        <a:effectLst/>
                        <a:latin typeface="+mn-lt"/>
                        <a:ea typeface="+mn-ea"/>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rtl="1">
                        <a:spcAft>
                          <a:spcPts val="0"/>
                        </a:spcAft>
                      </a:pPr>
                      <a:r>
                        <a:rPr lang="fa-IR" sz="1600" b="1" kern="1200" dirty="0" smtClean="0">
                          <a:solidFill>
                            <a:schemeClr val="dk1"/>
                          </a:solidFill>
                          <a:effectLst/>
                          <a:latin typeface="+mn-lt"/>
                          <a:ea typeface="+mn-ea"/>
                          <a:cs typeface="Zar" panose="00000400000000000000" pitchFamily="2" charset="-78"/>
                        </a:rPr>
                        <a:t>0.4</a:t>
                      </a:r>
                      <a:endParaRPr lang="en-US" sz="1600" b="1" kern="1200" dirty="0">
                        <a:solidFill>
                          <a:schemeClr val="dk1"/>
                        </a:solidFill>
                        <a:effectLst/>
                        <a:latin typeface="+mn-lt"/>
                        <a:ea typeface="+mn-ea"/>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rtl="1">
                        <a:spcAft>
                          <a:spcPts val="0"/>
                        </a:spcAft>
                      </a:pPr>
                      <a:r>
                        <a:rPr lang="fa-IR" sz="1600" b="1" kern="1200" dirty="0" smtClean="0">
                          <a:solidFill>
                            <a:schemeClr val="dk1"/>
                          </a:solidFill>
                          <a:effectLst/>
                          <a:latin typeface="+mn-lt"/>
                          <a:ea typeface="+mn-ea"/>
                          <a:cs typeface="Zar" panose="00000400000000000000" pitchFamily="2" charset="-78"/>
                        </a:rPr>
                        <a:t>0.5</a:t>
                      </a:r>
                      <a:endParaRPr lang="en-US" sz="1600" b="1" kern="1200" dirty="0">
                        <a:solidFill>
                          <a:schemeClr val="dk1"/>
                        </a:solidFill>
                        <a:effectLst/>
                        <a:latin typeface="+mn-lt"/>
                        <a:ea typeface="+mn-ea"/>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3"/>
                  </a:ext>
                </a:extLst>
              </a:tr>
              <a:tr h="219007">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fa-IR" sz="1600" b="1" kern="1200" dirty="0" smtClean="0">
                          <a:solidFill>
                            <a:schemeClr val="dk1"/>
                          </a:solidFill>
                          <a:effectLst/>
                          <a:latin typeface="+mn-lt"/>
                          <a:ea typeface="+mn-ea"/>
                          <a:cs typeface="Zar" panose="00000400000000000000" pitchFamily="2" charset="-78"/>
                        </a:rPr>
                        <a:t>مسافر داخلي                (ميليون نفر) </a:t>
                      </a:r>
                      <a:endParaRPr lang="en-US" sz="1600" b="1" kern="1200" dirty="0" smtClean="0">
                        <a:solidFill>
                          <a:schemeClr val="dk1"/>
                        </a:solidFill>
                        <a:effectLst/>
                        <a:latin typeface="+mn-lt"/>
                        <a:ea typeface="+mn-ea"/>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rtl="1">
                        <a:spcAft>
                          <a:spcPts val="0"/>
                        </a:spcAft>
                      </a:pPr>
                      <a:r>
                        <a:rPr lang="fa-IR" sz="1600" b="1" kern="1200" dirty="0" smtClean="0">
                          <a:solidFill>
                            <a:schemeClr val="dk1"/>
                          </a:solidFill>
                          <a:effectLst/>
                          <a:latin typeface="+mn-lt"/>
                          <a:ea typeface="+mn-ea"/>
                          <a:cs typeface="Zar" panose="00000400000000000000" pitchFamily="2" charset="-78"/>
                        </a:rPr>
                        <a:t>0.3</a:t>
                      </a:r>
                      <a:endParaRPr lang="en-US" sz="1600" b="1" kern="1200" dirty="0">
                        <a:solidFill>
                          <a:schemeClr val="dk1"/>
                        </a:solidFill>
                        <a:effectLst/>
                        <a:latin typeface="+mn-lt"/>
                        <a:ea typeface="+mn-ea"/>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rtl="1">
                        <a:spcAft>
                          <a:spcPts val="0"/>
                        </a:spcAft>
                      </a:pPr>
                      <a:r>
                        <a:rPr lang="fa-IR" sz="1600" b="1" kern="1200" dirty="0" smtClean="0">
                          <a:solidFill>
                            <a:schemeClr val="dk1"/>
                          </a:solidFill>
                          <a:effectLst/>
                          <a:latin typeface="+mn-lt"/>
                          <a:ea typeface="+mn-ea"/>
                          <a:cs typeface="Zar" panose="00000400000000000000" pitchFamily="2" charset="-78"/>
                        </a:rPr>
                        <a:t>0.5</a:t>
                      </a:r>
                      <a:endParaRPr lang="en-US" sz="1600" b="1" kern="1200" dirty="0">
                        <a:solidFill>
                          <a:schemeClr val="dk1"/>
                        </a:solidFill>
                        <a:effectLst/>
                        <a:latin typeface="+mn-lt"/>
                        <a:ea typeface="+mn-ea"/>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4"/>
                  </a:ext>
                </a:extLst>
              </a:tr>
            </a:tbl>
          </a:graphicData>
        </a:graphic>
      </p:graphicFrame>
      <p:sp>
        <p:nvSpPr>
          <p:cNvPr id="7" name="Content Placeholder 2"/>
          <p:cNvSpPr txBox="1">
            <a:spLocks/>
          </p:cNvSpPr>
          <p:nvPr/>
        </p:nvSpPr>
        <p:spPr bwMode="auto">
          <a:xfrm>
            <a:off x="323528" y="439395"/>
            <a:ext cx="8424936"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1800" b="1" dirty="0">
                <a:solidFill>
                  <a:prstClr val="black"/>
                </a:solidFill>
                <a:cs typeface="Zar" panose="00000400000000000000" pitchFamily="2" charset="-78"/>
              </a:rPr>
              <a:t>راه‌آهن </a:t>
            </a:r>
            <a:r>
              <a:rPr lang="fa-IR" sz="1800" b="1" dirty="0" smtClean="0">
                <a:solidFill>
                  <a:prstClr val="black"/>
                </a:solidFill>
                <a:cs typeface="Zar" panose="00000400000000000000" pitchFamily="2" charset="-78"/>
              </a:rPr>
              <a:t>كرمانشاه-خسروي     طول : 260 كيلومتر    پيشرفت فيزيكي: 37 درصد</a:t>
            </a:r>
            <a:endParaRPr lang="fa-IR" sz="1800" b="1" dirty="0">
              <a:solidFill>
                <a:srgbClr val="F79646">
                  <a:lumMod val="40000"/>
                  <a:lumOff val="60000"/>
                </a:srgbClr>
              </a:solidFill>
              <a:cs typeface="Zar" panose="00000400000000000000" pitchFamily="2" charset="-78"/>
            </a:endParaRPr>
          </a:p>
        </p:txBody>
      </p:sp>
    </p:spTree>
    <p:extLst>
      <p:ext uri="{BB962C8B-B14F-4D97-AF65-F5344CB8AC3E}">
        <p14:creationId xmlns:p14="http://schemas.microsoft.com/office/powerpoint/2010/main" val="9863717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00808"/>
            <a:ext cx="8435280" cy="4392488"/>
          </a:xfrm>
          <a:solidFill>
            <a:schemeClr val="accent1">
              <a:lumMod val="20000"/>
              <a:lumOff val="80000"/>
            </a:schemeClr>
          </a:solidFill>
        </p:spPr>
        <p:txBody>
          <a:bodyPr/>
          <a:lstStyle/>
          <a:p>
            <a:pPr marL="174625" lvl="0" indent="-174625"/>
            <a:r>
              <a:rPr lang="fa-IR" sz="1600" b="1" dirty="0" smtClean="0"/>
              <a:t>در </a:t>
            </a:r>
            <a:r>
              <a:rPr lang="fa-IR" sz="1600" b="1" dirty="0"/>
              <a:t>صورتجلسه بين روساي </a:t>
            </a:r>
            <a:r>
              <a:rPr lang="fa-IR" sz="1600" b="1" dirty="0" smtClean="0"/>
              <a:t>راه‌آهن </a:t>
            </a:r>
            <a:r>
              <a:rPr lang="fa-IR" sz="1600" b="1" dirty="0"/>
              <a:t>ايران و عراق در اسفند 1401 برگزاري كميته فني راه آهن دو كشور براي هماهنگي امور راه آهن كرمانشاه- خسروي – بغداد  توافق شده است ولي </a:t>
            </a:r>
            <a:r>
              <a:rPr lang="fa-IR" sz="1600" b="1" dirty="0" smtClean="0"/>
              <a:t>هنوز </a:t>
            </a:r>
            <a:r>
              <a:rPr lang="fa-IR" sz="1600" b="1" dirty="0"/>
              <a:t>تشكيل نشده است. </a:t>
            </a:r>
            <a:r>
              <a:rPr lang="fa-IR" sz="1600" b="1" dirty="0" smtClean="0"/>
              <a:t>(2-4)</a:t>
            </a:r>
          </a:p>
          <a:p>
            <a:pPr marL="174625" lvl="0" indent="-174625"/>
            <a:r>
              <a:rPr lang="fa-IR" sz="1600" b="1" dirty="0" smtClean="0"/>
              <a:t>مصوبه </a:t>
            </a:r>
            <a:r>
              <a:rPr lang="fa-IR" sz="1600" b="1" dirty="0"/>
              <a:t>هيئت وزيران براي اينكه پروژه </a:t>
            </a:r>
            <a:r>
              <a:rPr lang="fa-IR" sz="1600" b="1" dirty="0" smtClean="0"/>
              <a:t>راه‌آهن </a:t>
            </a:r>
            <a:r>
              <a:rPr lang="fa-IR" sz="1600" b="1" dirty="0"/>
              <a:t>كرمانشاه-خسروي جزء پروژه‌هاي مشمول استفاده از منابع مالي تهاتر نفتي (استجازه از مقام معظم رهبري دام ظله) قرار گيرد در سال 1403 صادر شده </a:t>
            </a:r>
            <a:r>
              <a:rPr lang="fa-IR" sz="1600" b="1" dirty="0" smtClean="0"/>
              <a:t>ولي </a:t>
            </a:r>
            <a:r>
              <a:rPr lang="fa-IR" sz="1600" b="1" dirty="0"/>
              <a:t>تاكنون از اين رديف اعتباري به آن داده نشده است</a:t>
            </a:r>
            <a:r>
              <a:rPr lang="fa-IR" sz="1600" b="1" dirty="0" smtClean="0"/>
              <a:t>.(2-3)</a:t>
            </a:r>
            <a:endParaRPr lang="en-US" sz="1600" b="1" dirty="0"/>
          </a:p>
          <a:p>
            <a:pPr marL="174625" lvl="0" indent="-174625"/>
            <a:r>
              <a:rPr lang="fa-IR" sz="1600" b="1" dirty="0"/>
              <a:t>مسير راه‌آهن كرمانشاه-خسروي فاصله اندكي (كمتر از 20 كيلومتر) از پايانه مرزي پرويزخان دارد لذا پروژه كرمانشاه-خسروي مي‌تواند هر دو مرز خسروي و پرويزخان را پوشش دهد. اهميت مرز خسروي در اتصال به دولت مركزي و بغداد و شهرهاي مذهبي عراق و اهميت مرز پرويزخان در ارتباط با اقليم كردستان است و هر دو مرز فوق رونق بالايي دارند. با اينحال در پروژه كرمانشاه- خسروي انشعاب به مرز پرويزخان منظور نشده و بايد پوشش ريلي مرز پرويزخان از سوي وزير به سازمان برنامه پيشنهاد و با موافقت آن سازمان اجرا شود.(2-3)</a:t>
            </a:r>
          </a:p>
          <a:p>
            <a:pPr marL="174625" lvl="0" indent="-174625"/>
            <a:r>
              <a:rPr lang="ar-SA" sz="1600" b="1" dirty="0"/>
              <a:t>هماهنگي با دولت عراق براي احداث ادامه مسير ريلي </a:t>
            </a:r>
            <a:r>
              <a:rPr lang="fa-IR" sz="1600" b="1" dirty="0"/>
              <a:t>تا بغداد و اتصال به ابرپروژه راه توسعه عراق ضروري است و </a:t>
            </a:r>
            <a:r>
              <a:rPr lang="ar-SA" sz="1600" b="1" dirty="0"/>
              <a:t>در توافقات اخير دو كشور نيز بر اين موضوع تفاهم شده که بايد با جديت پيگيري شود</a:t>
            </a:r>
            <a:r>
              <a:rPr lang="fa-IR" sz="1600" b="1" dirty="0"/>
              <a:t>.(2-3)</a:t>
            </a:r>
            <a:endParaRPr lang="en-US" sz="2000" b="1" dirty="0"/>
          </a:p>
          <a:p>
            <a:pPr marL="174625" lvl="0" indent="-174625"/>
            <a:r>
              <a:rPr lang="fa-IR" sz="1600" b="1" dirty="0" smtClean="0"/>
              <a:t>شركت </a:t>
            </a:r>
            <a:r>
              <a:rPr lang="fa-IR" sz="1600" b="1" dirty="0"/>
              <a:t>ساخت و استانداري كرمانشاه تاكيد دارند كه </a:t>
            </a:r>
            <a:r>
              <a:rPr lang="fa-IR" sz="1600" b="1" dirty="0" smtClean="0"/>
              <a:t>راه‌آهن </a:t>
            </a:r>
            <a:r>
              <a:rPr lang="fa-IR" sz="1600" b="1" dirty="0"/>
              <a:t>در محدوده كرمانشاه – اسلام آباد كه پيشرفت فيزيكي بالايي دارد، سال آينده افتتاح شود و بقيه يعني اتصال تا خسروي به سالهاي بعد موكول شود. اين </a:t>
            </a:r>
            <a:r>
              <a:rPr lang="fa-IR" sz="1600" b="1" dirty="0" smtClean="0"/>
              <a:t>تقسيم‌بندي </a:t>
            </a:r>
            <a:r>
              <a:rPr lang="fa-IR" sz="1600" b="1" dirty="0"/>
              <a:t>و  </a:t>
            </a:r>
            <a:r>
              <a:rPr lang="fa-IR" sz="1600" b="1" dirty="0" smtClean="0"/>
              <a:t>بهره‌برداري </a:t>
            </a:r>
            <a:r>
              <a:rPr lang="fa-IR" sz="1600" b="1" dirty="0"/>
              <a:t>محدوده كرمانشاه-اسلام آباد بي‌معني است زيرا اسلام آباد قطب باري يا مسافري نيست و تسريع در تكميل طرح تا مرز </a:t>
            </a:r>
            <a:r>
              <a:rPr lang="fa-IR" sz="1600" b="1" dirty="0" smtClean="0"/>
              <a:t>منطقي است.(2-3)</a:t>
            </a:r>
            <a:endParaRPr lang="en-US" sz="1600" b="1" dirty="0"/>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61</a:t>
            </a:fld>
            <a:endParaRPr lang="en-US" dirty="0">
              <a:solidFill>
                <a:prstClr val="black">
                  <a:tint val="75000"/>
                </a:prstClr>
              </a:solidFill>
            </a:endParaRPr>
          </a:p>
        </p:txBody>
      </p:sp>
      <p:sp>
        <p:nvSpPr>
          <p:cNvPr id="5" name="Content Placeholder 2"/>
          <p:cNvSpPr txBox="1">
            <a:spLocks/>
          </p:cNvSpPr>
          <p:nvPr/>
        </p:nvSpPr>
        <p:spPr bwMode="auto">
          <a:xfrm>
            <a:off x="323528" y="548680"/>
            <a:ext cx="8424936"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1800" b="1" dirty="0">
                <a:solidFill>
                  <a:prstClr val="black"/>
                </a:solidFill>
                <a:cs typeface="Zar" panose="00000400000000000000" pitchFamily="2" charset="-78"/>
              </a:rPr>
              <a:t>راه‌آهن </a:t>
            </a:r>
            <a:r>
              <a:rPr lang="fa-IR" sz="1800" b="1" dirty="0" smtClean="0">
                <a:solidFill>
                  <a:prstClr val="black"/>
                </a:solidFill>
                <a:cs typeface="Zar" panose="00000400000000000000" pitchFamily="2" charset="-78"/>
              </a:rPr>
              <a:t>كرمانشاه-خسروي     طول : 260 كيلومتر    پيشرفت فيزيكي: 37 درصد</a:t>
            </a:r>
            <a:endParaRPr lang="fa-IR" sz="1800" b="1" dirty="0">
              <a:solidFill>
                <a:srgbClr val="F79646">
                  <a:lumMod val="40000"/>
                  <a:lumOff val="60000"/>
                </a:srgbClr>
              </a:solidFill>
              <a:cs typeface="Zar" panose="00000400000000000000" pitchFamily="2" charset="-78"/>
            </a:endParaRPr>
          </a:p>
        </p:txBody>
      </p:sp>
    </p:spTree>
    <p:extLst>
      <p:ext uri="{BB962C8B-B14F-4D97-AF65-F5344CB8AC3E}">
        <p14:creationId xmlns:p14="http://schemas.microsoft.com/office/powerpoint/2010/main" val="37717524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410110"/>
            <a:ext cx="8424936" cy="2378930"/>
          </a:xfrm>
          <a:solidFill>
            <a:schemeClr val="accent2">
              <a:lumMod val="20000"/>
              <a:lumOff val="80000"/>
            </a:schemeClr>
          </a:solidFill>
        </p:spPr>
        <p:txBody>
          <a:bodyPr/>
          <a:lstStyle/>
          <a:p>
            <a:pPr marL="0" indent="0" algn="justLow">
              <a:lnSpc>
                <a:spcPct val="150000"/>
              </a:lnSpc>
              <a:buNone/>
              <a:defRPr/>
            </a:pPr>
            <a:r>
              <a:rPr lang="fa-IR" sz="2000" b="1" dirty="0" smtClean="0"/>
              <a:t>مراكز </a:t>
            </a:r>
            <a:r>
              <a:rPr lang="fa-IR" sz="2000" b="1" dirty="0"/>
              <a:t>باري و مسافري طرح: </a:t>
            </a:r>
            <a:r>
              <a:rPr lang="fa-IR" sz="2000" b="1" dirty="0" smtClean="0"/>
              <a:t>شهر سبزوار. 	زمان انجام </a:t>
            </a:r>
            <a:r>
              <a:rPr lang="fa-IR" sz="2000" b="1" dirty="0"/>
              <a:t>مطالعات برآورد </a:t>
            </a:r>
            <a:r>
              <a:rPr lang="fa-IR" sz="2000" b="1" dirty="0" smtClean="0"/>
              <a:t>تقاضا:    1385</a:t>
            </a:r>
          </a:p>
          <a:p>
            <a:pPr marL="0" indent="0" algn="just">
              <a:buNone/>
            </a:pPr>
            <a:r>
              <a:rPr lang="fa-IR" sz="2000" b="1" dirty="0" smtClean="0"/>
              <a:t>ميزان تقاضاي حمل پيش‌بيني شده در مطالعات:</a:t>
            </a:r>
          </a:p>
          <a:p>
            <a:pPr marL="0" indent="0" algn="just">
              <a:buNone/>
            </a:pPr>
            <a:endParaRPr lang="fa-IR" sz="2000" b="1" dirty="0"/>
          </a:p>
          <a:p>
            <a:pPr marL="0" indent="0" algn="just">
              <a:buNone/>
            </a:pPr>
            <a:endParaRPr lang="fa-IR" sz="2000" b="1" dirty="0"/>
          </a:p>
          <a:p>
            <a:pPr marL="0" indent="0" algn="just">
              <a:buNone/>
            </a:pPr>
            <a:r>
              <a:rPr lang="fa-IR" sz="2000" b="1" dirty="0" smtClean="0"/>
              <a:t>اين </a:t>
            </a:r>
            <a:r>
              <a:rPr lang="fa-IR" sz="2000" b="1" dirty="0"/>
              <a:t>طرح غالباً مسافري است و بنا به جمعيت بالاي سبزوار برقراري قطارهاي مسافري در اين انشعاب به سمت مشهد و به سمت تهران مقدور و مفيد است.</a:t>
            </a:r>
            <a:endParaRPr lang="en-US" sz="2000" b="1" dirty="0"/>
          </a:p>
        </p:txBody>
      </p:sp>
      <p:sp>
        <p:nvSpPr>
          <p:cNvPr id="11" name="Content Placeholder 2"/>
          <p:cNvSpPr txBox="1">
            <a:spLocks/>
          </p:cNvSpPr>
          <p:nvPr/>
        </p:nvSpPr>
        <p:spPr bwMode="auto">
          <a:xfrm>
            <a:off x="323528" y="548680"/>
            <a:ext cx="8424936"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1800" b="1" dirty="0">
                <a:solidFill>
                  <a:prstClr val="black"/>
                </a:solidFill>
                <a:cs typeface="Zar" panose="00000400000000000000" pitchFamily="2" charset="-78"/>
              </a:rPr>
              <a:t>راه‌آهن اتصال سبزوار به </a:t>
            </a:r>
            <a:r>
              <a:rPr lang="fa-IR" sz="1800" b="1" dirty="0" smtClean="0">
                <a:solidFill>
                  <a:prstClr val="black"/>
                </a:solidFill>
                <a:cs typeface="Zar" panose="00000400000000000000" pitchFamily="2" charset="-78"/>
              </a:rPr>
              <a:t>شبكه  طول : 45 كيلومتر     پيشرفت فيزيكي: 58 %</a:t>
            </a:r>
            <a:endParaRPr lang="fa-IR" sz="1800" b="1" dirty="0">
              <a:solidFill>
                <a:srgbClr val="F79646">
                  <a:lumMod val="40000"/>
                  <a:lumOff val="60000"/>
                </a:srgbClr>
              </a:solidFill>
              <a:cs typeface="Zar" panose="00000400000000000000"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62</a:t>
            </a:fld>
            <a:endParaRPr lang="en-US">
              <a:solidFill>
                <a:prstClr val="black">
                  <a:tint val="75000"/>
                </a:prst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2433371972"/>
              </p:ext>
            </p:extLst>
          </p:nvPr>
        </p:nvGraphicFramePr>
        <p:xfrm>
          <a:off x="332656" y="1988840"/>
          <a:ext cx="4055370" cy="887906"/>
        </p:xfrm>
        <a:graphic>
          <a:graphicData uri="http://schemas.openxmlformats.org/drawingml/2006/table">
            <a:tbl>
              <a:tblPr rtl="1">
                <a:tableStyleId>{5C22544A-7EE6-4342-B048-85BDC9FD1C3A}</a:tableStyleId>
              </a:tblPr>
              <a:tblGrid>
                <a:gridCol w="1963488">
                  <a:extLst>
                    <a:ext uri="{9D8B030D-6E8A-4147-A177-3AD203B41FA5}">
                      <a16:colId xmlns:a16="http://schemas.microsoft.com/office/drawing/2014/main" val="20000"/>
                    </a:ext>
                  </a:extLst>
                </a:gridCol>
                <a:gridCol w="1090328">
                  <a:extLst>
                    <a:ext uri="{9D8B030D-6E8A-4147-A177-3AD203B41FA5}">
                      <a16:colId xmlns:a16="http://schemas.microsoft.com/office/drawing/2014/main" val="20001"/>
                    </a:ext>
                  </a:extLst>
                </a:gridCol>
                <a:gridCol w="1001554">
                  <a:extLst>
                    <a:ext uri="{9D8B030D-6E8A-4147-A177-3AD203B41FA5}">
                      <a16:colId xmlns:a16="http://schemas.microsoft.com/office/drawing/2014/main" val="20002"/>
                    </a:ext>
                  </a:extLst>
                </a:gridCol>
              </a:tblGrid>
              <a:tr h="241280">
                <a:tc>
                  <a:txBody>
                    <a:bodyPr/>
                    <a:lstStyle/>
                    <a:p>
                      <a:pPr algn="ctr" rtl="1">
                        <a:spcAft>
                          <a:spcPts val="0"/>
                        </a:spcAft>
                      </a:pPr>
                      <a:r>
                        <a:rPr lang="fa-IR" sz="2000" b="1" dirty="0" smtClean="0">
                          <a:effectLst/>
                          <a:cs typeface="Zar" panose="00000400000000000000" pitchFamily="2" charset="-78"/>
                        </a:rPr>
                        <a:t>سال</a:t>
                      </a:r>
                      <a:r>
                        <a:rPr lang="fa-IR" sz="2000" b="1" dirty="0">
                          <a:effectLst/>
                          <a:cs typeface="Zar" panose="00000400000000000000" pitchFamily="2" charset="-78"/>
                        </a:rPr>
                        <a:t> </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1800" b="1" kern="1200" dirty="0" smtClean="0">
                          <a:solidFill>
                            <a:schemeClr val="dk1"/>
                          </a:solidFill>
                          <a:effectLst/>
                          <a:latin typeface="+mn-lt"/>
                          <a:ea typeface="+mn-ea"/>
                          <a:cs typeface="Zar" panose="00000400000000000000" pitchFamily="2" charset="-78"/>
                        </a:rPr>
                        <a:t>1388</a:t>
                      </a:r>
                      <a:endParaRPr lang="en-US" sz="1800" b="1" kern="1200" dirty="0">
                        <a:solidFill>
                          <a:schemeClr val="dk1"/>
                        </a:solidFill>
                        <a:effectLst/>
                        <a:latin typeface="+mn-lt"/>
                        <a:ea typeface="+mn-ea"/>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spcAft>
                          <a:spcPts val="0"/>
                        </a:spcAft>
                      </a:pPr>
                      <a:r>
                        <a:rPr lang="fa-IR" sz="1800" b="1" kern="1200" dirty="0" smtClean="0">
                          <a:solidFill>
                            <a:schemeClr val="dk1"/>
                          </a:solidFill>
                          <a:effectLst/>
                          <a:latin typeface="+mn-lt"/>
                          <a:ea typeface="+mn-ea"/>
                          <a:cs typeface="Zar" panose="00000400000000000000" pitchFamily="2" charset="-78"/>
                        </a:rPr>
                        <a:t>1408</a:t>
                      </a:r>
                      <a:endParaRPr lang="en-US" sz="1800" b="1" kern="1200" dirty="0">
                        <a:solidFill>
                          <a:schemeClr val="dk1"/>
                        </a:solidFill>
                        <a:effectLst/>
                        <a:latin typeface="+mn-lt"/>
                        <a:ea typeface="+mn-ea"/>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28211">
                <a:tc>
                  <a:txBody>
                    <a:bodyPr/>
                    <a:lstStyle/>
                    <a:p>
                      <a:pPr algn="ctr" rtl="1">
                        <a:spcAft>
                          <a:spcPts val="0"/>
                        </a:spcAft>
                      </a:pPr>
                      <a:r>
                        <a:rPr lang="fa-IR" sz="1800" b="1" dirty="0">
                          <a:effectLst/>
                          <a:cs typeface="Zar" panose="00000400000000000000" pitchFamily="2" charset="-78"/>
                        </a:rPr>
                        <a:t>بار (ميليون تن)</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fa-IR" sz="1800" b="1" kern="1200" dirty="0" smtClean="0">
                          <a:solidFill>
                            <a:schemeClr val="dk1"/>
                          </a:solidFill>
                          <a:effectLst/>
                          <a:latin typeface="+mn-lt"/>
                          <a:ea typeface="+mn-ea"/>
                          <a:cs typeface="Zar" panose="00000400000000000000" pitchFamily="2" charset="-78"/>
                        </a:rPr>
                        <a:t>0.6</a:t>
                      </a:r>
                      <a:endParaRPr lang="fa-IR" sz="1800" b="1" kern="1200" dirty="0">
                        <a:solidFill>
                          <a:schemeClr val="dk1"/>
                        </a:solidFill>
                        <a:effectLst/>
                        <a:latin typeface="+mn-lt"/>
                        <a:ea typeface="+mn-ea"/>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fa-IR" sz="1800" b="1" kern="1200" dirty="0" smtClean="0">
                          <a:solidFill>
                            <a:schemeClr val="dk1"/>
                          </a:solidFill>
                          <a:effectLst/>
                          <a:latin typeface="+mn-lt"/>
                          <a:ea typeface="+mn-ea"/>
                          <a:cs typeface="Zar" panose="00000400000000000000" pitchFamily="2" charset="-78"/>
                        </a:rPr>
                        <a:t>3</a:t>
                      </a:r>
                      <a:endParaRPr lang="fa-IR" sz="1800" b="1" kern="1200" dirty="0">
                        <a:solidFill>
                          <a:schemeClr val="dk1"/>
                        </a:solidFill>
                        <a:effectLst/>
                        <a:latin typeface="+mn-lt"/>
                        <a:ea typeface="+mn-ea"/>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308786">
                <a:tc>
                  <a:txBody>
                    <a:bodyPr/>
                    <a:lstStyle/>
                    <a:p>
                      <a:pPr algn="ctr" rtl="1">
                        <a:spcAft>
                          <a:spcPts val="0"/>
                        </a:spcAft>
                      </a:pPr>
                      <a:r>
                        <a:rPr lang="fa-IR" sz="1800" b="1" dirty="0">
                          <a:effectLst/>
                          <a:cs typeface="Zar" panose="00000400000000000000" pitchFamily="2" charset="-78"/>
                        </a:rPr>
                        <a:t>مسافر (ميليون نفر</a:t>
                      </a:r>
                      <a:r>
                        <a:rPr lang="fa-IR" sz="1800" b="1" dirty="0" smtClean="0">
                          <a:effectLst/>
                          <a:cs typeface="Zar" panose="00000400000000000000" pitchFamily="2" charset="-78"/>
                        </a:rPr>
                        <a:t>)</a:t>
                      </a:r>
                      <a:r>
                        <a:rPr lang="fa-IR" sz="1800" b="1" dirty="0">
                          <a:effectLst/>
                          <a:cs typeface="Zar" panose="00000400000000000000" pitchFamily="2" charset="-78"/>
                        </a:rPr>
                        <a:t> </a:t>
                      </a:r>
                      <a:endParaRPr lang="en-US" sz="1800" b="1" dirty="0">
                        <a:effectLst/>
                        <a:latin typeface="Tempus Sans ITC" panose="04020404030D07020202" pitchFamily="82" charset="0"/>
                        <a:ea typeface="Times New Roman" panose="02020603050405020304" pitchFamily="18" charset="0"/>
                        <a:cs typeface="Zar" panose="00000400000000000000" pitchFamily="2" charset="-78"/>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r>
                        <a:rPr lang="fa-IR" sz="1800" b="1" kern="1200" dirty="0" smtClean="0">
                          <a:solidFill>
                            <a:schemeClr val="dk1"/>
                          </a:solidFill>
                          <a:effectLst/>
                          <a:latin typeface="+mn-lt"/>
                          <a:ea typeface="+mn-ea"/>
                          <a:cs typeface="Zar" panose="00000400000000000000" pitchFamily="2" charset="-78"/>
                        </a:rPr>
                        <a:t>0.1</a:t>
                      </a:r>
                      <a:endParaRPr lang="fa-IR" sz="1800" b="1" kern="1200" dirty="0">
                        <a:solidFill>
                          <a:schemeClr val="dk1"/>
                        </a:solidFill>
                        <a:effectLst/>
                        <a:latin typeface="+mn-lt"/>
                        <a:ea typeface="+mn-ea"/>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mpd="sng">
                      <a:noFill/>
                    </a:lnB>
                  </a:tcPr>
                </a:tc>
                <a:tc>
                  <a:txBody>
                    <a:bodyPr/>
                    <a:lstStyle/>
                    <a:p>
                      <a:pPr algn="ctr"/>
                      <a:r>
                        <a:rPr lang="fa-IR" sz="1800" b="1" kern="1200" dirty="0" smtClean="0">
                          <a:solidFill>
                            <a:schemeClr val="dk1"/>
                          </a:solidFill>
                          <a:effectLst/>
                          <a:latin typeface="+mn-lt"/>
                          <a:ea typeface="+mn-ea"/>
                          <a:cs typeface="Zar" panose="00000400000000000000" pitchFamily="2" charset="-78"/>
                        </a:rPr>
                        <a:t>0.4</a:t>
                      </a:r>
                      <a:endParaRPr lang="fa-IR" sz="1800" b="1" kern="1200" dirty="0">
                        <a:solidFill>
                          <a:schemeClr val="dk1"/>
                        </a:solidFill>
                        <a:effectLst/>
                        <a:latin typeface="+mn-lt"/>
                        <a:ea typeface="+mn-ea"/>
                        <a:cs typeface="Zar"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mpd="sng">
                      <a:noFill/>
                    </a:lnB>
                  </a:tcPr>
                </a:tc>
                <a:extLst>
                  <a:ext uri="{0D108BD9-81ED-4DB2-BD59-A6C34878D82A}">
                    <a16:rowId xmlns:a16="http://schemas.microsoft.com/office/drawing/2014/main" val="10002"/>
                  </a:ext>
                </a:extLst>
              </a:tr>
            </a:tbl>
          </a:graphicData>
        </a:graphic>
      </p:graphicFrame>
      <p:sp>
        <p:nvSpPr>
          <p:cNvPr id="7" name="Content Placeholder 2"/>
          <p:cNvSpPr txBox="1">
            <a:spLocks/>
          </p:cNvSpPr>
          <p:nvPr/>
        </p:nvSpPr>
        <p:spPr bwMode="auto">
          <a:xfrm>
            <a:off x="296686" y="4142116"/>
            <a:ext cx="8568952"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a-IR" sz="2000" b="1" dirty="0">
                <a:solidFill>
                  <a:prstClr val="black"/>
                </a:solidFill>
                <a:cs typeface="Zar" panose="00000400000000000000" pitchFamily="2" charset="-78"/>
              </a:rPr>
              <a:t>راه‌آهن جوين- اسفراين</a:t>
            </a:r>
            <a:r>
              <a:rPr lang="fa-IR" sz="2000" b="1" dirty="0" smtClean="0">
                <a:solidFill>
                  <a:prstClr val="black"/>
                </a:solidFill>
                <a:cs typeface="Zar" panose="00000400000000000000" pitchFamily="2" charset="-78"/>
              </a:rPr>
              <a:t>	طول :  57 كيلومتر	 	پيشرفت فيزيكي: 40 درصد </a:t>
            </a:r>
            <a:endParaRPr lang="fa-IR" sz="2000" b="1" dirty="0">
              <a:solidFill>
                <a:srgbClr val="F79646">
                  <a:lumMod val="40000"/>
                  <a:lumOff val="60000"/>
                </a:srgbClr>
              </a:solidFill>
              <a:cs typeface="Zar" panose="00000400000000000000" pitchFamily="2" charset="-78"/>
            </a:endParaRPr>
          </a:p>
        </p:txBody>
      </p:sp>
      <p:sp>
        <p:nvSpPr>
          <p:cNvPr id="8" name="Content Placeholder 2"/>
          <p:cNvSpPr txBox="1">
            <a:spLocks/>
          </p:cNvSpPr>
          <p:nvPr/>
        </p:nvSpPr>
        <p:spPr bwMode="auto">
          <a:xfrm>
            <a:off x="251520" y="4789815"/>
            <a:ext cx="8568952" cy="1024434"/>
          </a:xfrm>
          <a:prstGeom prst="roundRect">
            <a:avLst>
              <a:gd name="adj" fmla="val 2074"/>
            </a:avLst>
          </a:prstGeom>
          <a:solidFill>
            <a:schemeClr val="bg2">
              <a:lumMod val="9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4625" indent="-174625" algn="justLow">
              <a:lnSpc>
                <a:spcPct val="150000"/>
              </a:lnSpc>
              <a:defRPr/>
            </a:pPr>
            <a:r>
              <a:rPr lang="fa-IR" sz="2000" b="1" dirty="0" smtClean="0"/>
              <a:t>مهمترين مراكز باري و مسافري طرح: شهر اسفراين و كارخانه فولاد اسفراين.</a:t>
            </a:r>
          </a:p>
          <a:p>
            <a:pPr marL="0" indent="0" algn="just">
              <a:buFont typeface="Arial" pitchFamily="34" charset="0"/>
              <a:buNone/>
            </a:pPr>
            <a:r>
              <a:rPr lang="fa-IR" sz="2000" b="1" dirty="0" smtClean="0"/>
              <a:t>آخرين زمان انجام مطالعات برآورد تقاضا:	1392</a:t>
            </a:r>
            <a:r>
              <a:rPr lang="fa-IR" sz="2000" b="1" dirty="0" smtClean="0">
                <a:solidFill>
                  <a:schemeClr val="accent6">
                    <a:lumMod val="40000"/>
                    <a:lumOff val="60000"/>
                  </a:schemeClr>
                </a:solidFill>
              </a:rPr>
              <a:t>1388</a:t>
            </a:r>
            <a:endParaRPr lang="fa-IR" sz="2000" b="1" dirty="0" smtClean="0"/>
          </a:p>
        </p:txBody>
      </p:sp>
    </p:spTree>
    <p:extLst>
      <p:ext uri="{BB962C8B-B14F-4D97-AF65-F5344CB8AC3E}">
        <p14:creationId xmlns:p14="http://schemas.microsoft.com/office/powerpoint/2010/main" val="24836636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2"/>
          <p:cNvSpPr txBox="1">
            <a:spLocks/>
          </p:cNvSpPr>
          <p:nvPr/>
        </p:nvSpPr>
        <p:spPr bwMode="auto">
          <a:xfrm>
            <a:off x="2090942" y="194126"/>
            <a:ext cx="5264988"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fa-IR" sz="2000" b="1" dirty="0" smtClean="0">
                <a:solidFill>
                  <a:prstClr val="black"/>
                </a:solidFill>
                <a:cs typeface="Zar" panose="00000400000000000000" pitchFamily="2" charset="-78"/>
              </a:rPr>
              <a:t>ديگر طرح‌هاي مهم توسعه زيربنايي ريلي در دست اقدام</a:t>
            </a:r>
            <a:endParaRPr lang="fa-IR" sz="2000" b="1" dirty="0">
              <a:solidFill>
                <a:prstClr val="black"/>
              </a:solidFill>
              <a:cs typeface="Zar" panose="00000400000000000000"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63</a:t>
            </a:fld>
            <a:endParaRPr lang="en-US">
              <a:solidFill>
                <a:prstClr val="black">
                  <a:tint val="75000"/>
                </a:prstClr>
              </a:solidFill>
            </a:endParaRPr>
          </a:p>
        </p:txBody>
      </p:sp>
      <p:graphicFrame>
        <p:nvGraphicFramePr>
          <p:cNvPr id="2" name="Table 1"/>
          <p:cNvGraphicFramePr>
            <a:graphicFrameLocks noGrp="1"/>
          </p:cNvGraphicFramePr>
          <p:nvPr>
            <p:extLst>
              <p:ext uri="{D42A27DB-BD31-4B8C-83A1-F6EECF244321}">
                <p14:modId xmlns:p14="http://schemas.microsoft.com/office/powerpoint/2010/main" val="3315697439"/>
              </p:ext>
            </p:extLst>
          </p:nvPr>
        </p:nvGraphicFramePr>
        <p:xfrm>
          <a:off x="600758" y="3439006"/>
          <a:ext cx="8245356" cy="2907792"/>
        </p:xfrm>
        <a:graphic>
          <a:graphicData uri="http://schemas.openxmlformats.org/drawingml/2006/table">
            <a:tbl>
              <a:tblPr rtl="1" firstRow="1" bandRow="1">
                <a:tableStyleId>{5C22544A-7EE6-4342-B048-85BDC9FD1C3A}</a:tableStyleId>
              </a:tblPr>
              <a:tblGrid>
                <a:gridCol w="654290">
                  <a:extLst>
                    <a:ext uri="{9D8B030D-6E8A-4147-A177-3AD203B41FA5}">
                      <a16:colId xmlns:a16="http://schemas.microsoft.com/office/drawing/2014/main" val="20000"/>
                    </a:ext>
                  </a:extLst>
                </a:gridCol>
                <a:gridCol w="3980459">
                  <a:extLst>
                    <a:ext uri="{9D8B030D-6E8A-4147-A177-3AD203B41FA5}">
                      <a16:colId xmlns:a16="http://schemas.microsoft.com/office/drawing/2014/main" val="20001"/>
                    </a:ext>
                  </a:extLst>
                </a:gridCol>
                <a:gridCol w="979318">
                  <a:extLst>
                    <a:ext uri="{9D8B030D-6E8A-4147-A177-3AD203B41FA5}">
                      <a16:colId xmlns:a16="http://schemas.microsoft.com/office/drawing/2014/main" val="20002"/>
                    </a:ext>
                  </a:extLst>
                </a:gridCol>
                <a:gridCol w="1025905">
                  <a:extLst>
                    <a:ext uri="{9D8B030D-6E8A-4147-A177-3AD203B41FA5}">
                      <a16:colId xmlns:a16="http://schemas.microsoft.com/office/drawing/2014/main" val="20003"/>
                    </a:ext>
                  </a:extLst>
                </a:gridCol>
                <a:gridCol w="1605384">
                  <a:extLst>
                    <a:ext uri="{9D8B030D-6E8A-4147-A177-3AD203B41FA5}">
                      <a16:colId xmlns:a16="http://schemas.microsoft.com/office/drawing/2014/main" val="20004"/>
                    </a:ext>
                  </a:extLst>
                </a:gridCol>
              </a:tblGrid>
              <a:tr h="408829">
                <a:tc>
                  <a:txBody>
                    <a:bodyPr/>
                    <a:lstStyle/>
                    <a:p>
                      <a:pPr algn="ctr" rtl="1"/>
                      <a:r>
                        <a:rPr lang="fa-IR" sz="1400" b="1" kern="1200" dirty="0" smtClean="0">
                          <a:solidFill>
                            <a:schemeClr val="tx1"/>
                          </a:solidFill>
                          <a:latin typeface="+mn-lt"/>
                          <a:ea typeface="+mn-ea"/>
                          <a:cs typeface="Zar" panose="00000400000000000000" pitchFamily="2" charset="-78"/>
                        </a:rPr>
                        <a:t>رديف</a:t>
                      </a:r>
                      <a:endParaRPr lang="fa-IR" sz="1400" b="1" kern="1200" dirty="0">
                        <a:solidFill>
                          <a:schemeClr val="tx1"/>
                        </a:solidFill>
                        <a:latin typeface="+mn-lt"/>
                        <a:ea typeface="+mn-ea"/>
                        <a:cs typeface="Zar" panose="00000400000000000000" pitchFamily="2" charset="-78"/>
                      </a:endParaRPr>
                    </a:p>
                  </a:txBody>
                  <a:tcPr anchor="ctr">
                    <a:solidFill>
                      <a:schemeClr val="tx2">
                        <a:lumMod val="20000"/>
                        <a:lumOff val="80000"/>
                      </a:schemeClr>
                    </a:solidFill>
                  </a:tcPr>
                </a:tc>
                <a:tc>
                  <a:txBody>
                    <a:bodyPr/>
                    <a:lstStyle/>
                    <a:p>
                      <a:pPr algn="ctr" rtl="1"/>
                      <a:r>
                        <a:rPr lang="fa-IR" sz="1400" b="1" kern="1200" dirty="0" smtClean="0">
                          <a:solidFill>
                            <a:schemeClr val="tx1"/>
                          </a:solidFill>
                          <a:latin typeface="+mn-lt"/>
                          <a:ea typeface="+mn-ea"/>
                          <a:cs typeface="Zar" panose="00000400000000000000" pitchFamily="2" charset="-78"/>
                        </a:rPr>
                        <a:t>طرح</a:t>
                      </a:r>
                      <a:endParaRPr lang="fa-IR" sz="1400" b="1" kern="1200" dirty="0">
                        <a:solidFill>
                          <a:schemeClr val="tx1"/>
                        </a:solidFill>
                        <a:latin typeface="+mn-lt"/>
                        <a:ea typeface="+mn-ea"/>
                        <a:cs typeface="Zar" panose="00000400000000000000" pitchFamily="2" charset="-78"/>
                      </a:endParaRPr>
                    </a:p>
                  </a:txBody>
                  <a:tcPr anchor="ctr">
                    <a:solidFill>
                      <a:schemeClr val="tx2">
                        <a:lumMod val="20000"/>
                        <a:lumOff val="80000"/>
                      </a:schemeClr>
                    </a:solidFill>
                  </a:tcPr>
                </a:tc>
                <a:tc>
                  <a:txBody>
                    <a:bodyPr/>
                    <a:lstStyle/>
                    <a:p>
                      <a:pPr algn="ctr" rtl="1"/>
                      <a:r>
                        <a:rPr lang="fa-IR" sz="1400" b="1" kern="1200" dirty="0" smtClean="0">
                          <a:solidFill>
                            <a:schemeClr val="tx1"/>
                          </a:solidFill>
                          <a:latin typeface="+mn-lt"/>
                          <a:ea typeface="+mn-ea"/>
                          <a:cs typeface="Zar" panose="00000400000000000000" pitchFamily="2" charset="-78"/>
                        </a:rPr>
                        <a:t>طول</a:t>
                      </a:r>
                    </a:p>
                    <a:p>
                      <a:pPr algn="ctr" rtl="1"/>
                      <a:r>
                        <a:rPr lang="fa-IR" sz="1400" b="1" kern="1200" dirty="0" smtClean="0">
                          <a:solidFill>
                            <a:schemeClr val="tx1"/>
                          </a:solidFill>
                          <a:latin typeface="+mn-lt"/>
                          <a:ea typeface="+mn-ea"/>
                          <a:cs typeface="Zar" panose="00000400000000000000" pitchFamily="2" charset="-78"/>
                        </a:rPr>
                        <a:t>(</a:t>
                      </a:r>
                      <a:r>
                        <a:rPr lang="en-US" sz="1400" b="1" kern="1200" dirty="0" smtClean="0">
                          <a:solidFill>
                            <a:schemeClr val="tx1"/>
                          </a:solidFill>
                          <a:latin typeface="+mn-lt"/>
                          <a:ea typeface="+mn-ea"/>
                          <a:cs typeface="Zar" panose="00000400000000000000" pitchFamily="2" charset="-78"/>
                        </a:rPr>
                        <a:t>Km</a:t>
                      </a:r>
                      <a:r>
                        <a:rPr lang="fa-IR" sz="1400" b="1" kern="1200" dirty="0" smtClean="0">
                          <a:solidFill>
                            <a:schemeClr val="tx1"/>
                          </a:solidFill>
                          <a:latin typeface="+mn-lt"/>
                          <a:ea typeface="+mn-ea"/>
                          <a:cs typeface="Zar" panose="00000400000000000000" pitchFamily="2" charset="-78"/>
                        </a:rPr>
                        <a:t>)</a:t>
                      </a:r>
                      <a:endParaRPr lang="fa-IR" sz="1400" b="1" kern="1200" dirty="0">
                        <a:solidFill>
                          <a:schemeClr val="tx1"/>
                        </a:solidFill>
                        <a:latin typeface="+mn-lt"/>
                        <a:ea typeface="+mn-ea"/>
                        <a:cs typeface="Zar" panose="00000400000000000000" pitchFamily="2" charset="-78"/>
                      </a:endParaRPr>
                    </a:p>
                  </a:txBody>
                  <a:tcPr anchor="ctr">
                    <a:solidFill>
                      <a:schemeClr val="tx2">
                        <a:lumMod val="20000"/>
                        <a:lumOff val="80000"/>
                      </a:schemeClr>
                    </a:solidFill>
                  </a:tcPr>
                </a:tc>
                <a:tc>
                  <a:txBody>
                    <a:bodyPr/>
                    <a:lstStyle/>
                    <a:p>
                      <a:pPr algn="ctr" rtl="1"/>
                      <a:r>
                        <a:rPr lang="fa-IR" sz="1400" b="1" kern="1200" dirty="0" smtClean="0">
                          <a:solidFill>
                            <a:schemeClr val="tx1"/>
                          </a:solidFill>
                          <a:latin typeface="+mn-lt"/>
                          <a:ea typeface="+mn-ea"/>
                          <a:cs typeface="Zar" panose="00000400000000000000" pitchFamily="2" charset="-78"/>
                        </a:rPr>
                        <a:t>پيشرفت</a:t>
                      </a:r>
                    </a:p>
                    <a:p>
                      <a:pPr algn="ctr" rtl="1"/>
                      <a:r>
                        <a:rPr lang="fa-IR" sz="1400" b="1" kern="1200" dirty="0" smtClean="0">
                          <a:solidFill>
                            <a:schemeClr val="tx1"/>
                          </a:solidFill>
                          <a:latin typeface="+mn-lt"/>
                          <a:ea typeface="+mn-ea"/>
                          <a:cs typeface="Zar" panose="00000400000000000000" pitchFamily="2" charset="-78"/>
                        </a:rPr>
                        <a:t> (%)</a:t>
                      </a:r>
                      <a:endParaRPr lang="fa-IR" sz="1400" b="1" kern="1200" dirty="0">
                        <a:solidFill>
                          <a:schemeClr val="tx1"/>
                        </a:solidFill>
                        <a:latin typeface="+mn-lt"/>
                        <a:ea typeface="+mn-ea"/>
                        <a:cs typeface="Zar" panose="00000400000000000000" pitchFamily="2" charset="-78"/>
                      </a:endParaRPr>
                    </a:p>
                  </a:txBody>
                  <a:tcPr anchor="ctr">
                    <a:solidFill>
                      <a:schemeClr val="tx2">
                        <a:lumMod val="20000"/>
                        <a:lumOff val="80000"/>
                      </a:schemeClr>
                    </a:solidFill>
                  </a:tcPr>
                </a:tc>
                <a:tc>
                  <a:txBody>
                    <a:bodyPr/>
                    <a:lstStyle/>
                    <a:p>
                      <a:pPr algn="ctr" rtl="1"/>
                      <a:r>
                        <a:rPr lang="fa-IR" sz="1400" b="1" kern="1200" dirty="0" smtClean="0">
                          <a:solidFill>
                            <a:schemeClr val="tx1"/>
                          </a:solidFill>
                          <a:latin typeface="+mn-lt"/>
                          <a:ea typeface="+mn-ea"/>
                          <a:cs typeface="Zar" panose="00000400000000000000" pitchFamily="2" charset="-78"/>
                        </a:rPr>
                        <a:t>اعتبار لازم</a:t>
                      </a:r>
                    </a:p>
                    <a:p>
                      <a:pPr algn="ctr" rtl="1"/>
                      <a:r>
                        <a:rPr lang="fa-IR" sz="1400" b="1" kern="1200" dirty="0" smtClean="0">
                          <a:solidFill>
                            <a:schemeClr val="tx1"/>
                          </a:solidFill>
                          <a:latin typeface="+mn-lt"/>
                          <a:ea typeface="+mn-ea"/>
                          <a:cs typeface="Zar" panose="00000400000000000000" pitchFamily="2" charset="-78"/>
                        </a:rPr>
                        <a:t>(همت)</a:t>
                      </a:r>
                      <a:endParaRPr lang="fa-IR" sz="1400" b="1" kern="1200" dirty="0">
                        <a:solidFill>
                          <a:schemeClr val="tx1"/>
                        </a:solidFill>
                        <a:latin typeface="+mn-lt"/>
                        <a:ea typeface="+mn-ea"/>
                        <a:cs typeface="Zar" panose="00000400000000000000" pitchFamily="2" charset="-78"/>
                      </a:endParaRPr>
                    </a:p>
                  </a:txBody>
                  <a:tcPr anchor="ctr">
                    <a:solidFill>
                      <a:schemeClr val="tx2">
                        <a:lumMod val="20000"/>
                        <a:lumOff val="80000"/>
                      </a:schemeClr>
                    </a:solidFill>
                  </a:tcPr>
                </a:tc>
                <a:extLst>
                  <a:ext uri="{0D108BD9-81ED-4DB2-BD59-A6C34878D82A}">
                    <a16:rowId xmlns:a16="http://schemas.microsoft.com/office/drawing/2014/main" val="10000"/>
                  </a:ext>
                </a:extLst>
              </a:tr>
              <a:tr h="240487">
                <a:tc>
                  <a:txBody>
                    <a:bodyPr/>
                    <a:lstStyle/>
                    <a:p>
                      <a:pPr algn="ctr" rtl="1"/>
                      <a:r>
                        <a:rPr lang="fa-IR" sz="1400" b="1" kern="1200" dirty="0" smtClean="0">
                          <a:solidFill>
                            <a:schemeClr val="tx1"/>
                          </a:solidFill>
                          <a:latin typeface="+mn-lt"/>
                          <a:ea typeface="+mn-ea"/>
                          <a:cs typeface="Zar" panose="00000400000000000000" pitchFamily="2" charset="-78"/>
                        </a:rPr>
                        <a:t>1</a:t>
                      </a:r>
                      <a:endParaRPr lang="fa-IR" sz="1400" b="1" kern="1200" dirty="0">
                        <a:solidFill>
                          <a:schemeClr val="tx1"/>
                        </a:solidFill>
                        <a:latin typeface="+mn-lt"/>
                        <a:ea typeface="+mn-ea"/>
                        <a:cs typeface="Zar" panose="00000400000000000000" pitchFamily="2" charset="-78"/>
                      </a:endParaRPr>
                    </a:p>
                  </a:txBody>
                  <a:tcPr anchor="ct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fa-IR" sz="1400" b="1" kern="1200" dirty="0" smtClean="0">
                          <a:solidFill>
                            <a:schemeClr val="tx1"/>
                          </a:solidFill>
                          <a:latin typeface="+mn-lt"/>
                          <a:ea typeface="+mn-ea"/>
                          <a:cs typeface="Zar" panose="00000400000000000000" pitchFamily="2" charset="-78"/>
                        </a:rPr>
                        <a:t>رشت- آستارا</a:t>
                      </a:r>
                      <a:endParaRPr lang="fa-IR" sz="1400" b="1" kern="1200" dirty="0">
                        <a:solidFill>
                          <a:schemeClr val="tx1"/>
                        </a:solidFill>
                        <a:latin typeface="+mn-lt"/>
                        <a:ea typeface="+mn-ea"/>
                        <a:cs typeface="Zar" panose="00000400000000000000" pitchFamily="2" charset="-78"/>
                      </a:endParaRPr>
                    </a:p>
                  </a:txBody>
                  <a:tcPr anchor="ctr"/>
                </a:tc>
                <a:tc>
                  <a:txBody>
                    <a:bodyPr/>
                    <a:lstStyle/>
                    <a:p>
                      <a:pPr algn="ctr" rtl="1"/>
                      <a:r>
                        <a:rPr lang="fa-IR" sz="1400" b="1" kern="1200" dirty="0" smtClean="0">
                          <a:solidFill>
                            <a:schemeClr val="tx1"/>
                          </a:solidFill>
                          <a:latin typeface="+mn-lt"/>
                          <a:ea typeface="+mn-ea"/>
                          <a:cs typeface="Zar" panose="00000400000000000000" pitchFamily="2" charset="-78"/>
                        </a:rPr>
                        <a:t>170</a:t>
                      </a:r>
                      <a:endParaRPr lang="fa-IR" sz="1400" b="1" kern="1200" dirty="0">
                        <a:solidFill>
                          <a:schemeClr val="tx1"/>
                        </a:solidFill>
                        <a:latin typeface="+mn-lt"/>
                        <a:ea typeface="+mn-ea"/>
                        <a:cs typeface="Zar" panose="00000400000000000000" pitchFamily="2" charset="-78"/>
                      </a:endParaRPr>
                    </a:p>
                  </a:txBody>
                  <a:tcPr anchor="ctr"/>
                </a:tc>
                <a:tc>
                  <a:txBody>
                    <a:bodyPr/>
                    <a:lstStyle/>
                    <a:p>
                      <a:pPr algn="ctr" rtl="1"/>
                      <a:r>
                        <a:rPr lang="fa-IR" sz="1400" b="1" kern="1200" dirty="0" smtClean="0">
                          <a:solidFill>
                            <a:schemeClr val="tx1"/>
                          </a:solidFill>
                          <a:latin typeface="+mn-lt"/>
                          <a:ea typeface="+mn-ea"/>
                          <a:cs typeface="Zar" panose="00000400000000000000" pitchFamily="2" charset="-78"/>
                        </a:rPr>
                        <a:t>5</a:t>
                      </a:r>
                      <a:endParaRPr lang="fa-IR" sz="1400" b="1" kern="1200" dirty="0">
                        <a:solidFill>
                          <a:schemeClr val="tx1"/>
                        </a:solidFill>
                        <a:latin typeface="+mn-lt"/>
                        <a:ea typeface="+mn-ea"/>
                        <a:cs typeface="Zar" panose="00000400000000000000" pitchFamily="2" charset="-78"/>
                      </a:endParaRPr>
                    </a:p>
                  </a:txBody>
                  <a:tcPr anchor="ctr"/>
                </a:tc>
                <a:tc>
                  <a:txBody>
                    <a:bodyPr/>
                    <a:lstStyle/>
                    <a:p>
                      <a:pPr algn="ctr" rtl="1"/>
                      <a:r>
                        <a:rPr lang="fa-IR" sz="1400" b="1" kern="1200" dirty="0" smtClean="0">
                          <a:solidFill>
                            <a:schemeClr val="tx1"/>
                          </a:solidFill>
                          <a:latin typeface="+mn-lt"/>
                          <a:ea typeface="+mn-ea"/>
                          <a:cs typeface="Zar" panose="00000400000000000000" pitchFamily="2" charset="-78"/>
                        </a:rPr>
                        <a:t>80</a:t>
                      </a:r>
                      <a:endParaRPr lang="fa-IR" sz="1400" b="1" kern="1200" dirty="0">
                        <a:solidFill>
                          <a:schemeClr val="tx1"/>
                        </a:solidFill>
                        <a:latin typeface="+mn-lt"/>
                        <a:ea typeface="+mn-ea"/>
                        <a:cs typeface="Zar" panose="00000400000000000000" pitchFamily="2" charset="-78"/>
                      </a:endParaRPr>
                    </a:p>
                  </a:txBody>
                  <a:tcPr anchor="ctr"/>
                </a:tc>
                <a:extLst>
                  <a:ext uri="{0D108BD9-81ED-4DB2-BD59-A6C34878D82A}">
                    <a16:rowId xmlns:a16="http://schemas.microsoft.com/office/drawing/2014/main" val="10001"/>
                  </a:ext>
                </a:extLst>
              </a:tr>
              <a:tr h="240487">
                <a:tc>
                  <a:txBody>
                    <a:bodyPr/>
                    <a:lstStyle/>
                    <a:p>
                      <a:pPr algn="ctr" rtl="1"/>
                      <a:r>
                        <a:rPr lang="fa-IR" sz="1400" b="1" kern="1200" dirty="0" smtClean="0">
                          <a:solidFill>
                            <a:schemeClr val="tx1"/>
                          </a:solidFill>
                          <a:latin typeface="+mn-lt"/>
                          <a:ea typeface="+mn-ea"/>
                          <a:cs typeface="Zar" panose="00000400000000000000" pitchFamily="2" charset="-78"/>
                        </a:rPr>
                        <a:t>2</a:t>
                      </a:r>
                      <a:endParaRPr lang="fa-IR" sz="1400" b="1" kern="1200" dirty="0">
                        <a:solidFill>
                          <a:schemeClr val="tx1"/>
                        </a:solidFill>
                        <a:latin typeface="+mn-lt"/>
                        <a:ea typeface="+mn-ea"/>
                        <a:cs typeface="Zar" panose="00000400000000000000" pitchFamily="2" charset="-78"/>
                      </a:endParaRPr>
                    </a:p>
                  </a:txBody>
                  <a:tcPr anchor="ct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fa-IR" sz="1400" b="1" kern="1200" dirty="0" smtClean="0">
                          <a:solidFill>
                            <a:schemeClr val="tx1"/>
                          </a:solidFill>
                          <a:latin typeface="+mn-lt"/>
                          <a:ea typeface="+mn-ea"/>
                          <a:cs typeface="Zar" panose="00000400000000000000" pitchFamily="2" charset="-78"/>
                        </a:rPr>
                        <a:t>زاهدان -زابل -  بيرجند  واتصال آن  به راه‌آهن بافق  مشهد</a:t>
                      </a:r>
                      <a:endParaRPr lang="fa-IR" sz="1400" b="1" kern="1200" dirty="0">
                        <a:solidFill>
                          <a:schemeClr val="tx1"/>
                        </a:solidFill>
                        <a:latin typeface="+mn-lt"/>
                        <a:ea typeface="+mn-ea"/>
                        <a:cs typeface="Zar" panose="00000400000000000000" pitchFamily="2" charset="-78"/>
                      </a:endParaRPr>
                    </a:p>
                  </a:txBody>
                  <a:tcPr anchor="ctr"/>
                </a:tc>
                <a:tc>
                  <a:txBody>
                    <a:bodyPr/>
                    <a:lstStyle/>
                    <a:p>
                      <a:pPr algn="ctr" rtl="1"/>
                      <a:r>
                        <a:rPr lang="fa-IR" sz="1400" b="1" kern="1200" dirty="0" smtClean="0">
                          <a:solidFill>
                            <a:schemeClr val="tx1"/>
                          </a:solidFill>
                          <a:latin typeface="+mn-lt"/>
                          <a:ea typeface="+mn-ea"/>
                          <a:cs typeface="Zar" panose="00000400000000000000" pitchFamily="2" charset="-78"/>
                        </a:rPr>
                        <a:t>910</a:t>
                      </a:r>
                      <a:endParaRPr lang="fa-IR" sz="1400" b="1" kern="1200" dirty="0">
                        <a:solidFill>
                          <a:schemeClr val="tx1"/>
                        </a:solidFill>
                        <a:latin typeface="+mn-lt"/>
                        <a:ea typeface="+mn-ea"/>
                        <a:cs typeface="Zar" panose="00000400000000000000" pitchFamily="2" charset="-78"/>
                      </a:endParaRPr>
                    </a:p>
                  </a:txBody>
                  <a:tcPr anchor="ctr"/>
                </a:tc>
                <a:tc>
                  <a:txBody>
                    <a:bodyPr/>
                    <a:lstStyle/>
                    <a:p>
                      <a:pPr algn="ctr" rtl="1"/>
                      <a:r>
                        <a:rPr lang="fa-IR" sz="1400" b="1" kern="1200" dirty="0" smtClean="0">
                          <a:solidFill>
                            <a:schemeClr val="tx1"/>
                          </a:solidFill>
                          <a:latin typeface="+mn-lt"/>
                          <a:ea typeface="+mn-ea"/>
                          <a:cs typeface="Zar" panose="00000400000000000000" pitchFamily="2" charset="-78"/>
                        </a:rPr>
                        <a:t>6</a:t>
                      </a:r>
                      <a:endParaRPr lang="fa-IR" sz="1400" b="1" kern="1200" dirty="0">
                        <a:solidFill>
                          <a:schemeClr val="tx1"/>
                        </a:solidFill>
                        <a:latin typeface="+mn-lt"/>
                        <a:ea typeface="+mn-ea"/>
                        <a:cs typeface="Zar" panose="00000400000000000000" pitchFamily="2" charset="-78"/>
                      </a:endParaRPr>
                    </a:p>
                  </a:txBody>
                  <a:tcPr anchor="ctr"/>
                </a:tc>
                <a:tc>
                  <a:txBody>
                    <a:bodyPr/>
                    <a:lstStyle/>
                    <a:p>
                      <a:pPr algn="ctr" rtl="1"/>
                      <a:r>
                        <a:rPr lang="fa-IR" sz="1400" b="1" kern="1200" dirty="0" smtClean="0">
                          <a:solidFill>
                            <a:schemeClr val="tx1"/>
                          </a:solidFill>
                          <a:latin typeface="+mn-lt"/>
                          <a:ea typeface="+mn-ea"/>
                          <a:cs typeface="Zar" panose="00000400000000000000" pitchFamily="2" charset="-78"/>
                        </a:rPr>
                        <a:t>102</a:t>
                      </a:r>
                      <a:endParaRPr lang="fa-IR" sz="1400" b="1" kern="1200" dirty="0">
                        <a:solidFill>
                          <a:schemeClr val="tx1"/>
                        </a:solidFill>
                        <a:latin typeface="+mn-lt"/>
                        <a:ea typeface="+mn-ea"/>
                        <a:cs typeface="Zar" panose="00000400000000000000" pitchFamily="2" charset="-78"/>
                      </a:endParaRPr>
                    </a:p>
                  </a:txBody>
                  <a:tcPr anchor="ctr"/>
                </a:tc>
                <a:extLst>
                  <a:ext uri="{0D108BD9-81ED-4DB2-BD59-A6C34878D82A}">
                    <a16:rowId xmlns:a16="http://schemas.microsoft.com/office/drawing/2014/main" val="10002"/>
                  </a:ext>
                </a:extLst>
              </a:tr>
              <a:tr h="240487">
                <a:tc>
                  <a:txBody>
                    <a:bodyPr/>
                    <a:lstStyle/>
                    <a:p>
                      <a:pPr algn="ctr" rtl="1"/>
                      <a:r>
                        <a:rPr lang="fa-IR" sz="1400" b="1" kern="1200" dirty="0" smtClean="0">
                          <a:solidFill>
                            <a:schemeClr val="tx1"/>
                          </a:solidFill>
                          <a:latin typeface="+mn-lt"/>
                          <a:ea typeface="+mn-ea"/>
                          <a:cs typeface="Zar" panose="00000400000000000000" pitchFamily="2" charset="-78"/>
                        </a:rPr>
                        <a:t>3</a:t>
                      </a:r>
                      <a:endParaRPr lang="fa-IR" sz="1400" b="1" kern="1200" dirty="0">
                        <a:solidFill>
                          <a:schemeClr val="tx1"/>
                        </a:solidFill>
                        <a:latin typeface="+mn-lt"/>
                        <a:ea typeface="+mn-ea"/>
                        <a:cs typeface="Zar" panose="00000400000000000000" pitchFamily="2" charset="-78"/>
                      </a:endParaRPr>
                    </a:p>
                  </a:txBody>
                  <a:tcPr anchor="ctr"/>
                </a:tc>
                <a:tc>
                  <a:txBody>
                    <a:bodyPr/>
                    <a:lstStyle/>
                    <a:p>
                      <a:pPr algn="just"/>
                      <a:r>
                        <a:rPr lang="fa-IR" sz="1400" b="1" kern="1200" dirty="0" smtClean="0">
                          <a:solidFill>
                            <a:schemeClr val="tx1"/>
                          </a:solidFill>
                          <a:latin typeface="+mn-lt"/>
                          <a:ea typeface="+mn-ea"/>
                          <a:cs typeface="Zar" panose="00000400000000000000" pitchFamily="2" charset="-78"/>
                        </a:rPr>
                        <a:t>ملاير – همدان</a:t>
                      </a:r>
                    </a:p>
                  </a:txBody>
                  <a:tcPr anchor="ctr"/>
                </a:tc>
                <a:tc>
                  <a:txBody>
                    <a:bodyPr/>
                    <a:lstStyle/>
                    <a:p>
                      <a:pPr algn="ctr" rtl="1"/>
                      <a:r>
                        <a:rPr lang="fa-IR" sz="1400" b="1" kern="1200" dirty="0" smtClean="0">
                          <a:solidFill>
                            <a:schemeClr val="tx1"/>
                          </a:solidFill>
                          <a:latin typeface="+mn-lt"/>
                          <a:ea typeface="+mn-ea"/>
                          <a:cs typeface="Zar" panose="00000400000000000000" pitchFamily="2" charset="-78"/>
                        </a:rPr>
                        <a:t>96</a:t>
                      </a:r>
                      <a:endParaRPr lang="fa-IR" sz="1400" b="1" kern="1200" dirty="0">
                        <a:solidFill>
                          <a:schemeClr val="tx1"/>
                        </a:solidFill>
                        <a:latin typeface="+mn-lt"/>
                        <a:ea typeface="+mn-ea"/>
                        <a:cs typeface="Zar" panose="00000400000000000000" pitchFamily="2" charset="-78"/>
                      </a:endParaRPr>
                    </a:p>
                  </a:txBody>
                  <a:tcPr anchor="ctr"/>
                </a:tc>
                <a:tc>
                  <a:txBody>
                    <a:bodyPr/>
                    <a:lstStyle/>
                    <a:p>
                      <a:pPr algn="ctr" rtl="1"/>
                      <a:r>
                        <a:rPr lang="fa-IR" sz="1400" b="1" kern="1200" dirty="0" smtClean="0">
                          <a:solidFill>
                            <a:schemeClr val="tx1"/>
                          </a:solidFill>
                          <a:latin typeface="+mn-lt"/>
                          <a:ea typeface="+mn-ea"/>
                          <a:cs typeface="Zar" panose="00000400000000000000" pitchFamily="2" charset="-78"/>
                        </a:rPr>
                        <a:t>19</a:t>
                      </a:r>
                      <a:endParaRPr lang="fa-IR" sz="1400" b="1" kern="1200" dirty="0">
                        <a:solidFill>
                          <a:schemeClr val="tx1"/>
                        </a:solidFill>
                        <a:latin typeface="+mn-lt"/>
                        <a:ea typeface="+mn-ea"/>
                        <a:cs typeface="Zar" panose="00000400000000000000" pitchFamily="2" charset="-78"/>
                      </a:endParaRPr>
                    </a:p>
                  </a:txBody>
                  <a:tcPr anchor="ctr"/>
                </a:tc>
                <a:tc>
                  <a:txBody>
                    <a:bodyPr/>
                    <a:lstStyle/>
                    <a:p>
                      <a:pPr algn="ctr" rtl="1"/>
                      <a:r>
                        <a:rPr lang="fa-IR" sz="1400" b="1" kern="1200" dirty="0" smtClean="0">
                          <a:solidFill>
                            <a:schemeClr val="tx1"/>
                          </a:solidFill>
                          <a:latin typeface="+mn-lt"/>
                          <a:ea typeface="+mn-ea"/>
                          <a:cs typeface="Zar" panose="00000400000000000000" pitchFamily="2" charset="-78"/>
                        </a:rPr>
                        <a:t>10</a:t>
                      </a:r>
                      <a:endParaRPr lang="fa-IR" sz="1400" b="1" kern="1200" dirty="0">
                        <a:solidFill>
                          <a:schemeClr val="tx1"/>
                        </a:solidFill>
                        <a:latin typeface="+mn-lt"/>
                        <a:ea typeface="+mn-ea"/>
                        <a:cs typeface="Zar" panose="00000400000000000000" pitchFamily="2" charset="-78"/>
                      </a:endParaRPr>
                    </a:p>
                  </a:txBody>
                  <a:tcPr anchor="ctr"/>
                </a:tc>
                <a:extLst>
                  <a:ext uri="{0D108BD9-81ED-4DB2-BD59-A6C34878D82A}">
                    <a16:rowId xmlns:a16="http://schemas.microsoft.com/office/drawing/2014/main" val="10003"/>
                  </a:ext>
                </a:extLst>
              </a:tr>
              <a:tr h="240487">
                <a:tc>
                  <a:txBody>
                    <a:bodyPr/>
                    <a:lstStyle/>
                    <a:p>
                      <a:pPr algn="ctr" rtl="1"/>
                      <a:r>
                        <a:rPr lang="fa-IR" sz="1400" b="1" kern="1200" dirty="0" smtClean="0">
                          <a:solidFill>
                            <a:schemeClr val="tx1"/>
                          </a:solidFill>
                          <a:latin typeface="+mn-lt"/>
                          <a:ea typeface="+mn-ea"/>
                          <a:cs typeface="Zar" panose="00000400000000000000" pitchFamily="2" charset="-78"/>
                        </a:rPr>
                        <a:t>4</a:t>
                      </a:r>
                      <a:endParaRPr lang="fa-IR" sz="1400" b="1" kern="1200" dirty="0">
                        <a:solidFill>
                          <a:schemeClr val="tx1"/>
                        </a:solidFill>
                        <a:latin typeface="+mn-lt"/>
                        <a:ea typeface="+mn-ea"/>
                        <a:cs typeface="Zar" panose="00000400000000000000" pitchFamily="2" charset="-78"/>
                      </a:endParaRPr>
                    </a:p>
                  </a:txBody>
                  <a:tcPr anchor="ctr"/>
                </a:tc>
                <a:tc>
                  <a:txBody>
                    <a:bodyPr/>
                    <a:lstStyle/>
                    <a:p>
                      <a:pPr marL="0" marR="0" lvl="0" indent="0" algn="just" defTabSz="914400" rtl="1" eaLnBrk="0" fontAlgn="base" latinLnBrk="0" hangingPunct="0">
                        <a:lnSpc>
                          <a:spcPct val="100000"/>
                        </a:lnSpc>
                        <a:spcBef>
                          <a:spcPct val="20000"/>
                        </a:spcBef>
                        <a:spcAft>
                          <a:spcPct val="0"/>
                        </a:spcAft>
                        <a:buClrTx/>
                        <a:buSzTx/>
                        <a:buFont typeface="Arial" pitchFamily="34" charset="0"/>
                        <a:buNone/>
                        <a:tabLst/>
                        <a:defRPr/>
                      </a:pPr>
                      <a:r>
                        <a:rPr lang="fa-IR" sz="1400" b="1" kern="1200" dirty="0" smtClean="0">
                          <a:solidFill>
                            <a:schemeClr val="tx1"/>
                          </a:solidFill>
                          <a:latin typeface="+mn-lt"/>
                          <a:ea typeface="+mn-ea"/>
                          <a:cs typeface="Zar" panose="00000400000000000000" pitchFamily="2" charset="-78"/>
                        </a:rPr>
                        <a:t>گل گهر -شيراز</a:t>
                      </a:r>
                    </a:p>
                  </a:txBody>
                  <a:tcPr anchor="ctr"/>
                </a:tc>
                <a:tc>
                  <a:txBody>
                    <a:bodyPr/>
                    <a:lstStyle/>
                    <a:p>
                      <a:pPr algn="ctr" rtl="1"/>
                      <a:r>
                        <a:rPr lang="fa-IR" sz="1400" b="1" kern="1200" dirty="0" smtClean="0">
                          <a:solidFill>
                            <a:schemeClr val="tx1"/>
                          </a:solidFill>
                          <a:latin typeface="+mn-lt"/>
                          <a:ea typeface="+mn-ea"/>
                          <a:cs typeface="Zar" panose="00000400000000000000" pitchFamily="2" charset="-78"/>
                        </a:rPr>
                        <a:t>380</a:t>
                      </a:r>
                      <a:endParaRPr lang="fa-IR" sz="1400" b="1" kern="1200" dirty="0">
                        <a:solidFill>
                          <a:schemeClr val="tx1"/>
                        </a:solidFill>
                        <a:latin typeface="+mn-lt"/>
                        <a:ea typeface="+mn-ea"/>
                        <a:cs typeface="Zar" panose="00000400000000000000" pitchFamily="2" charset="-78"/>
                      </a:endParaRPr>
                    </a:p>
                  </a:txBody>
                  <a:tcPr anchor="ctr"/>
                </a:tc>
                <a:tc>
                  <a:txBody>
                    <a:bodyPr/>
                    <a:lstStyle/>
                    <a:p>
                      <a:pPr algn="ctr" rtl="1"/>
                      <a:r>
                        <a:rPr lang="fa-IR" sz="1400" b="1" kern="1200" dirty="0" smtClean="0">
                          <a:solidFill>
                            <a:schemeClr val="tx1"/>
                          </a:solidFill>
                          <a:latin typeface="+mn-lt"/>
                          <a:ea typeface="+mn-ea"/>
                          <a:cs typeface="Zar" panose="00000400000000000000" pitchFamily="2" charset="-78"/>
                        </a:rPr>
                        <a:t>25</a:t>
                      </a:r>
                      <a:endParaRPr lang="fa-IR" sz="1400" b="1" kern="1200" dirty="0">
                        <a:solidFill>
                          <a:schemeClr val="tx1"/>
                        </a:solidFill>
                        <a:latin typeface="+mn-lt"/>
                        <a:ea typeface="+mn-ea"/>
                        <a:cs typeface="Zar" panose="00000400000000000000" pitchFamily="2" charset="-78"/>
                      </a:endParaRPr>
                    </a:p>
                  </a:txBody>
                  <a:tcPr anchor="ctr"/>
                </a:tc>
                <a:tc>
                  <a:txBody>
                    <a:bodyPr/>
                    <a:lstStyle/>
                    <a:p>
                      <a:pPr algn="ctr" rtl="1"/>
                      <a:r>
                        <a:rPr lang="fa-IR" sz="1400" b="1" kern="1200" dirty="0" smtClean="0">
                          <a:solidFill>
                            <a:schemeClr val="tx1"/>
                          </a:solidFill>
                          <a:latin typeface="+mn-lt"/>
                          <a:ea typeface="+mn-ea"/>
                          <a:cs typeface="Zar" panose="00000400000000000000" pitchFamily="2" charset="-78"/>
                        </a:rPr>
                        <a:t>35</a:t>
                      </a:r>
                      <a:endParaRPr lang="fa-IR" sz="1400" b="1" kern="1200" dirty="0">
                        <a:solidFill>
                          <a:schemeClr val="tx1"/>
                        </a:solidFill>
                        <a:latin typeface="+mn-lt"/>
                        <a:ea typeface="+mn-ea"/>
                        <a:cs typeface="Zar" panose="00000400000000000000" pitchFamily="2" charset="-78"/>
                      </a:endParaRPr>
                    </a:p>
                  </a:txBody>
                  <a:tcPr anchor="ctr"/>
                </a:tc>
                <a:extLst>
                  <a:ext uri="{0D108BD9-81ED-4DB2-BD59-A6C34878D82A}">
                    <a16:rowId xmlns:a16="http://schemas.microsoft.com/office/drawing/2014/main" val="10004"/>
                  </a:ext>
                </a:extLst>
              </a:tr>
              <a:tr h="442497">
                <a:tc>
                  <a:txBody>
                    <a:bodyPr/>
                    <a:lstStyle/>
                    <a:p>
                      <a:pPr algn="ctr" rtl="1"/>
                      <a:r>
                        <a:rPr lang="fa-IR" sz="1400" b="1" kern="1200" dirty="0" smtClean="0">
                          <a:solidFill>
                            <a:schemeClr val="tx1"/>
                          </a:solidFill>
                          <a:latin typeface="+mn-lt"/>
                          <a:ea typeface="+mn-ea"/>
                          <a:cs typeface="Zar" panose="00000400000000000000" pitchFamily="2" charset="-78"/>
                        </a:rPr>
                        <a:t>5</a:t>
                      </a:r>
                      <a:endParaRPr lang="fa-IR" sz="1400" b="1" kern="1200" dirty="0">
                        <a:solidFill>
                          <a:schemeClr val="tx1"/>
                        </a:solidFill>
                        <a:latin typeface="+mn-lt"/>
                        <a:ea typeface="+mn-ea"/>
                        <a:cs typeface="Zar" panose="00000400000000000000" pitchFamily="2" charset="-78"/>
                      </a:endParaRPr>
                    </a:p>
                  </a:txBody>
                  <a:tcPr anchor="ctr"/>
                </a:tc>
                <a:tc>
                  <a:txBody>
                    <a:bodyPr/>
                    <a:lstStyle/>
                    <a:p>
                      <a:pPr marL="0" marR="0" lvl="0" indent="0" algn="just" defTabSz="914400" rtl="1" eaLnBrk="0" fontAlgn="base" latinLnBrk="0" hangingPunct="0">
                        <a:lnSpc>
                          <a:spcPct val="100000"/>
                        </a:lnSpc>
                        <a:spcBef>
                          <a:spcPct val="20000"/>
                        </a:spcBef>
                        <a:spcAft>
                          <a:spcPct val="0"/>
                        </a:spcAft>
                        <a:buClrTx/>
                        <a:buSzTx/>
                        <a:buFont typeface="Arial" pitchFamily="34" charset="0"/>
                        <a:buNone/>
                        <a:tabLst/>
                        <a:defRPr/>
                      </a:pPr>
                      <a:r>
                        <a:rPr lang="fa-IR" sz="1400" b="1" kern="1200" dirty="0" smtClean="0">
                          <a:solidFill>
                            <a:schemeClr val="tx1"/>
                          </a:solidFill>
                          <a:latin typeface="+mn-lt"/>
                          <a:ea typeface="+mn-ea"/>
                          <a:cs typeface="Zar" panose="00000400000000000000" pitchFamily="2" charset="-78"/>
                        </a:rPr>
                        <a:t>راه‌آهن دورود-خرم‌آباد-پلدختر-انديمشك و</a:t>
                      </a:r>
                    </a:p>
                    <a:p>
                      <a:pPr marL="0" marR="0" lvl="0" indent="0" algn="just" defTabSz="914400" rtl="1" eaLnBrk="0" fontAlgn="base" latinLnBrk="0" hangingPunct="0">
                        <a:lnSpc>
                          <a:spcPct val="100000"/>
                        </a:lnSpc>
                        <a:spcBef>
                          <a:spcPct val="20000"/>
                        </a:spcBef>
                        <a:spcAft>
                          <a:spcPct val="0"/>
                        </a:spcAft>
                        <a:buClrTx/>
                        <a:buSzTx/>
                        <a:buFont typeface="Arial" pitchFamily="34" charset="0"/>
                        <a:buNone/>
                        <a:tabLst/>
                        <a:defRPr/>
                      </a:pPr>
                      <a:r>
                        <a:rPr lang="fa-IR" sz="1400" b="1" kern="1200" dirty="0" smtClean="0">
                          <a:solidFill>
                            <a:schemeClr val="tx1"/>
                          </a:solidFill>
                          <a:latin typeface="+mn-lt"/>
                          <a:ea typeface="+mn-ea"/>
                          <a:cs typeface="Zar" panose="00000400000000000000" pitchFamily="2" charset="-78"/>
                        </a:rPr>
                        <a:t>درود-بروجرد- ملاير</a:t>
                      </a:r>
                      <a:endParaRPr lang="fa-IR" sz="1400" b="1" kern="1200" dirty="0">
                        <a:solidFill>
                          <a:schemeClr val="tx1"/>
                        </a:solidFill>
                        <a:latin typeface="+mn-lt"/>
                        <a:ea typeface="+mn-ea"/>
                        <a:cs typeface="Zar" panose="00000400000000000000" pitchFamily="2" charset="-78"/>
                      </a:endParaRPr>
                    </a:p>
                  </a:txBody>
                  <a:tcPr anchor="ctr"/>
                </a:tc>
                <a:tc>
                  <a:txBody>
                    <a:bodyPr/>
                    <a:lstStyle/>
                    <a:p>
                      <a:pPr algn="ctr" rtl="1"/>
                      <a:r>
                        <a:rPr lang="fa-IR" sz="1400" b="1" kern="1200" dirty="0" smtClean="0">
                          <a:solidFill>
                            <a:schemeClr val="tx1"/>
                          </a:solidFill>
                          <a:latin typeface="+mn-lt"/>
                          <a:ea typeface="+mn-ea"/>
                          <a:cs typeface="Zar" panose="00000400000000000000" pitchFamily="2" charset="-78"/>
                        </a:rPr>
                        <a:t>394</a:t>
                      </a:r>
                      <a:endParaRPr lang="fa-IR" sz="1400" b="1" kern="1200" dirty="0">
                        <a:solidFill>
                          <a:schemeClr val="tx1"/>
                        </a:solidFill>
                        <a:latin typeface="+mn-lt"/>
                        <a:ea typeface="+mn-ea"/>
                        <a:cs typeface="Zar" panose="00000400000000000000" pitchFamily="2" charset="-78"/>
                      </a:endParaRPr>
                    </a:p>
                  </a:txBody>
                  <a:tcPr anchor="ctr"/>
                </a:tc>
                <a:tc>
                  <a:txBody>
                    <a:bodyPr/>
                    <a:lstStyle/>
                    <a:p>
                      <a:pPr algn="ctr" rtl="1"/>
                      <a:r>
                        <a:rPr lang="fa-IR" sz="1400" b="1" kern="1200" dirty="0" smtClean="0">
                          <a:solidFill>
                            <a:schemeClr val="tx1"/>
                          </a:solidFill>
                          <a:latin typeface="+mn-lt"/>
                          <a:ea typeface="+mn-ea"/>
                          <a:cs typeface="Zar" panose="00000400000000000000" pitchFamily="2" charset="-78"/>
                        </a:rPr>
                        <a:t>13</a:t>
                      </a:r>
                      <a:endParaRPr lang="fa-IR" sz="1400" b="1" kern="1200" dirty="0">
                        <a:solidFill>
                          <a:schemeClr val="tx1"/>
                        </a:solidFill>
                        <a:latin typeface="+mn-lt"/>
                        <a:ea typeface="+mn-ea"/>
                        <a:cs typeface="Zar" panose="00000400000000000000" pitchFamily="2" charset="-78"/>
                      </a:endParaRPr>
                    </a:p>
                  </a:txBody>
                  <a:tcPr anchor="ctr"/>
                </a:tc>
                <a:tc>
                  <a:txBody>
                    <a:bodyPr/>
                    <a:lstStyle/>
                    <a:p>
                      <a:pPr algn="ctr" rtl="1"/>
                      <a:r>
                        <a:rPr lang="fa-IR" sz="1400" b="1" kern="1200" dirty="0" smtClean="0">
                          <a:solidFill>
                            <a:schemeClr val="tx1"/>
                          </a:solidFill>
                          <a:latin typeface="+mn-lt"/>
                          <a:ea typeface="+mn-ea"/>
                          <a:cs typeface="Zar" panose="00000400000000000000" pitchFamily="2" charset="-78"/>
                        </a:rPr>
                        <a:t>72</a:t>
                      </a:r>
                      <a:endParaRPr lang="fa-IR" sz="1400" b="1" kern="1200" dirty="0">
                        <a:solidFill>
                          <a:schemeClr val="tx1"/>
                        </a:solidFill>
                        <a:latin typeface="+mn-lt"/>
                        <a:ea typeface="+mn-ea"/>
                        <a:cs typeface="Zar" panose="00000400000000000000" pitchFamily="2" charset="-78"/>
                      </a:endParaRPr>
                    </a:p>
                  </a:txBody>
                  <a:tcPr anchor="ctr"/>
                </a:tc>
                <a:extLst>
                  <a:ext uri="{0D108BD9-81ED-4DB2-BD59-A6C34878D82A}">
                    <a16:rowId xmlns:a16="http://schemas.microsoft.com/office/drawing/2014/main" val="10005"/>
                  </a:ext>
                </a:extLst>
              </a:tr>
              <a:tr h="240487">
                <a:tc>
                  <a:txBody>
                    <a:bodyPr/>
                    <a:lstStyle/>
                    <a:p>
                      <a:pPr algn="ctr" rtl="1"/>
                      <a:r>
                        <a:rPr lang="fa-IR" sz="1400" b="1" kern="1200" dirty="0" smtClean="0">
                          <a:solidFill>
                            <a:schemeClr val="tx1"/>
                          </a:solidFill>
                          <a:latin typeface="+mn-lt"/>
                          <a:ea typeface="+mn-ea"/>
                          <a:cs typeface="Zar" panose="00000400000000000000" pitchFamily="2" charset="-78"/>
                        </a:rPr>
                        <a:t>6</a:t>
                      </a:r>
                      <a:endParaRPr lang="fa-IR" sz="1400" b="1" kern="1200" dirty="0">
                        <a:solidFill>
                          <a:schemeClr val="tx1"/>
                        </a:solidFill>
                        <a:latin typeface="+mn-lt"/>
                        <a:ea typeface="+mn-ea"/>
                        <a:cs typeface="Zar" panose="00000400000000000000" pitchFamily="2" charset="-78"/>
                      </a:endParaRPr>
                    </a:p>
                  </a:txBody>
                  <a:tcPr anchor="ctr"/>
                </a:tc>
                <a:tc>
                  <a:txBody>
                    <a:bodyPr/>
                    <a:lstStyle/>
                    <a:p>
                      <a:pPr marL="0" marR="0" lvl="0" indent="0" algn="just" defTabSz="914400" rtl="1" eaLnBrk="0" fontAlgn="base" latinLnBrk="0" hangingPunct="0">
                        <a:lnSpc>
                          <a:spcPct val="100000"/>
                        </a:lnSpc>
                        <a:spcBef>
                          <a:spcPct val="20000"/>
                        </a:spcBef>
                        <a:spcAft>
                          <a:spcPct val="0"/>
                        </a:spcAft>
                        <a:buClrTx/>
                        <a:buSzTx/>
                        <a:buFont typeface="Arial" pitchFamily="34" charset="0"/>
                        <a:buNone/>
                        <a:tabLst/>
                        <a:defRPr/>
                      </a:pPr>
                      <a:r>
                        <a:rPr lang="fa-IR" sz="1400" b="1" kern="1200" dirty="0" smtClean="0">
                          <a:solidFill>
                            <a:schemeClr val="tx1"/>
                          </a:solidFill>
                          <a:latin typeface="+mn-lt"/>
                          <a:ea typeface="+mn-ea"/>
                          <a:cs typeface="Zar" panose="00000400000000000000" pitchFamily="2" charset="-78"/>
                        </a:rPr>
                        <a:t>شيراز – بوشهرو آنتن جهرم</a:t>
                      </a:r>
                    </a:p>
                  </a:txBody>
                  <a:tcPr anchor="ctr"/>
                </a:tc>
                <a:tc>
                  <a:txBody>
                    <a:bodyPr/>
                    <a:lstStyle/>
                    <a:p>
                      <a:pPr algn="ctr" rtl="1"/>
                      <a:r>
                        <a:rPr lang="fa-IR" sz="1400" b="1" kern="1200" dirty="0" smtClean="0">
                          <a:solidFill>
                            <a:schemeClr val="tx1"/>
                          </a:solidFill>
                          <a:latin typeface="+mn-lt"/>
                          <a:ea typeface="+mn-ea"/>
                          <a:cs typeface="Zar" panose="00000400000000000000" pitchFamily="2" charset="-78"/>
                        </a:rPr>
                        <a:t>572</a:t>
                      </a:r>
                      <a:endParaRPr lang="fa-IR" sz="1400" b="1" kern="1200" dirty="0">
                        <a:solidFill>
                          <a:schemeClr val="tx1"/>
                        </a:solidFill>
                        <a:latin typeface="+mn-lt"/>
                        <a:ea typeface="+mn-ea"/>
                        <a:cs typeface="Zar" panose="00000400000000000000" pitchFamily="2" charset="-78"/>
                      </a:endParaRPr>
                    </a:p>
                  </a:txBody>
                  <a:tcPr anchor="ctr"/>
                </a:tc>
                <a:tc>
                  <a:txBody>
                    <a:bodyPr/>
                    <a:lstStyle/>
                    <a:p>
                      <a:pPr algn="ctr" rtl="1"/>
                      <a:r>
                        <a:rPr lang="fa-IR" sz="1400" b="1" kern="1200" dirty="0" smtClean="0">
                          <a:solidFill>
                            <a:schemeClr val="tx1"/>
                          </a:solidFill>
                          <a:latin typeface="+mn-lt"/>
                          <a:ea typeface="+mn-ea"/>
                          <a:cs typeface="Zar" panose="00000400000000000000" pitchFamily="2" charset="-78"/>
                        </a:rPr>
                        <a:t>12</a:t>
                      </a:r>
                      <a:endParaRPr lang="fa-IR" sz="1400" b="1" kern="1200" dirty="0">
                        <a:solidFill>
                          <a:schemeClr val="tx1"/>
                        </a:solidFill>
                        <a:latin typeface="+mn-lt"/>
                        <a:ea typeface="+mn-ea"/>
                        <a:cs typeface="Zar" panose="00000400000000000000" pitchFamily="2" charset="-78"/>
                      </a:endParaRPr>
                    </a:p>
                  </a:txBody>
                  <a:tcPr anchor="ctr"/>
                </a:tc>
                <a:tc>
                  <a:txBody>
                    <a:bodyPr/>
                    <a:lstStyle/>
                    <a:p>
                      <a:pPr algn="ctr" rtl="1"/>
                      <a:r>
                        <a:rPr lang="fa-IR" sz="1400" b="1" kern="1200" dirty="0" smtClean="0">
                          <a:solidFill>
                            <a:schemeClr val="tx1"/>
                          </a:solidFill>
                          <a:latin typeface="+mn-lt"/>
                          <a:ea typeface="+mn-ea"/>
                          <a:cs typeface="Zar" panose="00000400000000000000" pitchFamily="2" charset="-78"/>
                        </a:rPr>
                        <a:t>72</a:t>
                      </a:r>
                      <a:endParaRPr lang="fa-IR" sz="1400" b="1" kern="1200" dirty="0">
                        <a:solidFill>
                          <a:schemeClr val="tx1"/>
                        </a:solidFill>
                        <a:latin typeface="+mn-lt"/>
                        <a:ea typeface="+mn-ea"/>
                        <a:cs typeface="Zar" panose="00000400000000000000" pitchFamily="2" charset="-78"/>
                      </a:endParaRPr>
                    </a:p>
                  </a:txBody>
                  <a:tcPr anchor="ctr"/>
                </a:tc>
                <a:extLst>
                  <a:ext uri="{0D108BD9-81ED-4DB2-BD59-A6C34878D82A}">
                    <a16:rowId xmlns:a16="http://schemas.microsoft.com/office/drawing/2014/main" val="10006"/>
                  </a:ext>
                </a:extLst>
              </a:tr>
              <a:tr h="240487">
                <a:tc>
                  <a:txBody>
                    <a:bodyPr/>
                    <a:lstStyle/>
                    <a:p>
                      <a:pPr algn="ctr" rtl="1"/>
                      <a:r>
                        <a:rPr lang="fa-IR" sz="1400" b="1" kern="1200" dirty="0" smtClean="0">
                          <a:solidFill>
                            <a:schemeClr val="tx1"/>
                          </a:solidFill>
                          <a:latin typeface="+mn-lt"/>
                          <a:ea typeface="+mn-ea"/>
                          <a:cs typeface="Zar" panose="00000400000000000000" pitchFamily="2" charset="-78"/>
                        </a:rPr>
                        <a:t>7</a:t>
                      </a:r>
                      <a:endParaRPr lang="fa-IR" sz="1400" b="1" kern="1200" dirty="0">
                        <a:solidFill>
                          <a:schemeClr val="tx1"/>
                        </a:solidFill>
                        <a:latin typeface="+mn-lt"/>
                        <a:ea typeface="+mn-ea"/>
                        <a:cs typeface="Zar" panose="00000400000000000000" pitchFamily="2" charset="-78"/>
                      </a:endParaRPr>
                    </a:p>
                  </a:txBody>
                  <a:tcPr anchor="ctr"/>
                </a:tc>
                <a:tc>
                  <a:txBody>
                    <a:bodyPr/>
                    <a:lstStyle/>
                    <a:p>
                      <a:pPr marL="0" marR="0" lvl="0" indent="0" algn="just" defTabSz="914400" rtl="1" eaLnBrk="0" fontAlgn="base" latinLnBrk="0" hangingPunct="0">
                        <a:lnSpc>
                          <a:spcPct val="100000"/>
                        </a:lnSpc>
                        <a:spcBef>
                          <a:spcPct val="20000"/>
                        </a:spcBef>
                        <a:spcAft>
                          <a:spcPct val="0"/>
                        </a:spcAft>
                        <a:buClrTx/>
                        <a:buSzTx/>
                        <a:buFont typeface="Arial" pitchFamily="34" charset="0"/>
                        <a:buNone/>
                        <a:tabLst/>
                        <a:defRPr/>
                      </a:pPr>
                      <a:r>
                        <a:rPr kumimoji="0" lang="fa-IR" sz="1400" b="1" i="0" u="none" strike="noStrike" kern="1200" cap="none" spc="0" normalizeH="0" baseline="0" noProof="0" dirty="0" smtClean="0">
                          <a:ln>
                            <a:noFill/>
                          </a:ln>
                          <a:solidFill>
                            <a:schemeClr val="tx1"/>
                          </a:solidFill>
                          <a:effectLst/>
                          <a:uLnTx/>
                          <a:uFillTx/>
                          <a:latin typeface="+mn-lt"/>
                          <a:ea typeface="+mn-ea"/>
                          <a:cs typeface="Zar" panose="00000400000000000000" pitchFamily="2" charset="-78"/>
                        </a:rPr>
                        <a:t>اصفهان – اراك</a:t>
                      </a:r>
                      <a:endParaRPr lang="fa-IR" sz="1400" b="1" kern="1200" dirty="0" smtClean="0">
                        <a:solidFill>
                          <a:schemeClr val="tx1"/>
                        </a:solidFill>
                        <a:latin typeface="+mn-lt"/>
                        <a:ea typeface="+mn-ea"/>
                        <a:cs typeface="Zar" panose="00000400000000000000" pitchFamily="2" charset="-78"/>
                      </a:endParaRPr>
                    </a:p>
                  </a:txBody>
                  <a:tcPr anchor="ctr"/>
                </a:tc>
                <a:tc>
                  <a:txBody>
                    <a:bodyPr/>
                    <a:lstStyle/>
                    <a:p>
                      <a:pPr algn="ctr" rtl="1"/>
                      <a:r>
                        <a:rPr lang="fa-IR" sz="1400" b="1" kern="1200" dirty="0" smtClean="0">
                          <a:solidFill>
                            <a:schemeClr val="tx1"/>
                          </a:solidFill>
                          <a:latin typeface="+mn-lt"/>
                          <a:ea typeface="+mn-ea"/>
                          <a:cs typeface="Zar" panose="00000400000000000000" pitchFamily="2" charset="-78"/>
                        </a:rPr>
                        <a:t>165</a:t>
                      </a:r>
                      <a:endParaRPr lang="fa-IR" sz="1400" b="1" kern="1200" dirty="0">
                        <a:solidFill>
                          <a:schemeClr val="tx1"/>
                        </a:solidFill>
                        <a:latin typeface="+mn-lt"/>
                        <a:ea typeface="+mn-ea"/>
                        <a:cs typeface="Zar" panose="00000400000000000000" pitchFamily="2" charset="-78"/>
                      </a:endParaRPr>
                    </a:p>
                  </a:txBody>
                  <a:tcPr anchor="ctr"/>
                </a:tc>
                <a:tc>
                  <a:txBody>
                    <a:bodyPr/>
                    <a:lstStyle/>
                    <a:p>
                      <a:pPr algn="ctr" rtl="1"/>
                      <a:r>
                        <a:rPr lang="fa-IR" sz="1400" b="1" kern="1200" dirty="0" smtClean="0">
                          <a:solidFill>
                            <a:schemeClr val="tx1"/>
                          </a:solidFill>
                          <a:latin typeface="+mn-lt"/>
                          <a:ea typeface="+mn-ea"/>
                          <a:cs typeface="Zar" panose="00000400000000000000" pitchFamily="2" charset="-78"/>
                        </a:rPr>
                        <a:t>1</a:t>
                      </a:r>
                      <a:endParaRPr lang="fa-IR" sz="1400" b="1" kern="1200" dirty="0">
                        <a:solidFill>
                          <a:schemeClr val="tx1"/>
                        </a:solidFill>
                        <a:latin typeface="+mn-lt"/>
                        <a:ea typeface="+mn-ea"/>
                        <a:cs typeface="Zar" panose="00000400000000000000" pitchFamily="2" charset="-78"/>
                      </a:endParaRPr>
                    </a:p>
                  </a:txBody>
                  <a:tcPr anchor="ctr"/>
                </a:tc>
                <a:tc>
                  <a:txBody>
                    <a:bodyPr/>
                    <a:lstStyle/>
                    <a:p>
                      <a:pPr algn="ctr" rtl="1"/>
                      <a:r>
                        <a:rPr lang="fa-IR" sz="1400" b="1" kern="1200" dirty="0" smtClean="0">
                          <a:solidFill>
                            <a:schemeClr val="tx1"/>
                          </a:solidFill>
                          <a:latin typeface="+mn-lt"/>
                          <a:ea typeface="+mn-ea"/>
                          <a:cs typeface="Zar" panose="00000400000000000000" pitchFamily="2" charset="-78"/>
                        </a:rPr>
                        <a:t>10</a:t>
                      </a:r>
                      <a:endParaRPr lang="fa-IR" sz="1400" b="1" kern="1200" dirty="0">
                        <a:solidFill>
                          <a:schemeClr val="tx1"/>
                        </a:solidFill>
                        <a:latin typeface="+mn-lt"/>
                        <a:ea typeface="+mn-ea"/>
                        <a:cs typeface="Zar" panose="00000400000000000000" pitchFamily="2" charset="-78"/>
                      </a:endParaRPr>
                    </a:p>
                  </a:txBody>
                  <a:tcPr anchor="ctr"/>
                </a:tc>
                <a:extLst>
                  <a:ext uri="{0D108BD9-81ED-4DB2-BD59-A6C34878D82A}">
                    <a16:rowId xmlns:a16="http://schemas.microsoft.com/office/drawing/2014/main" val="10007"/>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80518104"/>
              </p:ext>
            </p:extLst>
          </p:nvPr>
        </p:nvGraphicFramePr>
        <p:xfrm>
          <a:off x="637201" y="1067423"/>
          <a:ext cx="8208913" cy="1737360"/>
        </p:xfrm>
        <a:graphic>
          <a:graphicData uri="http://schemas.openxmlformats.org/drawingml/2006/table">
            <a:tbl>
              <a:tblPr rtl="1" firstRow="1" bandRow="1">
                <a:tableStyleId>{5C22544A-7EE6-4342-B048-85BDC9FD1C3A}</a:tableStyleId>
              </a:tblPr>
              <a:tblGrid>
                <a:gridCol w="651398">
                  <a:extLst>
                    <a:ext uri="{9D8B030D-6E8A-4147-A177-3AD203B41FA5}">
                      <a16:colId xmlns:a16="http://schemas.microsoft.com/office/drawing/2014/main" val="20000"/>
                    </a:ext>
                  </a:extLst>
                </a:gridCol>
                <a:gridCol w="3962866">
                  <a:extLst>
                    <a:ext uri="{9D8B030D-6E8A-4147-A177-3AD203B41FA5}">
                      <a16:colId xmlns:a16="http://schemas.microsoft.com/office/drawing/2014/main" val="20001"/>
                    </a:ext>
                  </a:extLst>
                </a:gridCol>
                <a:gridCol w="974990">
                  <a:extLst>
                    <a:ext uri="{9D8B030D-6E8A-4147-A177-3AD203B41FA5}">
                      <a16:colId xmlns:a16="http://schemas.microsoft.com/office/drawing/2014/main" val="20002"/>
                    </a:ext>
                  </a:extLst>
                </a:gridCol>
                <a:gridCol w="1021371">
                  <a:extLst>
                    <a:ext uri="{9D8B030D-6E8A-4147-A177-3AD203B41FA5}">
                      <a16:colId xmlns:a16="http://schemas.microsoft.com/office/drawing/2014/main" val="20003"/>
                    </a:ext>
                  </a:extLst>
                </a:gridCol>
                <a:gridCol w="1598288">
                  <a:extLst>
                    <a:ext uri="{9D8B030D-6E8A-4147-A177-3AD203B41FA5}">
                      <a16:colId xmlns:a16="http://schemas.microsoft.com/office/drawing/2014/main" val="20004"/>
                    </a:ext>
                  </a:extLst>
                </a:gridCol>
              </a:tblGrid>
              <a:tr h="320208">
                <a:tc>
                  <a:txBody>
                    <a:bodyPr/>
                    <a:lstStyle/>
                    <a:p>
                      <a:pPr algn="ctr" rtl="1"/>
                      <a:r>
                        <a:rPr lang="fa-IR" sz="1400" b="1" kern="1200" dirty="0" smtClean="0">
                          <a:solidFill>
                            <a:schemeClr val="tx1"/>
                          </a:solidFill>
                          <a:latin typeface="+mn-lt"/>
                          <a:ea typeface="+mn-ea"/>
                          <a:cs typeface="Zar" panose="00000400000000000000" pitchFamily="2" charset="-78"/>
                        </a:rPr>
                        <a:t>رديف</a:t>
                      </a:r>
                      <a:endParaRPr lang="fa-IR" sz="1400" b="1" kern="1200" dirty="0">
                        <a:solidFill>
                          <a:schemeClr val="tx1"/>
                        </a:solidFill>
                        <a:latin typeface="+mn-lt"/>
                        <a:ea typeface="+mn-ea"/>
                        <a:cs typeface="Zar" panose="00000400000000000000" pitchFamily="2" charset="-78"/>
                      </a:endParaRPr>
                    </a:p>
                  </a:txBody>
                  <a:tcPr anchor="ctr">
                    <a:solidFill>
                      <a:schemeClr val="tx2">
                        <a:lumMod val="20000"/>
                        <a:lumOff val="80000"/>
                      </a:schemeClr>
                    </a:solidFill>
                  </a:tcPr>
                </a:tc>
                <a:tc>
                  <a:txBody>
                    <a:bodyPr/>
                    <a:lstStyle/>
                    <a:p>
                      <a:pPr algn="ctr" rtl="1"/>
                      <a:r>
                        <a:rPr lang="fa-IR" sz="1400" b="1" kern="1200" dirty="0" smtClean="0">
                          <a:solidFill>
                            <a:schemeClr val="tx1"/>
                          </a:solidFill>
                          <a:latin typeface="+mn-lt"/>
                          <a:ea typeface="+mn-ea"/>
                          <a:cs typeface="Zar" panose="00000400000000000000" pitchFamily="2" charset="-78"/>
                        </a:rPr>
                        <a:t>طرح</a:t>
                      </a:r>
                      <a:endParaRPr lang="fa-IR" sz="1400" b="1" kern="1200" dirty="0">
                        <a:solidFill>
                          <a:schemeClr val="tx1"/>
                        </a:solidFill>
                        <a:latin typeface="+mn-lt"/>
                        <a:ea typeface="+mn-ea"/>
                        <a:cs typeface="Zar" panose="00000400000000000000" pitchFamily="2" charset="-78"/>
                      </a:endParaRPr>
                    </a:p>
                  </a:txBody>
                  <a:tcPr anchor="ctr">
                    <a:solidFill>
                      <a:schemeClr val="tx2">
                        <a:lumMod val="20000"/>
                        <a:lumOff val="80000"/>
                      </a:schemeClr>
                    </a:solidFill>
                  </a:tcPr>
                </a:tc>
                <a:tc>
                  <a:txBody>
                    <a:bodyPr/>
                    <a:lstStyle/>
                    <a:p>
                      <a:pPr algn="ctr" rtl="1"/>
                      <a:r>
                        <a:rPr lang="fa-IR" sz="1400" b="1" kern="1200" dirty="0" smtClean="0">
                          <a:solidFill>
                            <a:schemeClr val="tx1"/>
                          </a:solidFill>
                          <a:latin typeface="+mn-lt"/>
                          <a:ea typeface="+mn-ea"/>
                          <a:cs typeface="Zar" panose="00000400000000000000" pitchFamily="2" charset="-78"/>
                        </a:rPr>
                        <a:t>طول</a:t>
                      </a:r>
                    </a:p>
                    <a:p>
                      <a:pPr algn="ctr" rtl="1"/>
                      <a:r>
                        <a:rPr lang="fa-IR" sz="1400" b="1" kern="1200" dirty="0" smtClean="0">
                          <a:solidFill>
                            <a:schemeClr val="tx1"/>
                          </a:solidFill>
                          <a:latin typeface="+mn-lt"/>
                          <a:ea typeface="+mn-ea"/>
                          <a:cs typeface="Zar" panose="00000400000000000000" pitchFamily="2" charset="-78"/>
                        </a:rPr>
                        <a:t>(</a:t>
                      </a:r>
                      <a:r>
                        <a:rPr lang="en-US" sz="1400" b="1" kern="1200" dirty="0" smtClean="0">
                          <a:solidFill>
                            <a:schemeClr val="tx1"/>
                          </a:solidFill>
                          <a:latin typeface="+mn-lt"/>
                          <a:ea typeface="+mn-ea"/>
                          <a:cs typeface="Zar" panose="00000400000000000000" pitchFamily="2" charset="-78"/>
                        </a:rPr>
                        <a:t>Km</a:t>
                      </a:r>
                      <a:r>
                        <a:rPr lang="fa-IR" sz="1400" b="1" kern="1200" dirty="0" smtClean="0">
                          <a:solidFill>
                            <a:schemeClr val="tx1"/>
                          </a:solidFill>
                          <a:latin typeface="+mn-lt"/>
                          <a:ea typeface="+mn-ea"/>
                          <a:cs typeface="Zar" panose="00000400000000000000" pitchFamily="2" charset="-78"/>
                        </a:rPr>
                        <a:t>)</a:t>
                      </a:r>
                      <a:endParaRPr lang="fa-IR" sz="1400" b="1" kern="1200" dirty="0">
                        <a:solidFill>
                          <a:schemeClr val="tx1"/>
                        </a:solidFill>
                        <a:latin typeface="+mn-lt"/>
                        <a:ea typeface="+mn-ea"/>
                        <a:cs typeface="Zar" panose="00000400000000000000" pitchFamily="2" charset="-78"/>
                      </a:endParaRPr>
                    </a:p>
                  </a:txBody>
                  <a:tcPr anchor="ctr">
                    <a:solidFill>
                      <a:schemeClr val="tx2">
                        <a:lumMod val="20000"/>
                        <a:lumOff val="80000"/>
                      </a:schemeClr>
                    </a:solidFill>
                  </a:tcPr>
                </a:tc>
                <a:tc>
                  <a:txBody>
                    <a:bodyPr/>
                    <a:lstStyle/>
                    <a:p>
                      <a:pPr algn="ctr" rtl="1"/>
                      <a:r>
                        <a:rPr lang="fa-IR" sz="1400" b="1" kern="1200" dirty="0" smtClean="0">
                          <a:solidFill>
                            <a:schemeClr val="tx1"/>
                          </a:solidFill>
                          <a:latin typeface="+mn-lt"/>
                          <a:ea typeface="+mn-ea"/>
                          <a:cs typeface="Zar" panose="00000400000000000000" pitchFamily="2" charset="-78"/>
                        </a:rPr>
                        <a:t>پيشرفت</a:t>
                      </a:r>
                    </a:p>
                    <a:p>
                      <a:pPr algn="ctr" rtl="1"/>
                      <a:r>
                        <a:rPr lang="fa-IR" sz="1400" b="1" kern="1200" dirty="0" smtClean="0">
                          <a:solidFill>
                            <a:schemeClr val="tx1"/>
                          </a:solidFill>
                          <a:latin typeface="+mn-lt"/>
                          <a:ea typeface="+mn-ea"/>
                          <a:cs typeface="Zar" panose="00000400000000000000" pitchFamily="2" charset="-78"/>
                        </a:rPr>
                        <a:t> (%)</a:t>
                      </a:r>
                      <a:endParaRPr lang="fa-IR" sz="1400" b="1" kern="1200" dirty="0">
                        <a:solidFill>
                          <a:schemeClr val="tx1"/>
                        </a:solidFill>
                        <a:latin typeface="+mn-lt"/>
                        <a:ea typeface="+mn-ea"/>
                        <a:cs typeface="Zar" panose="00000400000000000000" pitchFamily="2" charset="-78"/>
                      </a:endParaRPr>
                    </a:p>
                  </a:txBody>
                  <a:tcPr anchor="ctr">
                    <a:solidFill>
                      <a:schemeClr val="tx2">
                        <a:lumMod val="20000"/>
                        <a:lumOff val="80000"/>
                      </a:schemeClr>
                    </a:solidFill>
                  </a:tcPr>
                </a:tc>
                <a:tc>
                  <a:txBody>
                    <a:bodyPr/>
                    <a:lstStyle/>
                    <a:p>
                      <a:pPr algn="ctr" rtl="1"/>
                      <a:r>
                        <a:rPr lang="fa-IR" sz="1400" b="1" kern="1200" dirty="0" smtClean="0">
                          <a:solidFill>
                            <a:schemeClr val="tx1"/>
                          </a:solidFill>
                          <a:latin typeface="+mn-lt"/>
                          <a:ea typeface="+mn-ea"/>
                          <a:cs typeface="Zar" panose="00000400000000000000" pitchFamily="2" charset="-78"/>
                        </a:rPr>
                        <a:t>اعتبار لازم</a:t>
                      </a:r>
                    </a:p>
                    <a:p>
                      <a:pPr algn="ctr" rtl="1"/>
                      <a:r>
                        <a:rPr lang="fa-IR" sz="1400" b="1" kern="1200" dirty="0" smtClean="0">
                          <a:solidFill>
                            <a:schemeClr val="tx1"/>
                          </a:solidFill>
                          <a:latin typeface="+mn-lt"/>
                          <a:ea typeface="+mn-ea"/>
                          <a:cs typeface="Zar" panose="00000400000000000000" pitchFamily="2" charset="-78"/>
                        </a:rPr>
                        <a:t>(ميليارد ريال)</a:t>
                      </a:r>
                      <a:endParaRPr lang="fa-IR" sz="1400" b="1" kern="1200" dirty="0">
                        <a:solidFill>
                          <a:schemeClr val="tx1"/>
                        </a:solidFill>
                        <a:latin typeface="+mn-lt"/>
                        <a:ea typeface="+mn-ea"/>
                        <a:cs typeface="Zar" panose="00000400000000000000" pitchFamily="2" charset="-78"/>
                      </a:endParaRPr>
                    </a:p>
                  </a:txBody>
                  <a:tcPr anchor="ctr">
                    <a:solidFill>
                      <a:schemeClr val="tx2">
                        <a:lumMod val="20000"/>
                        <a:lumOff val="80000"/>
                      </a:schemeClr>
                    </a:solidFill>
                  </a:tcPr>
                </a:tc>
                <a:extLst>
                  <a:ext uri="{0D108BD9-81ED-4DB2-BD59-A6C34878D82A}">
                    <a16:rowId xmlns:a16="http://schemas.microsoft.com/office/drawing/2014/main" val="10000"/>
                  </a:ext>
                </a:extLst>
              </a:tr>
              <a:tr h="252160">
                <a:tc>
                  <a:txBody>
                    <a:bodyPr/>
                    <a:lstStyle/>
                    <a:p>
                      <a:pPr algn="ctr" rtl="1"/>
                      <a:r>
                        <a:rPr lang="fa-IR" sz="1400" b="1" kern="1200" dirty="0" smtClean="0">
                          <a:solidFill>
                            <a:schemeClr val="tx1"/>
                          </a:solidFill>
                          <a:latin typeface="+mn-lt"/>
                          <a:ea typeface="+mn-ea"/>
                          <a:cs typeface="Zar" panose="00000400000000000000" pitchFamily="2" charset="-78"/>
                        </a:rPr>
                        <a:t>1</a:t>
                      </a:r>
                      <a:endParaRPr lang="fa-IR" sz="1400" b="1" kern="1200" dirty="0">
                        <a:solidFill>
                          <a:schemeClr val="tx1"/>
                        </a:solidFill>
                        <a:latin typeface="+mn-lt"/>
                        <a:ea typeface="+mn-ea"/>
                        <a:cs typeface="Zar" panose="00000400000000000000" pitchFamily="2" charset="-78"/>
                      </a:endParaRPr>
                    </a:p>
                  </a:txBody>
                  <a:tcPr anchor="ct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fa-IR" sz="1400" b="1" kern="1200" noProof="0" dirty="0" smtClean="0">
                          <a:solidFill>
                            <a:schemeClr val="tx1"/>
                          </a:solidFill>
                          <a:latin typeface="+mn-lt"/>
                          <a:ea typeface="+mn-ea"/>
                          <a:cs typeface="Zar" panose="00000400000000000000" pitchFamily="2" charset="-78"/>
                        </a:rPr>
                        <a:t>خط دوم بافق-ديزيچه</a:t>
                      </a:r>
                      <a:endParaRPr lang="fa-IR" sz="1400" b="1" kern="1200" dirty="0">
                        <a:solidFill>
                          <a:schemeClr val="tx1"/>
                        </a:solidFill>
                        <a:latin typeface="+mn-lt"/>
                        <a:ea typeface="+mn-ea"/>
                        <a:cs typeface="Zar" panose="00000400000000000000" pitchFamily="2" charset="-78"/>
                      </a:endParaRPr>
                    </a:p>
                  </a:txBody>
                  <a:tcPr anchor="ctr"/>
                </a:tc>
                <a:tc>
                  <a:txBody>
                    <a:bodyPr/>
                    <a:lstStyle/>
                    <a:p>
                      <a:pPr rtl="1"/>
                      <a:endParaRPr lang="fa-IR" sz="1400" b="1" kern="1200" dirty="0">
                        <a:solidFill>
                          <a:schemeClr val="tx1"/>
                        </a:solidFill>
                        <a:latin typeface="+mn-lt"/>
                        <a:ea typeface="+mn-ea"/>
                        <a:cs typeface="Zar" panose="00000400000000000000" pitchFamily="2" charset="-78"/>
                      </a:endParaRPr>
                    </a:p>
                  </a:txBody>
                  <a:tcPr anchor="ctr"/>
                </a:tc>
                <a:tc>
                  <a:txBody>
                    <a:bodyPr/>
                    <a:lstStyle/>
                    <a:p>
                      <a:pPr rtl="1"/>
                      <a:endParaRPr lang="fa-IR" sz="1400" b="1" kern="1200" dirty="0">
                        <a:solidFill>
                          <a:schemeClr val="tx1"/>
                        </a:solidFill>
                        <a:latin typeface="+mn-lt"/>
                        <a:ea typeface="+mn-ea"/>
                        <a:cs typeface="Zar" panose="00000400000000000000" pitchFamily="2" charset="-78"/>
                      </a:endParaRPr>
                    </a:p>
                  </a:txBody>
                  <a:tcPr anchor="ctr"/>
                </a:tc>
                <a:tc>
                  <a:txBody>
                    <a:bodyPr/>
                    <a:lstStyle/>
                    <a:p>
                      <a:pPr rtl="1"/>
                      <a:endParaRPr lang="fa-IR" sz="1400" b="1" kern="1200" dirty="0">
                        <a:solidFill>
                          <a:schemeClr val="tx1"/>
                        </a:solidFill>
                        <a:latin typeface="+mn-lt"/>
                        <a:ea typeface="+mn-ea"/>
                        <a:cs typeface="Zar" panose="00000400000000000000" pitchFamily="2" charset="-78"/>
                      </a:endParaRPr>
                    </a:p>
                  </a:txBody>
                  <a:tcPr anchor="ctr"/>
                </a:tc>
                <a:extLst>
                  <a:ext uri="{0D108BD9-81ED-4DB2-BD59-A6C34878D82A}">
                    <a16:rowId xmlns:a16="http://schemas.microsoft.com/office/drawing/2014/main" val="10001"/>
                  </a:ext>
                </a:extLst>
              </a:tr>
              <a:tr h="188358">
                <a:tc>
                  <a:txBody>
                    <a:bodyPr/>
                    <a:lstStyle/>
                    <a:p>
                      <a:pPr algn="ctr" rtl="1"/>
                      <a:r>
                        <a:rPr lang="fa-IR" sz="1400" b="1" kern="1200" dirty="0" smtClean="0">
                          <a:solidFill>
                            <a:schemeClr val="tx1"/>
                          </a:solidFill>
                          <a:latin typeface="+mn-lt"/>
                          <a:ea typeface="+mn-ea"/>
                          <a:cs typeface="Zar" panose="00000400000000000000" pitchFamily="2" charset="-78"/>
                        </a:rPr>
                        <a:t>2</a:t>
                      </a:r>
                      <a:endParaRPr lang="fa-IR" sz="1400" b="1" kern="1200" dirty="0">
                        <a:solidFill>
                          <a:schemeClr val="tx1"/>
                        </a:solidFill>
                        <a:latin typeface="+mn-lt"/>
                        <a:ea typeface="+mn-ea"/>
                        <a:cs typeface="Zar" panose="00000400000000000000" pitchFamily="2" charset="-78"/>
                      </a:endParaRPr>
                    </a:p>
                  </a:txBody>
                  <a:tcPr anchor="ct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fa-IR" sz="1400" b="1" kern="1200" dirty="0" smtClean="0">
                          <a:solidFill>
                            <a:schemeClr val="tx1"/>
                          </a:solidFill>
                          <a:latin typeface="+mn-lt"/>
                          <a:ea typeface="+mn-ea"/>
                          <a:cs typeface="Zar" panose="00000400000000000000" pitchFamily="2" charset="-78"/>
                        </a:rPr>
                        <a:t>خط دوم بافق-كاشمر</a:t>
                      </a:r>
                      <a:endParaRPr lang="fa-IR" sz="1400" b="1" kern="1200" dirty="0">
                        <a:solidFill>
                          <a:schemeClr val="tx1"/>
                        </a:solidFill>
                        <a:latin typeface="+mn-lt"/>
                        <a:ea typeface="+mn-ea"/>
                        <a:cs typeface="Zar" panose="00000400000000000000" pitchFamily="2" charset="-78"/>
                      </a:endParaRPr>
                    </a:p>
                  </a:txBody>
                  <a:tcPr anchor="ctr"/>
                </a:tc>
                <a:tc>
                  <a:txBody>
                    <a:bodyPr/>
                    <a:lstStyle/>
                    <a:p>
                      <a:pPr rtl="1"/>
                      <a:endParaRPr lang="fa-IR" sz="1400" b="1" kern="1200" dirty="0">
                        <a:solidFill>
                          <a:schemeClr val="tx1"/>
                        </a:solidFill>
                        <a:latin typeface="+mn-lt"/>
                        <a:ea typeface="+mn-ea"/>
                        <a:cs typeface="Zar" panose="00000400000000000000" pitchFamily="2" charset="-78"/>
                      </a:endParaRPr>
                    </a:p>
                  </a:txBody>
                  <a:tcPr anchor="ctr"/>
                </a:tc>
                <a:tc>
                  <a:txBody>
                    <a:bodyPr/>
                    <a:lstStyle/>
                    <a:p>
                      <a:pPr rtl="1"/>
                      <a:endParaRPr lang="fa-IR" sz="1400" b="1" kern="1200" dirty="0">
                        <a:solidFill>
                          <a:schemeClr val="tx1"/>
                        </a:solidFill>
                        <a:latin typeface="+mn-lt"/>
                        <a:ea typeface="+mn-ea"/>
                        <a:cs typeface="Zar" panose="00000400000000000000" pitchFamily="2" charset="-78"/>
                      </a:endParaRPr>
                    </a:p>
                  </a:txBody>
                  <a:tcPr anchor="ctr"/>
                </a:tc>
                <a:tc>
                  <a:txBody>
                    <a:bodyPr/>
                    <a:lstStyle/>
                    <a:p>
                      <a:pPr rtl="1"/>
                      <a:endParaRPr lang="fa-IR" sz="1400" b="1" kern="1200" dirty="0">
                        <a:solidFill>
                          <a:schemeClr val="tx1"/>
                        </a:solidFill>
                        <a:latin typeface="+mn-lt"/>
                        <a:ea typeface="+mn-ea"/>
                        <a:cs typeface="Zar" panose="00000400000000000000" pitchFamily="2" charset="-78"/>
                      </a:endParaRPr>
                    </a:p>
                  </a:txBody>
                  <a:tcPr anchor="ctr"/>
                </a:tc>
                <a:extLst>
                  <a:ext uri="{0D108BD9-81ED-4DB2-BD59-A6C34878D82A}">
                    <a16:rowId xmlns:a16="http://schemas.microsoft.com/office/drawing/2014/main" val="10002"/>
                  </a:ext>
                </a:extLst>
              </a:tr>
              <a:tr h="188358">
                <a:tc>
                  <a:txBody>
                    <a:bodyPr/>
                    <a:lstStyle/>
                    <a:p>
                      <a:pPr algn="ctr" rtl="1"/>
                      <a:r>
                        <a:rPr lang="fa-IR" sz="1400" b="1" kern="1200" dirty="0" smtClean="0">
                          <a:solidFill>
                            <a:schemeClr val="tx1"/>
                          </a:solidFill>
                          <a:latin typeface="+mn-lt"/>
                          <a:ea typeface="+mn-ea"/>
                          <a:cs typeface="Zar" panose="00000400000000000000" pitchFamily="2" charset="-78"/>
                        </a:rPr>
                        <a:t>3</a:t>
                      </a:r>
                      <a:endParaRPr lang="fa-IR" sz="1400" b="1" kern="1200" dirty="0">
                        <a:solidFill>
                          <a:schemeClr val="tx1"/>
                        </a:solidFill>
                        <a:latin typeface="+mn-lt"/>
                        <a:ea typeface="+mn-ea"/>
                        <a:cs typeface="Zar" panose="00000400000000000000" pitchFamily="2" charset="-78"/>
                      </a:endParaRPr>
                    </a:p>
                  </a:txBody>
                  <a:tcPr anchor="ct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fa-IR" sz="1400" b="1" kern="1200" dirty="0" smtClean="0">
                          <a:solidFill>
                            <a:schemeClr val="tx1"/>
                          </a:solidFill>
                          <a:latin typeface="+mn-lt"/>
                          <a:ea typeface="+mn-ea"/>
                          <a:cs typeface="Zar" panose="00000400000000000000" pitchFamily="2" charset="-78"/>
                        </a:rPr>
                        <a:t>خط دوم تهران – ميانه </a:t>
                      </a:r>
                      <a:endParaRPr lang="fa-IR" sz="1400" b="1" kern="1200" dirty="0">
                        <a:solidFill>
                          <a:schemeClr val="tx1"/>
                        </a:solidFill>
                        <a:latin typeface="+mn-lt"/>
                        <a:ea typeface="+mn-ea"/>
                        <a:cs typeface="Zar" panose="00000400000000000000" pitchFamily="2" charset="-78"/>
                      </a:endParaRPr>
                    </a:p>
                  </a:txBody>
                  <a:tcPr anchor="ctr"/>
                </a:tc>
                <a:tc>
                  <a:txBody>
                    <a:bodyPr/>
                    <a:lstStyle/>
                    <a:p>
                      <a:pPr rtl="1"/>
                      <a:endParaRPr lang="fa-IR" sz="1400" b="1" kern="1200" dirty="0">
                        <a:solidFill>
                          <a:schemeClr val="tx1"/>
                        </a:solidFill>
                        <a:latin typeface="+mn-lt"/>
                        <a:ea typeface="+mn-ea"/>
                        <a:cs typeface="Zar" panose="00000400000000000000" pitchFamily="2" charset="-78"/>
                      </a:endParaRPr>
                    </a:p>
                  </a:txBody>
                  <a:tcPr anchor="ctr"/>
                </a:tc>
                <a:tc>
                  <a:txBody>
                    <a:bodyPr/>
                    <a:lstStyle/>
                    <a:p>
                      <a:pPr rtl="1"/>
                      <a:endParaRPr lang="fa-IR" sz="1400" b="1" kern="1200" dirty="0">
                        <a:solidFill>
                          <a:schemeClr val="tx1"/>
                        </a:solidFill>
                        <a:latin typeface="+mn-lt"/>
                        <a:ea typeface="+mn-ea"/>
                        <a:cs typeface="Zar" panose="00000400000000000000" pitchFamily="2" charset="-78"/>
                      </a:endParaRPr>
                    </a:p>
                  </a:txBody>
                  <a:tcPr anchor="ctr"/>
                </a:tc>
                <a:tc>
                  <a:txBody>
                    <a:bodyPr/>
                    <a:lstStyle/>
                    <a:p>
                      <a:pPr rtl="1"/>
                      <a:endParaRPr lang="fa-IR" sz="1400" b="1" kern="1200" dirty="0">
                        <a:solidFill>
                          <a:schemeClr val="tx1"/>
                        </a:solidFill>
                        <a:latin typeface="+mn-lt"/>
                        <a:ea typeface="+mn-ea"/>
                        <a:cs typeface="Zar" panose="00000400000000000000" pitchFamily="2" charset="-78"/>
                      </a:endParaRPr>
                    </a:p>
                  </a:txBody>
                  <a:tcPr anchor="ctr"/>
                </a:tc>
                <a:extLst>
                  <a:ext uri="{0D108BD9-81ED-4DB2-BD59-A6C34878D82A}">
                    <a16:rowId xmlns:a16="http://schemas.microsoft.com/office/drawing/2014/main" val="10003"/>
                  </a:ext>
                </a:extLst>
              </a:tr>
              <a:tr h="188358">
                <a:tc>
                  <a:txBody>
                    <a:bodyPr/>
                    <a:lstStyle/>
                    <a:p>
                      <a:pPr algn="ctr" rtl="1"/>
                      <a:r>
                        <a:rPr lang="fa-IR" sz="1400" b="1" kern="1200" dirty="0" smtClean="0">
                          <a:solidFill>
                            <a:schemeClr val="tx1"/>
                          </a:solidFill>
                          <a:latin typeface="+mn-lt"/>
                          <a:ea typeface="+mn-ea"/>
                          <a:cs typeface="Zar" panose="00000400000000000000" pitchFamily="2" charset="-78"/>
                        </a:rPr>
                        <a:t>4</a:t>
                      </a:r>
                      <a:endParaRPr lang="fa-IR" sz="1400" b="1" kern="1200" dirty="0">
                        <a:solidFill>
                          <a:schemeClr val="tx1"/>
                        </a:solidFill>
                        <a:latin typeface="+mn-lt"/>
                        <a:ea typeface="+mn-ea"/>
                        <a:cs typeface="Zar" panose="00000400000000000000" pitchFamily="2" charset="-78"/>
                      </a:endParaRPr>
                    </a:p>
                  </a:txBody>
                  <a:tcPr anchor="ct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fa-IR" sz="1400" b="1" kern="1200" dirty="0" smtClean="0">
                          <a:solidFill>
                            <a:schemeClr val="tx1"/>
                          </a:solidFill>
                          <a:latin typeface="+mn-lt"/>
                          <a:ea typeface="+mn-ea"/>
                          <a:cs typeface="Zar" panose="00000400000000000000" pitchFamily="2" charset="-78"/>
                        </a:rPr>
                        <a:t>سيرجان-كرمان</a:t>
                      </a:r>
                      <a:endParaRPr lang="fa-IR" sz="1400" b="1" kern="1200" dirty="0">
                        <a:solidFill>
                          <a:schemeClr val="tx1"/>
                        </a:solidFill>
                        <a:latin typeface="+mn-lt"/>
                        <a:ea typeface="+mn-ea"/>
                        <a:cs typeface="Zar" panose="00000400000000000000" pitchFamily="2" charset="-78"/>
                      </a:endParaRPr>
                    </a:p>
                  </a:txBody>
                  <a:tcPr anchor="ctr"/>
                </a:tc>
                <a:tc>
                  <a:txBody>
                    <a:bodyPr/>
                    <a:lstStyle/>
                    <a:p>
                      <a:pPr rtl="1"/>
                      <a:endParaRPr lang="fa-IR" sz="1400" b="1" kern="1200" dirty="0">
                        <a:solidFill>
                          <a:schemeClr val="tx1"/>
                        </a:solidFill>
                        <a:latin typeface="+mn-lt"/>
                        <a:ea typeface="+mn-ea"/>
                        <a:cs typeface="Zar" panose="00000400000000000000" pitchFamily="2" charset="-78"/>
                      </a:endParaRPr>
                    </a:p>
                  </a:txBody>
                  <a:tcPr anchor="ctr"/>
                </a:tc>
                <a:tc>
                  <a:txBody>
                    <a:bodyPr/>
                    <a:lstStyle/>
                    <a:p>
                      <a:pPr rtl="1"/>
                      <a:endParaRPr lang="fa-IR" sz="1400" b="1" kern="1200" dirty="0">
                        <a:solidFill>
                          <a:schemeClr val="tx1"/>
                        </a:solidFill>
                        <a:latin typeface="+mn-lt"/>
                        <a:ea typeface="+mn-ea"/>
                        <a:cs typeface="Zar" panose="00000400000000000000" pitchFamily="2" charset="-78"/>
                      </a:endParaRPr>
                    </a:p>
                  </a:txBody>
                  <a:tcPr anchor="ctr"/>
                </a:tc>
                <a:tc>
                  <a:txBody>
                    <a:bodyPr/>
                    <a:lstStyle/>
                    <a:p>
                      <a:pPr rtl="1"/>
                      <a:endParaRPr lang="fa-IR" sz="1400" b="1" kern="1200" dirty="0">
                        <a:solidFill>
                          <a:schemeClr val="tx1"/>
                        </a:solidFill>
                        <a:latin typeface="+mn-lt"/>
                        <a:ea typeface="+mn-ea"/>
                        <a:cs typeface="Zar" panose="00000400000000000000" pitchFamily="2" charset="-78"/>
                      </a:endParaRPr>
                    </a:p>
                  </a:txBody>
                  <a:tcPr anchor="ctr"/>
                </a:tc>
                <a:extLst>
                  <a:ext uri="{0D108BD9-81ED-4DB2-BD59-A6C34878D82A}">
                    <a16:rowId xmlns:a16="http://schemas.microsoft.com/office/drawing/2014/main" val="10004"/>
                  </a:ext>
                </a:extLst>
              </a:tr>
            </a:tbl>
          </a:graphicData>
        </a:graphic>
      </p:graphicFrame>
      <p:sp>
        <p:nvSpPr>
          <p:cNvPr id="8" name="Content Placeholder 2"/>
          <p:cNvSpPr txBox="1">
            <a:spLocks/>
          </p:cNvSpPr>
          <p:nvPr/>
        </p:nvSpPr>
        <p:spPr bwMode="auto">
          <a:xfrm>
            <a:off x="3684720" y="3080504"/>
            <a:ext cx="2113874" cy="339100"/>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fa-IR" sz="1600" b="1" dirty="0" smtClean="0">
                <a:solidFill>
                  <a:prstClr val="black"/>
                </a:solidFill>
                <a:cs typeface="Zar" panose="00000400000000000000" pitchFamily="2" charset="-78"/>
              </a:rPr>
              <a:t>در شركت ساخت و توسعه</a:t>
            </a:r>
            <a:endParaRPr lang="fa-IR" sz="1600" b="1" dirty="0">
              <a:solidFill>
                <a:prstClr val="black"/>
              </a:solidFill>
              <a:cs typeface="Zar" panose="00000400000000000000" pitchFamily="2" charset="-78"/>
            </a:endParaRPr>
          </a:p>
        </p:txBody>
      </p:sp>
      <p:sp>
        <p:nvSpPr>
          <p:cNvPr id="9" name="Content Placeholder 2"/>
          <p:cNvSpPr txBox="1">
            <a:spLocks/>
          </p:cNvSpPr>
          <p:nvPr/>
        </p:nvSpPr>
        <p:spPr bwMode="auto">
          <a:xfrm>
            <a:off x="3936310" y="684073"/>
            <a:ext cx="1574252" cy="338980"/>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fa-IR" sz="1600" b="1" dirty="0" smtClean="0">
                <a:solidFill>
                  <a:prstClr val="black"/>
                </a:solidFill>
                <a:cs typeface="Zar" panose="00000400000000000000" pitchFamily="2" charset="-78"/>
              </a:rPr>
              <a:t>در شركت راه‌آهن</a:t>
            </a:r>
            <a:endParaRPr lang="fa-IR" sz="1600" b="1" dirty="0">
              <a:solidFill>
                <a:prstClr val="black"/>
              </a:solidFill>
              <a:cs typeface="Zar" panose="00000400000000000000" pitchFamily="2" charset="-78"/>
            </a:endParaRPr>
          </a:p>
        </p:txBody>
      </p:sp>
    </p:spTree>
    <p:extLst>
      <p:ext uri="{BB962C8B-B14F-4D97-AF65-F5344CB8AC3E}">
        <p14:creationId xmlns:p14="http://schemas.microsoft.com/office/powerpoint/2010/main" val="11624148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24744"/>
            <a:ext cx="8291264" cy="4968552"/>
          </a:xfrm>
          <a:solidFill>
            <a:schemeClr val="bg1">
              <a:lumMod val="95000"/>
            </a:schemeClr>
          </a:solidFill>
        </p:spPr>
        <p:txBody>
          <a:bodyPr/>
          <a:lstStyle/>
          <a:p>
            <a:pPr marL="0" indent="0" algn="just">
              <a:buNone/>
            </a:pPr>
            <a:r>
              <a:rPr lang="fa-IR" sz="1800" b="1" dirty="0" smtClean="0"/>
              <a:t>1- در اين گزارش راهكارهاي متنوعي براي ارتقاي بهره‌وري مطرح شده و سطح‌بندي اينكه هر كدام توسط  مجلس شوراي اسلامي يا در چه سطحي از نهادهاي دولتي بايد تصميم‌گيري شود، مشخص گرديد. </a:t>
            </a:r>
          </a:p>
          <a:p>
            <a:pPr marL="0" indent="0" algn="just">
              <a:buNone/>
            </a:pPr>
            <a:r>
              <a:rPr lang="fa-IR" sz="1800" b="1" dirty="0" smtClean="0"/>
              <a:t>2- مديريت راه‌آهن بايد متقاضي و پيگيري كننده اصلي راهكارها در سطوح مختلف باشد و با توزيع اين پيشنهادها و راهكارها بين دفاتر و ادارات تابعه، </a:t>
            </a:r>
            <a:r>
              <a:rPr lang="fa-IR" sz="1800" b="1" dirty="0"/>
              <a:t>مسئوليت آنها را براي اين موضوع روشن نمايد.</a:t>
            </a:r>
          </a:p>
          <a:p>
            <a:pPr marL="0" indent="0" algn="just">
              <a:buNone/>
            </a:pPr>
            <a:r>
              <a:rPr lang="fa-IR" sz="1800" b="1" dirty="0"/>
              <a:t>3- وجود </a:t>
            </a:r>
            <a:r>
              <a:rPr lang="fa-IR" altLang="fa-IR" sz="1800" b="1" dirty="0"/>
              <a:t>نظام مديريت بهره‌وري شامل </a:t>
            </a:r>
            <a:r>
              <a:rPr lang="fa-IR" sz="1800" b="1" dirty="0"/>
              <a:t>برنامه راهبردي با اهداف كوتاه‌مدت و ميان‌مدت و همچنين شاخص‌هاي مصوب براي سنجش بهره‌وري در سطوح مختلف لازم است و دفتر معيني </a:t>
            </a:r>
            <a:r>
              <a:rPr lang="fa-IR" sz="1800" b="1" dirty="0" smtClean="0"/>
              <a:t>مثلاً </a:t>
            </a:r>
            <a:r>
              <a:rPr lang="fa-IR" sz="1800" b="1" dirty="0"/>
              <a:t>دفتر مركزي متولي سنجش و تحليل بهره‌وري و پيگيري روشهاي بهبود آن در مجموعه شركت راه‌آهن باشد</a:t>
            </a:r>
            <a:r>
              <a:rPr lang="fa-IR" sz="1800" b="1" dirty="0" smtClean="0"/>
              <a:t>.(3)</a:t>
            </a:r>
            <a:endParaRPr lang="fa-IR" sz="1800" b="1" dirty="0"/>
          </a:p>
          <a:p>
            <a:pPr marL="0" indent="0" algn="just">
              <a:buNone/>
            </a:pPr>
            <a:r>
              <a:rPr lang="fa-IR" sz="1800" b="1" dirty="0"/>
              <a:t>4- انگيزش عمومي همكاران براي </a:t>
            </a:r>
            <a:r>
              <a:rPr lang="fa-IR" sz="1800" b="1" dirty="0" smtClean="0"/>
              <a:t>حركت جهادي در رشد </a:t>
            </a:r>
            <a:r>
              <a:rPr lang="fa-IR" sz="1800" b="1" dirty="0"/>
              <a:t>راه‌آهن و افزايش خدمات آن و جلب </a:t>
            </a:r>
            <a:r>
              <a:rPr lang="fa-IR" sz="1800" b="1" dirty="0" smtClean="0"/>
              <a:t>مشاركت، ثبت ايده‌ها، همفكري </a:t>
            </a:r>
            <a:r>
              <a:rPr lang="fa-IR" sz="1800" b="1" dirty="0"/>
              <a:t>عمومي در يافتن روشهاي بهبود ضرورت دارد كه با استفاده از ابزارهاي روز نظير مديريت </a:t>
            </a:r>
            <a:r>
              <a:rPr lang="fa-IR" sz="1800" b="1" dirty="0" smtClean="0"/>
              <a:t>پاداش‌هاي بهره‌وري</a:t>
            </a:r>
            <a:r>
              <a:rPr lang="fa-IR" sz="1800" b="1" dirty="0"/>
              <a:t>، اتاق فكر و نظام پيشنهادها و نظاير آن دنبال شود</a:t>
            </a:r>
            <a:r>
              <a:rPr lang="fa-IR" sz="1800" b="1" dirty="0" smtClean="0"/>
              <a:t>.(3-4)</a:t>
            </a:r>
          </a:p>
          <a:p>
            <a:pPr marL="0" indent="0" algn="just">
              <a:buNone/>
            </a:pPr>
            <a:r>
              <a:rPr lang="fa-IR" sz="1800" b="1" dirty="0" smtClean="0"/>
              <a:t>5- برگزاري نشست‌هاي ادواري با مهمترين شركت‌هاي همكار نظير شركت‌هاي حمل‌ونقل ريلي و هولدينگ‌هاي اقتصادي نظير بنياد، مپنا و قرارگاه خاتم و استانداري‌ها و انجمن‌هاي صنفي و علمي و همچنين هماهنگي بيش از گذشته بين شركت راه‌آهن و شركت ساخت و توسعه زيربناها ضرورت دارد. (3-4)</a:t>
            </a:r>
          </a:p>
          <a:p>
            <a:pPr marL="0" indent="0" algn="just">
              <a:buNone/>
            </a:pPr>
            <a:r>
              <a:rPr lang="fa-IR" sz="1800" b="1" dirty="0" smtClean="0"/>
              <a:t>6- جلسات بين ادارات تابعه و با كاركنان هر اداره براي توجيه اهداف و روشها و اخذ بازخورد در سطوح مختلف توصيه مي‌شود.</a:t>
            </a:r>
          </a:p>
        </p:txBody>
      </p:sp>
      <p:sp>
        <p:nvSpPr>
          <p:cNvPr id="11" name="Content Placeholder 2"/>
          <p:cNvSpPr txBox="1">
            <a:spLocks/>
          </p:cNvSpPr>
          <p:nvPr/>
        </p:nvSpPr>
        <p:spPr bwMode="auto">
          <a:xfrm>
            <a:off x="3365866" y="476672"/>
            <a:ext cx="2556284"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fa-IR" sz="2000" b="1" dirty="0" smtClean="0">
                <a:solidFill>
                  <a:prstClr val="black"/>
                </a:solidFill>
                <a:cs typeface="Zar" panose="00000400000000000000" pitchFamily="2" charset="-78"/>
              </a:rPr>
              <a:t>جمع بندي </a:t>
            </a:r>
            <a:endParaRPr lang="fa-IR" sz="2000" b="1" dirty="0">
              <a:solidFill>
                <a:prstClr val="black"/>
              </a:solidFill>
              <a:cs typeface="Zar" panose="00000400000000000000"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64</a:t>
            </a:fld>
            <a:endParaRPr lang="en-US">
              <a:solidFill>
                <a:prstClr val="black">
                  <a:tint val="75000"/>
                </a:prstClr>
              </a:solidFill>
            </a:endParaRPr>
          </a:p>
        </p:txBody>
      </p:sp>
    </p:spTree>
    <p:extLst>
      <p:ext uri="{BB962C8B-B14F-4D97-AF65-F5344CB8AC3E}">
        <p14:creationId xmlns:p14="http://schemas.microsoft.com/office/powerpoint/2010/main" val="1881495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3" name="TextBox 472">
            <a:extLst>
              <a:ext uri="{FF2B5EF4-FFF2-40B4-BE49-F238E27FC236}">
                <a16:creationId xmlns:a16="http://schemas.microsoft.com/office/drawing/2014/main" id="{DC9417B9-22FF-4104-A1C1-DD62BFD5FC38}"/>
              </a:ext>
            </a:extLst>
          </p:cNvPr>
          <p:cNvSpPr txBox="1"/>
          <p:nvPr/>
        </p:nvSpPr>
        <p:spPr>
          <a:xfrm>
            <a:off x="395536" y="2263602"/>
            <a:ext cx="8352928" cy="2931572"/>
          </a:xfrm>
          <a:prstGeom prst="rect">
            <a:avLst/>
          </a:prstGeom>
          <a:noFill/>
          <a:ln w="79375" cap="rnd" cmpd="tri">
            <a:solidFill>
              <a:srgbClr val="FF0000"/>
            </a:solidFill>
          </a:ln>
        </p:spPr>
        <p:txBody>
          <a:bodyPr wrap="square" rtlCol="1">
            <a:spAutoFit/>
          </a:bodyPr>
          <a:lstStyle/>
          <a:p>
            <a:pPr algn="ctr" rtl="1" fontAlgn="auto">
              <a:lnSpc>
                <a:spcPct val="150000"/>
              </a:lnSpc>
              <a:spcBef>
                <a:spcPts val="0"/>
              </a:spcBef>
              <a:spcAft>
                <a:spcPts val="0"/>
              </a:spcAft>
            </a:pPr>
            <a:r>
              <a:rPr lang="fa-IR" altLang="fa-IR" sz="2400" u="sng" dirty="0" smtClean="0">
                <a:solidFill>
                  <a:srgbClr val="155F46"/>
                </a:solidFill>
                <a:latin typeface="Calibri"/>
                <a:cs typeface="B Titr" panose="00000700000000000000" pitchFamily="2" charset="-78"/>
              </a:rPr>
              <a:t>جمع‌بندي </a:t>
            </a:r>
            <a:r>
              <a:rPr lang="fa-IR" altLang="fa-IR" sz="2400" u="sng" dirty="0">
                <a:solidFill>
                  <a:srgbClr val="155F46"/>
                </a:solidFill>
                <a:latin typeface="Calibri"/>
                <a:cs typeface="B Titr" panose="00000700000000000000" pitchFamily="2" charset="-78"/>
              </a:rPr>
              <a:t>: ما مي‌توانيم</a:t>
            </a:r>
          </a:p>
          <a:p>
            <a:pPr algn="just" rtl="1" fontAlgn="auto">
              <a:lnSpc>
                <a:spcPct val="150000"/>
              </a:lnSpc>
              <a:spcBef>
                <a:spcPts val="0"/>
              </a:spcBef>
              <a:spcAft>
                <a:spcPts val="0"/>
              </a:spcAft>
            </a:pPr>
            <a:r>
              <a:rPr lang="fa-IR" altLang="fa-IR" dirty="0">
                <a:solidFill>
                  <a:srgbClr val="155F46"/>
                </a:solidFill>
                <a:latin typeface="Calibri"/>
                <a:cs typeface="B Titr" panose="00000700000000000000" pitchFamily="2" charset="-78"/>
              </a:rPr>
              <a:t>مسير تعالي </a:t>
            </a:r>
            <a:r>
              <a:rPr lang="fa-IR" altLang="fa-IR" dirty="0" smtClean="0">
                <a:solidFill>
                  <a:srgbClr val="155F46"/>
                </a:solidFill>
                <a:latin typeface="Calibri"/>
                <a:cs typeface="B Titr" panose="00000700000000000000" pitchFamily="2" charset="-78"/>
              </a:rPr>
              <a:t>و بهره وری حمل‌و‌نقل ریلی با </a:t>
            </a:r>
            <a:r>
              <a:rPr lang="fa-IR" altLang="fa-IR" dirty="0">
                <a:solidFill>
                  <a:srgbClr val="155F46"/>
                </a:solidFill>
                <a:latin typeface="Calibri"/>
                <a:cs typeface="B Titr" panose="00000700000000000000" pitchFamily="2" charset="-78"/>
              </a:rPr>
              <a:t>تحول اساسي در نگرش مديريتي و شيوه اداره اين بخش آغاز مي‌شود. تحول در نگرش‌ها و </a:t>
            </a:r>
            <a:r>
              <a:rPr lang="fa-IR" altLang="fa-IR" dirty="0" smtClean="0">
                <a:solidFill>
                  <a:srgbClr val="155F46"/>
                </a:solidFill>
                <a:latin typeface="Calibri"/>
                <a:cs typeface="B Titr" panose="00000700000000000000" pitchFamily="2" charset="-78"/>
              </a:rPr>
              <a:t>روش‌هاي سنتي </a:t>
            </a:r>
            <a:r>
              <a:rPr lang="fa-IR" altLang="fa-IR" dirty="0">
                <a:solidFill>
                  <a:srgbClr val="155F46"/>
                </a:solidFill>
                <a:latin typeface="Calibri"/>
                <a:cs typeface="B Titr" panose="00000700000000000000" pitchFamily="2" charset="-78"/>
              </a:rPr>
              <a:t>به </a:t>
            </a:r>
            <a:r>
              <a:rPr lang="fa-IR" altLang="fa-IR" dirty="0" smtClean="0">
                <a:solidFill>
                  <a:srgbClr val="155F46"/>
                </a:solidFill>
                <a:latin typeface="Calibri"/>
                <a:cs typeface="B Titr" panose="00000700000000000000" pitchFamily="2" charset="-78"/>
              </a:rPr>
              <a:t>روش‌هاي نوين </a:t>
            </a:r>
            <a:r>
              <a:rPr lang="fa-IR" altLang="fa-IR" dirty="0">
                <a:solidFill>
                  <a:srgbClr val="155F46"/>
                </a:solidFill>
                <a:latin typeface="Calibri"/>
                <a:cs typeface="B Titr" panose="00000700000000000000" pitchFamily="2" charset="-78"/>
              </a:rPr>
              <a:t>و </a:t>
            </a:r>
            <a:r>
              <a:rPr lang="fa-IR" altLang="fa-IR" dirty="0" smtClean="0">
                <a:solidFill>
                  <a:srgbClr val="155F46"/>
                </a:solidFill>
                <a:latin typeface="Calibri"/>
                <a:cs typeface="B Titr" panose="00000700000000000000" pitchFamily="2" charset="-78"/>
              </a:rPr>
              <a:t>دانش‌بنيان </a:t>
            </a:r>
            <a:r>
              <a:rPr lang="fa-IR" altLang="fa-IR" dirty="0">
                <a:solidFill>
                  <a:srgbClr val="155F46"/>
                </a:solidFill>
                <a:latin typeface="Calibri"/>
                <a:cs typeface="B Titr" panose="00000700000000000000" pitchFamily="2" charset="-78"/>
              </a:rPr>
              <a:t>و توان مديريتي و مهندسي روز و </a:t>
            </a:r>
            <a:r>
              <a:rPr lang="fa-IR" altLang="fa-IR" dirty="0" smtClean="0">
                <a:solidFill>
                  <a:srgbClr val="155F46"/>
                </a:solidFill>
                <a:latin typeface="Calibri"/>
                <a:cs typeface="B Titr" panose="00000700000000000000" pitchFamily="2" charset="-78"/>
              </a:rPr>
              <a:t>مشارکت‌جويي عمومي </a:t>
            </a:r>
            <a:r>
              <a:rPr lang="fa-IR" altLang="fa-IR" dirty="0">
                <a:solidFill>
                  <a:srgbClr val="155F46"/>
                </a:solidFill>
                <a:latin typeface="Calibri"/>
                <a:cs typeface="B Titr" panose="00000700000000000000" pitchFamily="2" charset="-78"/>
              </a:rPr>
              <a:t>از متخصصان و تعامل </a:t>
            </a:r>
            <a:r>
              <a:rPr lang="fa-IR" altLang="fa-IR" dirty="0" smtClean="0">
                <a:solidFill>
                  <a:srgbClr val="155F46"/>
                </a:solidFill>
                <a:latin typeface="Calibri"/>
                <a:cs typeface="B Titr" panose="00000700000000000000" pitchFamily="2" charset="-78"/>
              </a:rPr>
              <a:t>حداکثري </a:t>
            </a:r>
            <a:r>
              <a:rPr lang="fa-IR" altLang="fa-IR" dirty="0">
                <a:solidFill>
                  <a:srgbClr val="155F46"/>
                </a:solidFill>
                <a:latin typeface="Calibri"/>
                <a:cs typeface="B Titr" panose="00000700000000000000" pitchFamily="2" charset="-78"/>
              </a:rPr>
              <a:t>با </a:t>
            </a:r>
            <a:r>
              <a:rPr lang="fa-IR" altLang="fa-IR" dirty="0" smtClean="0">
                <a:solidFill>
                  <a:srgbClr val="155F46"/>
                </a:solidFill>
                <a:latin typeface="Calibri"/>
                <a:cs typeface="B Titr" panose="00000700000000000000" pitchFamily="2" charset="-78"/>
              </a:rPr>
              <a:t>نهادها </a:t>
            </a:r>
            <a:r>
              <a:rPr lang="fa-IR" altLang="fa-IR" dirty="0">
                <a:solidFill>
                  <a:srgbClr val="155F46"/>
                </a:solidFill>
                <a:latin typeface="Calibri"/>
                <a:cs typeface="B Titr" panose="00000700000000000000" pitchFamily="2" charset="-78"/>
              </a:rPr>
              <a:t>و </a:t>
            </a:r>
            <a:r>
              <a:rPr lang="fa-IR" altLang="fa-IR" dirty="0" smtClean="0">
                <a:solidFill>
                  <a:srgbClr val="155F46"/>
                </a:solidFill>
                <a:latin typeface="Calibri"/>
                <a:cs typeface="B Titr" panose="00000700000000000000" pitchFamily="2" charset="-78"/>
              </a:rPr>
              <a:t>شرکت‌هاي غيردولتي </a:t>
            </a:r>
            <a:r>
              <a:rPr lang="fa-IR" altLang="fa-IR" dirty="0">
                <a:solidFill>
                  <a:srgbClr val="155F46"/>
                </a:solidFill>
                <a:latin typeface="Calibri"/>
                <a:cs typeface="B Titr" panose="00000700000000000000" pitchFamily="2" charset="-78"/>
              </a:rPr>
              <a:t>در برنامه‌ريزي، سازماندهي و اجرا، از فرضيات اساسي موفقيت اين حرکت شکوهمند و موجب خدمت شايسته به مردم شريف ايران است</a:t>
            </a:r>
            <a:r>
              <a:rPr lang="fa-IR" altLang="fa-IR" dirty="0" smtClean="0">
                <a:solidFill>
                  <a:srgbClr val="155F46"/>
                </a:solidFill>
                <a:latin typeface="Calibri"/>
                <a:cs typeface="B Titr" panose="00000700000000000000" pitchFamily="2" charset="-78"/>
              </a:rPr>
              <a:t>.</a:t>
            </a:r>
          </a:p>
          <a:p>
            <a:pPr algn="just" rtl="1" fontAlgn="auto">
              <a:lnSpc>
                <a:spcPct val="150000"/>
              </a:lnSpc>
              <a:spcBef>
                <a:spcPts val="0"/>
              </a:spcBef>
              <a:spcAft>
                <a:spcPts val="0"/>
              </a:spcAft>
            </a:pPr>
            <a:endParaRPr lang="fa-IR" altLang="fa-IR" sz="900" dirty="0">
              <a:solidFill>
                <a:srgbClr val="155F46"/>
              </a:solidFill>
              <a:latin typeface="Calibri"/>
              <a:cs typeface="B Titr" panose="00000700000000000000" pitchFamily="2" charset="-78"/>
            </a:endParaRPr>
          </a:p>
        </p:txBody>
      </p:sp>
      <p:sp>
        <p:nvSpPr>
          <p:cNvPr id="7" name="TextBox 6">
            <a:extLst>
              <a:ext uri="{FF2B5EF4-FFF2-40B4-BE49-F238E27FC236}">
                <a16:creationId xmlns:a16="http://schemas.microsoft.com/office/drawing/2014/main" id="{DC9417B9-22FF-4104-A1C1-DD62BFD5FC38}"/>
              </a:ext>
            </a:extLst>
          </p:cNvPr>
          <p:cNvSpPr txBox="1"/>
          <p:nvPr/>
        </p:nvSpPr>
        <p:spPr>
          <a:xfrm>
            <a:off x="395536" y="692696"/>
            <a:ext cx="8352928" cy="1438855"/>
          </a:xfrm>
          <a:prstGeom prst="rect">
            <a:avLst/>
          </a:prstGeom>
          <a:solidFill>
            <a:srgbClr val="0BB544"/>
          </a:solidFill>
          <a:ln w="79375" cap="rnd" cmpd="tri">
            <a:solidFill>
              <a:srgbClr val="FF0000"/>
            </a:solidFill>
          </a:ln>
        </p:spPr>
        <p:txBody>
          <a:bodyPr wrap="square" rtlCol="1">
            <a:spAutoFit/>
          </a:bodyPr>
          <a:lstStyle/>
          <a:p>
            <a:pPr algn="just" rtl="1" fontAlgn="auto">
              <a:spcBef>
                <a:spcPts val="0"/>
              </a:spcBef>
              <a:spcAft>
                <a:spcPts val="0"/>
              </a:spcAft>
            </a:pPr>
            <a:endParaRPr lang="fa-IR" altLang="fa-IR" sz="1100" dirty="0" smtClean="0">
              <a:solidFill>
                <a:srgbClr val="155F46"/>
              </a:solidFill>
              <a:latin typeface="Calibri"/>
              <a:cs typeface="B Titr" panose="00000700000000000000" pitchFamily="2" charset="-78"/>
            </a:endParaRPr>
          </a:p>
          <a:p>
            <a:pPr marL="171450" marR="0" lvl="0" indent="-171450" algn="r" defTabSz="689372" rtl="1" eaLnBrk="1" fontAlgn="auto" latinLnBrk="0" hangingPunct="1">
              <a:lnSpc>
                <a:spcPct val="90000"/>
              </a:lnSpc>
              <a:spcBef>
                <a:spcPct val="50000"/>
              </a:spcBef>
              <a:spcAft>
                <a:spcPts val="0"/>
              </a:spcAft>
              <a:buClrTx/>
              <a:buSzTx/>
              <a:buFont typeface="Arial" panose="020B0604020202020204" pitchFamily="34" charset="0"/>
              <a:buNone/>
              <a:tabLst/>
              <a:defRPr/>
            </a:pPr>
            <a:r>
              <a:rPr kumimoji="1" lang="fa-IR" altLang="en-US" sz="2400" b="1" u="sng" dirty="0" smtClean="0">
                <a:solidFill>
                  <a:schemeClr val="bg1"/>
                </a:solidFill>
                <a:effectLst>
                  <a:outerShdw blurRad="38100" dist="38100" dir="2700000" algn="tl">
                    <a:srgbClr val="000000">
                      <a:alpha val="43137"/>
                    </a:srgbClr>
                  </a:outerShdw>
                </a:effectLst>
                <a:latin typeface="Times New Roman" pitchFamily="18" charset="0"/>
                <a:cs typeface="Zar" pitchFamily="2" charset="-78"/>
              </a:rPr>
              <a:t>امام شهید خامنه ای (ره): </a:t>
            </a:r>
            <a:endParaRPr kumimoji="1" lang="fa-IR" altLang="en-US" sz="2400" b="1" u="sng" dirty="0">
              <a:solidFill>
                <a:schemeClr val="bg1"/>
              </a:solidFill>
              <a:effectLst>
                <a:outerShdw blurRad="38100" dist="38100" dir="2700000" algn="tl">
                  <a:srgbClr val="000000">
                    <a:alpha val="43137"/>
                  </a:srgbClr>
                </a:outerShdw>
              </a:effectLst>
              <a:latin typeface="Times New Roman" pitchFamily="18" charset="0"/>
              <a:cs typeface="Zar" pitchFamily="2" charset="-78"/>
            </a:endParaRPr>
          </a:p>
          <a:p>
            <a:pPr marR="0" lvl="0" indent="3175" algn="ctr" defTabSz="689372" rtl="1" eaLnBrk="1" fontAlgn="auto" latinLnBrk="0" hangingPunct="1">
              <a:lnSpc>
                <a:spcPct val="90000"/>
              </a:lnSpc>
              <a:spcBef>
                <a:spcPct val="50000"/>
              </a:spcBef>
              <a:spcAft>
                <a:spcPts val="0"/>
              </a:spcAft>
              <a:buClrTx/>
              <a:buSzTx/>
              <a:buFont typeface="Arial" panose="020B0604020202020204" pitchFamily="34" charset="0"/>
              <a:buNone/>
              <a:tabLst/>
              <a:defRPr/>
            </a:pPr>
            <a:r>
              <a:rPr kumimoji="1" lang="fa-IR" altLang="en-US" sz="2100" b="1" dirty="0">
                <a:solidFill>
                  <a:schemeClr val="bg1"/>
                </a:solidFill>
                <a:latin typeface="Times New Roman" pitchFamily="18" charset="0"/>
                <a:cs typeface="Zar" pitchFamily="2" charset="-78"/>
              </a:rPr>
              <a:t>انتظار فرج يعني  قانع نبودن به وضع موجود و تلاش براي رسيدن به وضعيّتي مطلوب.</a:t>
            </a:r>
          </a:p>
          <a:p>
            <a:pPr algn="just" rtl="1" fontAlgn="auto">
              <a:lnSpc>
                <a:spcPct val="150000"/>
              </a:lnSpc>
              <a:spcBef>
                <a:spcPts val="0"/>
              </a:spcBef>
              <a:spcAft>
                <a:spcPts val="0"/>
              </a:spcAft>
            </a:pPr>
            <a:endParaRPr lang="fa-IR" altLang="fa-IR" sz="900" dirty="0">
              <a:solidFill>
                <a:schemeClr val="bg1"/>
              </a:solidFill>
              <a:latin typeface="Calibri"/>
              <a:cs typeface="B Titr" panose="00000700000000000000" pitchFamily="2" charset="-78"/>
            </a:endParaRPr>
          </a:p>
        </p:txBody>
      </p:sp>
      <p:sp>
        <p:nvSpPr>
          <p:cNvPr id="8" name="TextBox 7">
            <a:extLst>
              <a:ext uri="{FF2B5EF4-FFF2-40B4-BE49-F238E27FC236}">
                <a16:creationId xmlns:a16="http://schemas.microsoft.com/office/drawing/2014/main" id="{DC9417B9-22FF-4104-A1C1-DD62BFD5FC38}"/>
              </a:ext>
            </a:extLst>
          </p:cNvPr>
          <p:cNvSpPr txBox="1"/>
          <p:nvPr/>
        </p:nvSpPr>
        <p:spPr>
          <a:xfrm>
            <a:off x="395536" y="4964048"/>
            <a:ext cx="8352928" cy="1454244"/>
          </a:xfrm>
          <a:prstGeom prst="rect">
            <a:avLst/>
          </a:prstGeom>
          <a:solidFill>
            <a:srgbClr val="FF0000"/>
          </a:solidFill>
          <a:ln w="79375" cap="rnd" cmpd="tri">
            <a:solidFill>
              <a:srgbClr val="FF0000"/>
            </a:solidFill>
          </a:ln>
        </p:spPr>
        <p:txBody>
          <a:bodyPr wrap="square" rtlCol="1">
            <a:spAutoFit/>
          </a:bodyPr>
          <a:lstStyle/>
          <a:p>
            <a:pPr algn="just" rtl="1" fontAlgn="auto">
              <a:spcBef>
                <a:spcPts val="0"/>
              </a:spcBef>
              <a:spcAft>
                <a:spcPts val="0"/>
              </a:spcAft>
            </a:pPr>
            <a:endParaRPr lang="fa-IR" altLang="fa-IR" dirty="0" smtClean="0">
              <a:solidFill>
                <a:srgbClr val="155F46"/>
              </a:solidFill>
              <a:latin typeface="Calibri"/>
              <a:cs typeface="B Titr" panose="00000700000000000000" pitchFamily="2" charset="-78"/>
            </a:endParaRPr>
          </a:p>
          <a:p>
            <a:pPr algn="just" rtl="1" fontAlgn="auto">
              <a:spcBef>
                <a:spcPts val="0"/>
              </a:spcBef>
              <a:spcAft>
                <a:spcPts val="0"/>
              </a:spcAft>
            </a:pPr>
            <a:endParaRPr lang="fa-IR" altLang="fa-IR" sz="1100" dirty="0" smtClean="0">
              <a:solidFill>
                <a:srgbClr val="155F46"/>
              </a:solidFill>
              <a:latin typeface="Calibri"/>
              <a:cs typeface="B Titr" panose="00000700000000000000" pitchFamily="2" charset="-78"/>
            </a:endParaRPr>
          </a:p>
          <a:p>
            <a:pPr algn="ctr" rtl="1"/>
            <a:r>
              <a:rPr lang="fa-IR" sz="3200" b="1" dirty="0" smtClean="0">
                <a:solidFill>
                  <a:schemeClr val="bg1"/>
                </a:solidFill>
                <a:effectLst>
                  <a:outerShdw blurRad="38100" dist="38100" dir="2700000" algn="tl">
                    <a:srgbClr val="000000">
                      <a:alpha val="43137"/>
                    </a:srgbClr>
                  </a:outerShdw>
                </a:effectLst>
                <a:latin typeface="Calibri"/>
                <a:cs typeface="B Nazanin" panose="00000400000000000000" pitchFamily="2" charset="-78"/>
              </a:rPr>
              <a:t>وَ  آخِرُ دَعْ‍وانا اَنِ الْحَمْدُ </a:t>
            </a:r>
            <a:r>
              <a:rPr lang="fa-IR" sz="3200" b="1" dirty="0">
                <a:solidFill>
                  <a:schemeClr val="bg1"/>
                </a:solidFill>
                <a:effectLst>
                  <a:outerShdw blurRad="38100" dist="38100" dir="2700000" algn="tl">
                    <a:srgbClr val="000000">
                      <a:alpha val="43137"/>
                    </a:srgbClr>
                  </a:outerShdw>
                </a:effectLst>
                <a:latin typeface="Calibri"/>
                <a:cs typeface="B Nazanin" panose="00000400000000000000" pitchFamily="2" charset="-78"/>
              </a:rPr>
              <a:t>للّهِ رَبِّ </a:t>
            </a:r>
            <a:r>
              <a:rPr lang="fa-IR" sz="3200" b="1" dirty="0" smtClean="0">
                <a:solidFill>
                  <a:schemeClr val="bg1"/>
                </a:solidFill>
                <a:effectLst>
                  <a:outerShdw blurRad="38100" dist="38100" dir="2700000" algn="tl">
                    <a:srgbClr val="000000">
                      <a:alpha val="43137"/>
                    </a:srgbClr>
                  </a:outerShdw>
                </a:effectLst>
                <a:latin typeface="Calibri"/>
                <a:cs typeface="B Nazanin" panose="00000400000000000000" pitchFamily="2" charset="-78"/>
              </a:rPr>
              <a:t>الْعَالَمِينَ</a:t>
            </a:r>
          </a:p>
          <a:p>
            <a:pPr algn="ctr" rtl="1"/>
            <a:endParaRPr kumimoji="1" lang="fa-IR" altLang="en-US" sz="1400" b="1" dirty="0">
              <a:solidFill>
                <a:schemeClr val="bg1"/>
              </a:solidFill>
              <a:latin typeface="Times New Roman" panose="02020603050405020304" pitchFamily="18" charset="0"/>
              <a:cs typeface="B Nazanin" panose="00000400000000000000" pitchFamily="2" charset="-78"/>
            </a:endParaRPr>
          </a:p>
          <a:p>
            <a:pPr algn="just" rtl="1" fontAlgn="auto">
              <a:lnSpc>
                <a:spcPct val="150000"/>
              </a:lnSpc>
              <a:spcBef>
                <a:spcPts val="0"/>
              </a:spcBef>
              <a:spcAft>
                <a:spcPts val="0"/>
              </a:spcAft>
            </a:pPr>
            <a:endParaRPr lang="fa-IR" altLang="fa-IR" sz="900" dirty="0">
              <a:solidFill>
                <a:srgbClr val="155F46"/>
              </a:solidFill>
              <a:latin typeface="Calibri"/>
              <a:cs typeface="B Titr" panose="00000700000000000000" pitchFamily="2" charset="-78"/>
            </a:endParaRPr>
          </a:p>
        </p:txBody>
      </p:sp>
    </p:spTree>
    <p:extLst>
      <p:ext uri="{BB962C8B-B14F-4D97-AF65-F5344CB8AC3E}">
        <p14:creationId xmlns:p14="http://schemas.microsoft.com/office/powerpoint/2010/main" val="422415013"/>
      </p:ext>
    </p:extLst>
  </p:cSld>
  <p:clrMapOvr>
    <a:masterClrMapping/>
  </p:clrMapOvr>
  <p:transition>
    <p:random/>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2">
            <a:extLst>
              <a:ext uri="{FF2B5EF4-FFF2-40B4-BE49-F238E27FC236}">
                <a16:creationId xmlns:a16="http://schemas.microsoft.com/office/drawing/2014/main" id="{BE56CA37-7557-4468-9C50-0D5CC7259122}"/>
              </a:ext>
            </a:extLst>
          </p:cNvPr>
          <p:cNvSpPr>
            <a:spLocks noGrp="1" noChangeArrowheads="1"/>
          </p:cNvSpPr>
          <p:nvPr>
            <p:ph type="ctrTitle"/>
          </p:nvPr>
        </p:nvSpPr>
        <p:spPr>
          <a:xfrm>
            <a:off x="251520" y="1124744"/>
            <a:ext cx="8712968" cy="5575853"/>
          </a:xfrm>
          <a:solidFill>
            <a:schemeClr val="accent3">
              <a:lumMod val="40000"/>
              <a:lumOff val="60000"/>
            </a:schemeClr>
          </a:solidFill>
        </p:spPr>
        <p:txBody>
          <a:bodyPr/>
          <a:lstStyle/>
          <a:p>
            <a:pPr algn="r"/>
            <a:r>
              <a:rPr lang="ar-SA" sz="1800" b="1" dirty="0" smtClean="0"/>
              <a:t>2ـ </a:t>
            </a:r>
            <a:r>
              <a:rPr lang="ar-SA" sz="1800" b="1" dirty="0"/>
              <a:t>آموزش همگاني الگوي مصرف مطلوب. </a:t>
            </a:r>
            <a:r>
              <a:rPr lang="hi-IN" sz="1800" b="1" dirty="0"/>
              <a:t/>
            </a:r>
            <a:br>
              <a:rPr lang="hi-IN" sz="1800" b="1" dirty="0"/>
            </a:br>
            <a:r>
              <a:rPr lang="ar-SA" sz="1800" b="1" dirty="0"/>
              <a:t>3ـ توسعه و ترويج فرهنگ بهره‌وري با ارائه و تشويق الگوهاي موفق در اين زمينه و با تأكيد بر شاخص‌هاي كارآمدي، مسئوليت‌پذيري، انضباط و رضايت‌مندي. </a:t>
            </a:r>
            <a:r>
              <a:rPr lang="hi-IN" sz="1800" b="1" dirty="0"/>
              <a:t/>
            </a:r>
            <a:br>
              <a:rPr lang="hi-IN" sz="1800" b="1" dirty="0"/>
            </a:br>
            <a:r>
              <a:rPr lang="ar-SA" sz="1800" b="1" dirty="0" smtClean="0"/>
              <a:t>5- </a:t>
            </a:r>
            <a:r>
              <a:rPr lang="ar-SA" sz="1800" b="1" dirty="0"/>
              <a:t>پيشگامي دولت، شركت‌هاي دولتي و نهادهاي عمومي در رعايت الگوي مصرف. </a:t>
            </a:r>
            <a:r>
              <a:rPr lang="hi-IN" sz="1800" b="1" dirty="0"/>
              <a:t/>
            </a:r>
            <a:br>
              <a:rPr lang="hi-IN" sz="1800" b="1" dirty="0"/>
            </a:br>
            <a:r>
              <a:rPr lang="ar-SA" sz="1800" b="1" dirty="0" smtClean="0"/>
              <a:t>7- </a:t>
            </a:r>
            <a:r>
              <a:rPr lang="ar-SA" sz="1800" b="1" dirty="0"/>
              <a:t>صرفه‌جويي در مصرف انرژي با اعمال مجموعه‌اي متعادل از اقدامات قيمتي و غيرقيمتي به منظور كاهش مستمر "شاخص شدت انرژي " كشور به حداقل دو سوم ميزان كنوني تا پايان برنامه پنجم توسعه و به حداقل يك دوم ميزان كنوني تا پايان </a:t>
            </a:r>
            <a:r>
              <a:rPr lang="ar-SA" sz="1800" b="1" dirty="0" smtClean="0"/>
              <a:t>برنامه </a:t>
            </a:r>
            <a:r>
              <a:rPr lang="ar-SA" sz="1800" b="1" dirty="0"/>
              <a:t>ششم توسعه با تأكيد بر سياست هاي زير: </a:t>
            </a:r>
            <a:r>
              <a:rPr lang="hi-IN" sz="1800" b="1" dirty="0"/>
              <a:t/>
            </a:r>
            <a:br>
              <a:rPr lang="hi-IN" sz="1800" b="1" dirty="0"/>
            </a:br>
            <a:r>
              <a:rPr lang="ar-SA" sz="1800" b="1" dirty="0" smtClean="0"/>
              <a:t>- انجام مطالعات جامع و يكپارچه سامانه انرژي كشور به منظور بهينه‌سازي عرضه و مصرف انرژي. </a:t>
            </a:r>
            <a:r>
              <a:rPr lang="hi-IN" sz="1800" b="1" dirty="0"/>
              <a:t/>
            </a:r>
            <a:br>
              <a:rPr lang="hi-IN" sz="1800" b="1" dirty="0"/>
            </a:br>
            <a:r>
              <a:rPr lang="ar-SA" sz="1800" b="1" dirty="0"/>
              <a:t>- تدوين برنامه ملي بهره‌وري انرژي و اعمال سياست‌هاي تشويقي نظير حمايت مالي و فراهم كردن تسهيلات بانكي براي اجراي طرح‌هاي بهينه‌سازي مصرف و عرضه انرژي و شكل گيري نهادهاي مردمي و خصوصي براي ارتقاء كارايي انرژي. </a:t>
            </a:r>
            <a:r>
              <a:rPr lang="hi-IN" sz="1800" b="1" dirty="0"/>
              <a:t/>
            </a:r>
            <a:br>
              <a:rPr lang="hi-IN" sz="1800" b="1" dirty="0"/>
            </a:br>
            <a:r>
              <a:rPr lang="ar-SA" sz="1800" b="1" u="sng" dirty="0">
                <a:effectLst>
                  <a:outerShdw blurRad="38100" dist="38100" dir="2700000" algn="tl">
                    <a:srgbClr val="000000">
                      <a:alpha val="43137"/>
                    </a:srgbClr>
                  </a:outerShdw>
                </a:effectLst>
              </a:rPr>
              <a:t>- </a:t>
            </a:r>
            <a:r>
              <a:rPr lang="ar-SA" sz="1800" b="1" u="sng" dirty="0" smtClean="0">
                <a:effectLst>
                  <a:outerShdw blurRad="38100" dist="38100" dir="2700000" algn="tl">
                    <a:srgbClr val="000000">
                      <a:alpha val="43137"/>
                    </a:srgbClr>
                  </a:outerShdw>
                </a:effectLst>
              </a:rPr>
              <a:t>اصلاح </a:t>
            </a:r>
            <a:r>
              <a:rPr lang="ar-SA" sz="1800" b="1" u="sng" dirty="0">
                <a:effectLst>
                  <a:outerShdw blurRad="38100" dist="38100" dir="2700000" algn="tl">
                    <a:srgbClr val="000000">
                      <a:alpha val="43137"/>
                    </a:srgbClr>
                  </a:outerShdw>
                </a:effectLst>
              </a:rPr>
              <a:t>و تقويت ساختار حمل و نقل عمومي با تأكيد بر راه آهن درون شهري و برون شهري به منظور فراهم كردن امكان استفاده سهل و ارزان از وسايل حمل و نقل عمومي. </a:t>
            </a:r>
            <a:r>
              <a:rPr lang="fa-IR" sz="1800" b="1" u="sng" dirty="0" smtClean="0">
                <a:effectLst>
                  <a:outerShdw blurRad="38100" dist="38100" dir="2700000" algn="tl">
                    <a:srgbClr val="000000">
                      <a:alpha val="43137"/>
                    </a:srgbClr>
                  </a:outerShdw>
                </a:effectLst>
              </a:rPr>
              <a:t/>
            </a:r>
            <a:br>
              <a:rPr lang="fa-IR" sz="1800" b="1" u="sng" dirty="0" smtClean="0">
                <a:effectLst>
                  <a:outerShdw blurRad="38100" dist="38100" dir="2700000" algn="tl">
                    <a:srgbClr val="000000">
                      <a:alpha val="43137"/>
                    </a:srgbClr>
                  </a:outerShdw>
                </a:effectLst>
              </a:rPr>
            </a:br>
            <a:r>
              <a:rPr lang="fa-IR" sz="1800" b="1" u="sng" dirty="0">
                <a:effectLst>
                  <a:outerShdw blurRad="38100" dist="38100" dir="2700000" algn="tl">
                    <a:srgbClr val="000000">
                      <a:alpha val="43137"/>
                    </a:srgbClr>
                  </a:outerShdw>
                </a:effectLst>
              </a:rPr>
              <a:t/>
            </a:r>
            <a:br>
              <a:rPr lang="fa-IR" sz="1800" b="1" u="sng" dirty="0">
                <a:effectLst>
                  <a:outerShdw blurRad="38100" dist="38100" dir="2700000" algn="tl">
                    <a:srgbClr val="000000">
                      <a:alpha val="43137"/>
                    </a:srgbClr>
                  </a:outerShdw>
                </a:effectLst>
              </a:rPr>
            </a:br>
            <a:r>
              <a:rPr lang="fa-IR" altLang="fa-IR" sz="2800" dirty="0">
                <a:solidFill>
                  <a:prstClr val="black"/>
                </a:solidFill>
                <a:latin typeface="IranNastaliq" pitchFamily="18" charset="0"/>
                <a:cs typeface="IranNastaliq" pitchFamily="18" charset="0"/>
              </a:rPr>
              <a:t> سياست‌هاي كلي محيط زيست - </a:t>
            </a:r>
            <a:r>
              <a:rPr lang="fa-IR" altLang="fa-IR" sz="1800" b="1" dirty="0">
                <a:latin typeface="IranNastaliq" pitchFamily="18" charset="0"/>
                <a:cs typeface="B Nazanin" pitchFamily="2" charset="0"/>
              </a:rPr>
              <a:t> </a:t>
            </a:r>
            <a:r>
              <a:rPr lang="fa-IR" altLang="fa-IR" sz="1800" u="sng" dirty="0">
                <a:solidFill>
                  <a:srgbClr val="34659A"/>
                </a:solidFill>
                <a:effectLst>
                  <a:outerShdw blurRad="38100" dist="38100" dir="2700000" algn="tl">
                    <a:srgbClr val="C0C0C0"/>
                  </a:outerShdw>
                </a:effectLst>
                <a:latin typeface="IranNastaliq" pitchFamily="18" charset="0"/>
                <a:cs typeface="IranNastaliq" pitchFamily="18" charset="0"/>
              </a:rPr>
              <a:t>مصوب 1394 </a:t>
            </a:r>
            <a:br>
              <a:rPr lang="fa-IR" altLang="fa-IR" sz="1800" u="sng" dirty="0">
                <a:solidFill>
                  <a:srgbClr val="34659A"/>
                </a:solidFill>
                <a:effectLst>
                  <a:outerShdw blurRad="38100" dist="38100" dir="2700000" algn="tl">
                    <a:srgbClr val="C0C0C0"/>
                  </a:outerShdw>
                </a:effectLst>
                <a:latin typeface="IranNastaliq" pitchFamily="18" charset="0"/>
                <a:cs typeface="IranNastaliq" pitchFamily="18" charset="0"/>
              </a:rPr>
            </a:br>
            <a:r>
              <a:rPr lang="fa-IR" altLang="fa-IR" sz="1800" b="1" u="sng" dirty="0">
                <a:effectLst>
                  <a:outerShdw blurRad="38100" dist="38100" dir="2700000" algn="tl">
                    <a:srgbClr val="000000">
                      <a:alpha val="43137"/>
                    </a:srgbClr>
                  </a:outerShdw>
                </a:effectLst>
              </a:rPr>
              <a:t>بند ۸ ـ گسترش اقتصاد سبز با تأکيد بر:    ۳ـ۸ ـ توسعه حمل و نقل عمومي سبز و غيرفسيلي (از جمله برقي نمودن و افزايش حمل و نقل همگاني </a:t>
            </a:r>
            <a:r>
              <a:rPr lang="fa-IR" altLang="fa-IR" sz="1800" b="1" u="sng" dirty="0" smtClean="0">
                <a:effectLst>
                  <a:outerShdw blurRad="38100" dist="38100" dir="2700000" algn="tl">
                    <a:srgbClr val="000000">
                      <a:alpha val="43137"/>
                    </a:srgbClr>
                  </a:outerShdw>
                </a:effectLst>
              </a:rPr>
              <a:t>به‌ويژه </a:t>
            </a:r>
            <a:r>
              <a:rPr lang="fa-IR" altLang="fa-IR" sz="1800" b="1" u="sng" dirty="0">
                <a:effectLst>
                  <a:outerShdw blurRad="38100" dist="38100" dir="2700000" algn="tl">
                    <a:srgbClr val="000000">
                      <a:alpha val="43137"/>
                    </a:srgbClr>
                  </a:outerShdw>
                </a:effectLst>
              </a:rPr>
              <a:t>در کلان‌شهرها).</a:t>
            </a:r>
            <a:endParaRPr lang="en-US" altLang="fa-IR" sz="1800" b="1" u="sng" dirty="0">
              <a:effectLst>
                <a:outerShdw blurRad="38100" dist="38100" dir="2700000" algn="tl">
                  <a:srgbClr val="000000">
                    <a:alpha val="43137"/>
                  </a:srgbClr>
                </a:outerShdw>
              </a:effectLst>
            </a:endParaRPr>
          </a:p>
        </p:txBody>
      </p:sp>
      <p:sp>
        <p:nvSpPr>
          <p:cNvPr id="43010" name="Slide Number Placeholder 5">
            <a:extLst>
              <a:ext uri="{FF2B5EF4-FFF2-40B4-BE49-F238E27FC236}">
                <a16:creationId xmlns:a16="http://schemas.microsoft.com/office/drawing/2014/main" id="{BDA1B316-A4A8-4FF4-960E-D2221ED38B5D}"/>
              </a:ext>
            </a:extLst>
          </p:cNvPr>
          <p:cNvSpPr>
            <a:spLocks noGrp="1"/>
          </p:cNvSpPr>
          <p:nvPr>
            <p:ph type="sldNum" sz="quarter" idx="4294967295"/>
          </p:nvPr>
        </p:nvSpPr>
        <p:spPr>
          <a:xfrm>
            <a:off x="0" y="6453188"/>
            <a:ext cx="1223963" cy="2603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a:spcBef>
                <a:spcPct val="0"/>
              </a:spcBef>
              <a:buFontTx/>
              <a:buNone/>
            </a:pPr>
            <a:fld id="{F3BB72EB-3ED4-45E2-9D1F-AFDD832D613E}" type="slidenum">
              <a:rPr lang="ar-SA" altLang="fa-IR" sz="1400">
                <a:solidFill>
                  <a:prstClr val="black"/>
                </a:solidFill>
                <a:cs typeface="Zar" pitchFamily="2" charset="0"/>
              </a:rPr>
              <a:pPr algn="l">
                <a:spcBef>
                  <a:spcPct val="0"/>
                </a:spcBef>
                <a:buFontTx/>
                <a:buNone/>
              </a:pPr>
              <a:t>66</a:t>
            </a:fld>
            <a:endParaRPr lang="en-US" altLang="fa-IR" sz="1400">
              <a:solidFill>
                <a:prstClr val="black"/>
              </a:solidFill>
              <a:cs typeface="Zar" pitchFamily="2" charset="0"/>
            </a:endParaRPr>
          </a:p>
        </p:txBody>
      </p:sp>
      <p:sp>
        <p:nvSpPr>
          <p:cNvPr id="5" name="Rectangle 2">
            <a:extLst>
              <a:ext uri="{FF2B5EF4-FFF2-40B4-BE49-F238E27FC236}">
                <a16:creationId xmlns:a16="http://schemas.microsoft.com/office/drawing/2014/main" id="{69AEB495-D02D-4366-B2A4-3165780BD942}"/>
              </a:ext>
            </a:extLst>
          </p:cNvPr>
          <p:cNvSpPr txBox="1">
            <a:spLocks noChangeArrowheads="1"/>
          </p:cNvSpPr>
          <p:nvPr/>
        </p:nvSpPr>
        <p:spPr bwMode="auto">
          <a:xfrm>
            <a:off x="323850" y="188913"/>
            <a:ext cx="8501063" cy="1079500"/>
          </a:xfrm>
          <a:prstGeom prst="rect">
            <a:avLst/>
          </a:prstGeom>
          <a:noFill/>
          <a:ln w="9525">
            <a:noFill/>
            <a:miter lim="800000"/>
            <a:headEnd/>
            <a:tailEnd/>
          </a:ln>
        </p:spPr>
        <p:txBody>
          <a:bodyPr anchor="ctr"/>
          <a:lstStyle/>
          <a:p>
            <a:pPr algn="ctr" rtl="1">
              <a:defRPr/>
            </a:pPr>
            <a:r>
              <a:rPr lang="fa-IR" sz="2400" b="1" u="sng" kern="0" dirty="0" smtClean="0">
                <a:solidFill>
                  <a:prstClr val="black"/>
                </a:solidFill>
                <a:latin typeface="Calibri"/>
                <a:cs typeface="Zar" panose="00000400000000000000" pitchFamily="2" charset="-78"/>
              </a:rPr>
              <a:t> </a:t>
            </a:r>
            <a:r>
              <a:rPr lang="fa-IR" sz="2400" b="1" u="sng" kern="0" dirty="0">
                <a:solidFill>
                  <a:prstClr val="black"/>
                </a:solidFill>
                <a:latin typeface="Calibri"/>
                <a:cs typeface="Zar" panose="00000400000000000000" pitchFamily="2" charset="-78"/>
              </a:rPr>
              <a:t>بررسي اسناد </a:t>
            </a:r>
            <a:r>
              <a:rPr lang="fa-IR" sz="2400" b="1" u="sng" kern="0" dirty="0" smtClean="0">
                <a:solidFill>
                  <a:prstClr val="black"/>
                </a:solidFill>
                <a:latin typeface="Calibri"/>
                <a:cs typeface="Zar" panose="00000400000000000000" pitchFamily="2" charset="-78"/>
              </a:rPr>
              <a:t>بالادستي</a:t>
            </a:r>
            <a:r>
              <a:rPr lang="fa-IR" sz="2400" b="1" kern="0" dirty="0">
                <a:solidFill>
                  <a:prstClr val="black"/>
                </a:solidFill>
                <a:latin typeface="Calibri"/>
                <a:cs typeface="Times New Roman" panose="02020603050405020304" pitchFamily="18" charset="0"/>
              </a:rPr>
              <a:t> </a:t>
            </a:r>
            <a:r>
              <a:rPr lang="fa-IR" sz="2400" b="1" kern="0" dirty="0" smtClean="0">
                <a:solidFill>
                  <a:prstClr val="black"/>
                </a:solidFill>
                <a:latin typeface="Calibri"/>
                <a:cs typeface="Times New Roman" panose="02020603050405020304" pitchFamily="18" charset="0"/>
              </a:rPr>
              <a:t>- </a:t>
            </a:r>
            <a:r>
              <a:rPr lang="fa-IR" sz="3200" dirty="0">
                <a:solidFill>
                  <a:prstClr val="black"/>
                </a:solidFill>
                <a:latin typeface="IranNastaliq" pitchFamily="18" charset="0"/>
                <a:cs typeface="IranNastaliq" pitchFamily="18" charset="0"/>
              </a:rPr>
              <a:t>سياست‌هاي كلي الگوي </a:t>
            </a:r>
            <a:r>
              <a:rPr lang="fa-IR" sz="3200" dirty="0" smtClean="0">
                <a:solidFill>
                  <a:prstClr val="black"/>
                </a:solidFill>
                <a:latin typeface="IranNastaliq" pitchFamily="18" charset="0"/>
                <a:cs typeface="IranNastaliq" pitchFamily="18" charset="0"/>
              </a:rPr>
              <a:t>مصرف    </a:t>
            </a:r>
            <a:r>
              <a:rPr lang="fa-IR" sz="3200" dirty="0">
                <a:solidFill>
                  <a:prstClr val="black"/>
                </a:solidFill>
                <a:latin typeface="IranNastaliq" pitchFamily="18" charset="0"/>
                <a:cs typeface="IranNastaliq" pitchFamily="18" charset="0"/>
              </a:rPr>
              <a:t>مصوب </a:t>
            </a:r>
            <a:r>
              <a:rPr lang="fa-IR" sz="3200" dirty="0" smtClean="0">
                <a:solidFill>
                  <a:prstClr val="black"/>
                </a:solidFill>
                <a:latin typeface="IranNastaliq" pitchFamily="18" charset="0"/>
                <a:cs typeface="IranNastaliq" pitchFamily="18" charset="0"/>
              </a:rPr>
              <a:t>1382 -   </a:t>
            </a:r>
            <a:r>
              <a:rPr lang="fa-IR" sz="3200" dirty="0">
                <a:solidFill>
                  <a:prstClr val="black"/>
                </a:solidFill>
                <a:latin typeface="IranNastaliq" pitchFamily="18" charset="0"/>
                <a:cs typeface="IranNastaliq" pitchFamily="18" charset="0"/>
              </a:rPr>
              <a:t>محيط زيست مصوب </a:t>
            </a:r>
            <a:r>
              <a:rPr lang="fa-IR" sz="3200" dirty="0" smtClean="0">
                <a:solidFill>
                  <a:prstClr val="black"/>
                </a:solidFill>
                <a:latin typeface="IranNastaliq" pitchFamily="18" charset="0"/>
                <a:cs typeface="IranNastaliq" pitchFamily="18" charset="0"/>
              </a:rPr>
              <a:t>1394</a:t>
            </a:r>
            <a:endParaRPr lang="en-US" sz="1600" u="sng" kern="0" dirty="0">
              <a:solidFill>
                <a:srgbClr val="FF0000"/>
              </a:solidFill>
              <a:latin typeface="Calibri"/>
              <a:cs typeface="Zar" panose="00000400000000000000" pitchFamily="2" charset="-78"/>
            </a:endParaRPr>
          </a:p>
        </p:txBody>
      </p:sp>
    </p:spTree>
    <p:extLst>
      <p:ext uri="{BB962C8B-B14F-4D97-AF65-F5344CB8AC3E}">
        <p14:creationId xmlns:p14="http://schemas.microsoft.com/office/powerpoint/2010/main" val="1055299523"/>
      </p:ext>
    </p:extLst>
  </p:cSld>
  <p:clrMapOvr>
    <a:masterClrMapping/>
  </p:clrMapOvr>
  <p:transition>
    <p:random/>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196752"/>
            <a:ext cx="8496944" cy="4752528"/>
          </a:xfrm>
          <a:solidFill>
            <a:schemeClr val="accent6">
              <a:lumMod val="20000"/>
              <a:lumOff val="80000"/>
            </a:schemeClr>
          </a:solidFill>
        </p:spPr>
        <p:txBody>
          <a:bodyPr/>
          <a:lstStyle/>
          <a:p>
            <a:pPr marL="266700" indent="-266700" algn="just">
              <a:spcAft>
                <a:spcPts val="0"/>
              </a:spcAft>
              <a:buFont typeface="+mj-lt"/>
              <a:buAutoNum type="arabicPeriod"/>
            </a:pPr>
            <a:r>
              <a:rPr lang="fa-IR" sz="2000" b="1" dirty="0" smtClean="0">
                <a:solidFill>
                  <a:srgbClr val="C00000"/>
                </a:solidFill>
              </a:rPr>
              <a:t>با </a:t>
            </a:r>
            <a:r>
              <a:rPr lang="fa-IR" sz="2000" b="1" dirty="0">
                <a:solidFill>
                  <a:srgbClr val="C00000"/>
                </a:solidFill>
              </a:rPr>
              <a:t>وجود قدمت و </a:t>
            </a:r>
            <a:r>
              <a:rPr lang="fa-IR" sz="2000" b="1" dirty="0" smtClean="0">
                <a:solidFill>
                  <a:srgbClr val="C00000"/>
                </a:solidFill>
              </a:rPr>
              <a:t>فرسودگي </a:t>
            </a:r>
            <a:r>
              <a:rPr lang="fa-IR" sz="2000" b="1" dirty="0">
                <a:solidFill>
                  <a:srgbClr val="C00000"/>
                </a:solidFill>
              </a:rPr>
              <a:t>ناوگان </a:t>
            </a:r>
            <a:r>
              <a:rPr lang="fa-IR" sz="2000" b="1" dirty="0" smtClean="0">
                <a:solidFill>
                  <a:srgbClr val="C00000"/>
                </a:solidFill>
              </a:rPr>
              <a:t>ريلي کشور، هزينه تعميرات غيرتضميني </a:t>
            </a:r>
            <a:r>
              <a:rPr lang="fa-IR" sz="2000" b="1" dirty="0">
                <a:solidFill>
                  <a:srgbClr val="C00000"/>
                </a:solidFill>
              </a:rPr>
              <a:t>در </a:t>
            </a:r>
            <a:r>
              <a:rPr lang="fa-IR" sz="2000" b="1" dirty="0" smtClean="0">
                <a:solidFill>
                  <a:srgbClr val="C00000"/>
                </a:solidFill>
              </a:rPr>
              <a:t>واگن­هاي باري </a:t>
            </a:r>
            <a:r>
              <a:rPr lang="fa-IR" sz="2000" b="1" dirty="0">
                <a:solidFill>
                  <a:srgbClr val="C00000"/>
                </a:solidFill>
              </a:rPr>
              <a:t>سالانه تا 1.5% </a:t>
            </a:r>
            <a:r>
              <a:rPr lang="fa-IR" sz="2000" b="1" dirty="0" smtClean="0">
                <a:solidFill>
                  <a:srgbClr val="C00000"/>
                </a:solidFill>
              </a:rPr>
              <a:t>قيمت واگن­هاي باري </a:t>
            </a:r>
            <a:r>
              <a:rPr lang="fa-IR" sz="2000" b="1" dirty="0">
                <a:solidFill>
                  <a:srgbClr val="C00000"/>
                </a:solidFill>
              </a:rPr>
              <a:t>و در  واگن­هاي مسافري تا 2.5% قيمت واگن­هاي نو مي­باشد و در کشنده­هاي مانوري و سنگين هم متوسط سالانه 4% قيمت کشنده‌هاي نو مي­باشد که در همه موارد كمتر از نرخ‌هاي فوق و کمتر از 50% ميانگين هزينه مقرر تعميرات ناوگان ريلي در استانداردهاي </a:t>
            </a:r>
            <a:r>
              <a:rPr lang="en-US" sz="2000" b="1" dirty="0">
                <a:solidFill>
                  <a:srgbClr val="C00000"/>
                </a:solidFill>
              </a:rPr>
              <a:t>UIC </a:t>
            </a:r>
            <a:r>
              <a:rPr lang="fa-IR" sz="2000" b="1" dirty="0">
                <a:solidFill>
                  <a:srgbClr val="C00000"/>
                </a:solidFill>
              </a:rPr>
              <a:t> بدون تضميني بودن و کفايت اين تعميرات و بازديدها صورت مي‌گيرد و بدون قابليت رديابي تعميرکاران و قطعه سازان مرتبط </a:t>
            </a:r>
            <a:r>
              <a:rPr lang="fa-IR" sz="2000" b="1" dirty="0" smtClean="0">
                <a:solidFill>
                  <a:srgbClr val="C00000"/>
                </a:solidFill>
              </a:rPr>
              <a:t>مي­باشد </a:t>
            </a:r>
            <a:r>
              <a:rPr lang="fa-IR" sz="2000" b="1" dirty="0">
                <a:solidFill>
                  <a:srgbClr val="C00000"/>
                </a:solidFill>
              </a:rPr>
              <a:t>و عوارض </a:t>
            </a:r>
            <a:r>
              <a:rPr lang="fa-IR" sz="2000" b="1" dirty="0" smtClean="0">
                <a:solidFill>
                  <a:srgbClr val="C00000"/>
                </a:solidFill>
              </a:rPr>
              <a:t>اين </a:t>
            </a:r>
            <a:r>
              <a:rPr lang="fa-IR" sz="2000" b="1" dirty="0">
                <a:solidFill>
                  <a:srgbClr val="C00000"/>
                </a:solidFill>
              </a:rPr>
              <a:t>افت </a:t>
            </a:r>
            <a:r>
              <a:rPr lang="fa-IR" sz="2000" b="1" dirty="0" smtClean="0">
                <a:solidFill>
                  <a:srgbClr val="C00000"/>
                </a:solidFill>
              </a:rPr>
              <a:t>هزينه­ها </a:t>
            </a:r>
            <a:r>
              <a:rPr lang="fa-IR" sz="2000" b="1" dirty="0">
                <a:solidFill>
                  <a:srgbClr val="C00000"/>
                </a:solidFill>
              </a:rPr>
              <a:t>به </a:t>
            </a:r>
            <a:r>
              <a:rPr lang="fa-IR" sz="2000" b="1" dirty="0" smtClean="0">
                <a:solidFill>
                  <a:srgbClr val="C00000"/>
                </a:solidFill>
              </a:rPr>
              <a:t>کيفيت پايين نگهداري </a:t>
            </a:r>
            <a:r>
              <a:rPr lang="fa-IR" sz="2000" b="1" dirty="0">
                <a:solidFill>
                  <a:srgbClr val="C00000"/>
                </a:solidFill>
              </a:rPr>
              <a:t>و </a:t>
            </a:r>
            <a:r>
              <a:rPr lang="fa-IR" sz="2000" b="1" dirty="0" smtClean="0">
                <a:solidFill>
                  <a:srgbClr val="C00000"/>
                </a:solidFill>
              </a:rPr>
              <a:t>افزايش خرابي </a:t>
            </a:r>
            <a:r>
              <a:rPr lang="fa-IR" sz="2000" b="1" dirty="0">
                <a:solidFill>
                  <a:srgbClr val="C00000"/>
                </a:solidFill>
              </a:rPr>
              <a:t>و </a:t>
            </a:r>
            <a:r>
              <a:rPr lang="fa-IR" sz="2000" b="1" dirty="0" smtClean="0">
                <a:solidFill>
                  <a:srgbClr val="C00000"/>
                </a:solidFill>
              </a:rPr>
              <a:t>سير </a:t>
            </a:r>
            <a:r>
              <a:rPr lang="fa-IR" sz="2000" b="1" dirty="0">
                <a:solidFill>
                  <a:srgbClr val="C00000"/>
                </a:solidFill>
              </a:rPr>
              <a:t>کمتر و </a:t>
            </a:r>
            <a:r>
              <a:rPr lang="fa-IR" sz="2000" b="1" dirty="0" smtClean="0">
                <a:solidFill>
                  <a:srgbClr val="C00000"/>
                </a:solidFill>
              </a:rPr>
              <a:t>بازدهي </a:t>
            </a:r>
            <a:r>
              <a:rPr lang="fa-IR" sz="2000" b="1" dirty="0">
                <a:solidFill>
                  <a:srgbClr val="C00000"/>
                </a:solidFill>
              </a:rPr>
              <a:t>کمتر ناوگان </a:t>
            </a:r>
            <a:r>
              <a:rPr lang="fa-IR" sz="2000" b="1" dirty="0" smtClean="0">
                <a:solidFill>
                  <a:srgbClr val="C00000"/>
                </a:solidFill>
              </a:rPr>
              <a:t>ريلي </a:t>
            </a:r>
            <a:r>
              <a:rPr lang="fa-IR" sz="2000" b="1" dirty="0">
                <a:solidFill>
                  <a:srgbClr val="C00000"/>
                </a:solidFill>
              </a:rPr>
              <a:t>و </a:t>
            </a:r>
            <a:r>
              <a:rPr lang="fa-IR" sz="2000" b="1" dirty="0" smtClean="0">
                <a:solidFill>
                  <a:srgbClr val="C00000"/>
                </a:solidFill>
              </a:rPr>
              <a:t>سودآوري </a:t>
            </a:r>
            <a:r>
              <a:rPr lang="fa-IR" sz="2000" b="1" dirty="0">
                <a:solidFill>
                  <a:srgbClr val="C00000"/>
                </a:solidFill>
              </a:rPr>
              <a:t>کمتر </a:t>
            </a:r>
            <a:r>
              <a:rPr lang="fa-IR" sz="2000" b="1" dirty="0" smtClean="0">
                <a:solidFill>
                  <a:srgbClr val="C00000"/>
                </a:solidFill>
              </a:rPr>
              <a:t>ترابري </a:t>
            </a:r>
            <a:r>
              <a:rPr lang="fa-IR" sz="2000" b="1" dirty="0">
                <a:solidFill>
                  <a:srgbClr val="C00000"/>
                </a:solidFill>
              </a:rPr>
              <a:t>ريلي منتهي مي­شود.</a:t>
            </a:r>
            <a:endParaRPr lang="en-US" sz="2000" b="1" dirty="0">
              <a:solidFill>
                <a:srgbClr val="C00000"/>
              </a:solidFill>
            </a:endParaRPr>
          </a:p>
          <a:p>
            <a:pPr marL="269875" indent="-266700" algn="just">
              <a:spcAft>
                <a:spcPts val="0"/>
              </a:spcAft>
              <a:buFont typeface="+mj-lt"/>
              <a:buAutoNum type="arabicPeriod"/>
            </a:pPr>
            <a:r>
              <a:rPr lang="fa-IR" sz="2000" b="1" dirty="0">
                <a:solidFill>
                  <a:srgbClr val="C00000"/>
                </a:solidFill>
              </a:rPr>
              <a:t>رويه سنتي کنترل صبحگاهي کشنده‌هاي قابل کار در ايستگاه‌هاي تشکيلاتي و تخصيص کشنده‌هاي سالم به قطارهاي باري و مسافري (به لحاظ عدم استفاده از الگوهاي مدرن تعميرات تضميني و در شرايط کمبود قطعات يدکي) موجب بيکاري متوسط 35% کشنده‌هاي در سرويس مي­شود.</a:t>
            </a:r>
          </a:p>
          <a:p>
            <a:pPr marL="269875" indent="-266700" algn="just">
              <a:spcAft>
                <a:spcPts val="0"/>
              </a:spcAft>
              <a:buFont typeface="+mj-lt"/>
              <a:buAutoNum type="arabicPeriod"/>
            </a:pPr>
            <a:r>
              <a:rPr lang="fa-IR" sz="2000" b="1" dirty="0">
                <a:solidFill>
                  <a:srgbClr val="C00000"/>
                </a:solidFill>
              </a:rPr>
              <a:t> با وجود منع قانوني خريد ناوگان جديد ريلي توسط شركت راه آهن، شركت راه‌آهن به غلط در اين باره مقاومت كرده و درصدد ادامه خريد دولتي بوده است در حاليكه شركت راه‌آهن مي‌تواند حاكميت دولتي را بر تمام ناوگان غيردولتي دنبال كند.(3)</a:t>
            </a:r>
          </a:p>
          <a:p>
            <a:pPr marL="266700" indent="-266700" algn="just">
              <a:spcAft>
                <a:spcPts val="0"/>
              </a:spcAft>
              <a:buFont typeface="+mj-lt"/>
              <a:buAutoNum type="arabicPeriod"/>
            </a:pPr>
            <a:endParaRPr lang="en-US" sz="1600" b="1" dirty="0">
              <a:solidFill>
                <a:srgbClr val="C00000"/>
              </a:solidFill>
            </a:endParaRPr>
          </a:p>
          <a:p>
            <a:pPr marL="266700" indent="-266700" algn="just">
              <a:lnSpc>
                <a:spcPct val="150000"/>
              </a:lnSpc>
              <a:buFont typeface="+mj-lt"/>
              <a:buAutoNum type="arabicPeriod"/>
            </a:pPr>
            <a:endParaRPr lang="fa-IR" sz="2000" b="1" dirty="0" smtClean="0">
              <a:solidFill>
                <a:srgbClr val="C00000"/>
              </a:solidFill>
            </a:endParaRPr>
          </a:p>
        </p:txBody>
      </p:sp>
      <p:sp>
        <p:nvSpPr>
          <p:cNvPr id="11" name="Content Placeholder 2"/>
          <p:cNvSpPr txBox="1">
            <a:spLocks/>
          </p:cNvSpPr>
          <p:nvPr/>
        </p:nvSpPr>
        <p:spPr bwMode="auto">
          <a:xfrm>
            <a:off x="4283968" y="548680"/>
            <a:ext cx="3610744"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fa-IR" sz="2000" dirty="0" smtClean="0">
                <a:solidFill>
                  <a:srgbClr val="C0504D">
                    <a:lumMod val="75000"/>
                  </a:srgbClr>
                </a:solidFill>
                <a:latin typeface="Tahoma" pitchFamily="34" charset="0"/>
                <a:cs typeface="B Titr" pitchFamily="2" charset="-78"/>
              </a:rPr>
              <a:t> هشدارهايي در بهره‌وري ناوگان ريلي </a:t>
            </a:r>
          </a:p>
          <a:p>
            <a:pPr marL="0" indent="0">
              <a:buFont typeface="Arial" pitchFamily="34" charset="0"/>
              <a:buNone/>
            </a:pPr>
            <a:r>
              <a:rPr lang="fa-IR" sz="2000" b="1" dirty="0" smtClean="0">
                <a:solidFill>
                  <a:prstClr val="black"/>
                </a:solidFill>
                <a:cs typeface="Zar" panose="00000400000000000000" pitchFamily="2" charset="-78"/>
              </a:rPr>
              <a:t> </a:t>
            </a:r>
            <a:endParaRPr lang="fa-IR" sz="2000" b="1" dirty="0">
              <a:solidFill>
                <a:prstClr val="black"/>
              </a:solidFill>
              <a:cs typeface="Zar" panose="00000400000000000000"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67</a:t>
            </a:fld>
            <a:endParaRPr lang="en-US" dirty="0">
              <a:solidFill>
                <a:prstClr val="black">
                  <a:tint val="75000"/>
                </a:prstClr>
              </a:solidFill>
            </a:endParaRPr>
          </a:p>
        </p:txBody>
      </p:sp>
    </p:spTree>
    <p:extLst>
      <p:ext uri="{BB962C8B-B14F-4D97-AF65-F5344CB8AC3E}">
        <p14:creationId xmlns:p14="http://schemas.microsoft.com/office/powerpoint/2010/main" val="1950979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412776"/>
            <a:ext cx="8424936" cy="4752528"/>
          </a:xfrm>
          <a:solidFill>
            <a:schemeClr val="bg1">
              <a:lumMod val="95000"/>
            </a:schemeClr>
          </a:solidFill>
        </p:spPr>
        <p:txBody>
          <a:bodyPr/>
          <a:lstStyle/>
          <a:p>
            <a:pPr marL="446088" indent="-446088" algn="just">
              <a:buFont typeface="+mj-lt"/>
              <a:buAutoNum type="arabicPeriod"/>
            </a:pPr>
            <a:r>
              <a:rPr lang="fa-IR" sz="1700" b="1" dirty="0" smtClean="0"/>
              <a:t>واگذاري لكوموتيوهاي سرد راه‌آهن به بخش غيردولتي براي بازسازي.(3)</a:t>
            </a:r>
          </a:p>
          <a:p>
            <a:pPr marL="446088" indent="-446088" algn="just">
              <a:buFont typeface="+mj-lt"/>
              <a:buAutoNum type="arabicPeriod"/>
            </a:pPr>
            <a:r>
              <a:rPr lang="fa-IR" sz="1700" b="1" dirty="0" smtClean="0"/>
              <a:t>اصلاح نظام مديريت كيفيت در تعمير و نگهداري لكوموتيوها براي افزايش درصد آماده‌بكاري.(3)</a:t>
            </a:r>
          </a:p>
          <a:p>
            <a:pPr marL="446088" indent="-446088" algn="just">
              <a:buFont typeface="+mj-lt"/>
              <a:buAutoNum type="arabicPeriod"/>
            </a:pPr>
            <a:r>
              <a:rPr lang="fa-IR" sz="1700" b="1" dirty="0" smtClean="0"/>
              <a:t>استفاده از ظرفيت‌هاي داخلي در توليد ناوگان ريلي و افزايش اين ظرفيت براي تأمين داخلي و صادرات.(2-3)</a:t>
            </a:r>
          </a:p>
          <a:p>
            <a:pPr marL="446088" indent="-446088" algn="just">
              <a:buFont typeface="+mj-lt"/>
              <a:buAutoNum type="arabicPeriod"/>
            </a:pPr>
            <a:r>
              <a:rPr lang="fa-IR" sz="1700" b="1" dirty="0" smtClean="0"/>
              <a:t>واردات </a:t>
            </a:r>
            <a:r>
              <a:rPr lang="fa-IR" sz="1700" b="1" dirty="0"/>
              <a:t>لكوموتيو (در حد كمبود ظرفيت توليد</a:t>
            </a:r>
            <a:r>
              <a:rPr lang="fa-IR" sz="1700" b="1" dirty="0" smtClean="0"/>
              <a:t>) با استفاده از ظرفيت قانون برنامه هفتم.(2-3)</a:t>
            </a:r>
          </a:p>
          <a:p>
            <a:pPr marL="446088" indent="-446088" algn="just">
              <a:buFont typeface="+mj-lt"/>
              <a:buAutoNum type="arabicPeriod"/>
            </a:pPr>
            <a:r>
              <a:rPr lang="fa-IR" sz="1700" b="1" dirty="0" smtClean="0"/>
              <a:t>كاهش تدريجي نقش شركت‌هاي دولتي در مالكيت و تعمير و نگهداري ناوگان ريلي.(3)</a:t>
            </a:r>
          </a:p>
          <a:p>
            <a:pPr marL="446088" indent="-446088" algn="just">
              <a:buFont typeface="+mj-lt"/>
              <a:buAutoNum type="arabicPeriod"/>
            </a:pPr>
            <a:r>
              <a:rPr lang="fa-IR" sz="1700" b="1" dirty="0" smtClean="0"/>
              <a:t>برقي كردن خطوط پرترافيك كه موجب كاهش مشكلات تأمين كشنده مي‌گردد.(1-3)</a:t>
            </a:r>
          </a:p>
          <a:p>
            <a:pPr marL="446088" indent="-446088" algn="just">
              <a:buFont typeface="+mj-lt"/>
              <a:buAutoNum type="arabicPeriod"/>
            </a:pPr>
            <a:r>
              <a:rPr lang="fa-IR" sz="1700" b="1" dirty="0" smtClean="0"/>
              <a:t>اصلاح مقررات براي استفاده </a:t>
            </a:r>
            <a:r>
              <a:rPr lang="fa-IR" sz="1700" b="1" dirty="0"/>
              <a:t>از </a:t>
            </a:r>
            <a:r>
              <a:rPr lang="fa-IR" sz="1700" b="1" dirty="0" smtClean="0"/>
              <a:t>صندوق </a:t>
            </a:r>
            <a:r>
              <a:rPr lang="fa-IR" sz="1700" b="1" dirty="0"/>
              <a:t>توسعه ملي در تأمين ناوگان ريلي (توليد، خريد و واردات</a:t>
            </a:r>
            <a:r>
              <a:rPr lang="fa-IR" sz="1700" b="1" dirty="0" smtClean="0"/>
              <a:t>).(1-3)</a:t>
            </a:r>
            <a:endParaRPr lang="fa-IR" sz="1700" b="1" dirty="0"/>
          </a:p>
          <a:p>
            <a:pPr marL="446088" indent="-446088" algn="just">
              <a:buFont typeface="+mj-lt"/>
              <a:buAutoNum type="arabicPeriod"/>
            </a:pPr>
            <a:r>
              <a:rPr lang="fa-IR" sz="1700" b="1" dirty="0" smtClean="0"/>
              <a:t>واگذاري مديريت </a:t>
            </a:r>
            <a:r>
              <a:rPr lang="fa-IR" sz="1700" b="1" dirty="0"/>
              <a:t>سير و حركت به </a:t>
            </a:r>
            <a:r>
              <a:rPr lang="fa-IR" sz="1700" b="1" dirty="0" smtClean="0"/>
              <a:t>مشارکت‌هاي </a:t>
            </a:r>
            <a:r>
              <a:rPr lang="fa-IR" sz="1700" b="1" dirty="0"/>
              <a:t>توانمند </a:t>
            </a:r>
            <a:r>
              <a:rPr lang="fa-IR" sz="1700" b="1" dirty="0" smtClean="0"/>
              <a:t>داخلي </a:t>
            </a:r>
            <a:r>
              <a:rPr lang="fa-IR" sz="1700" b="1" dirty="0"/>
              <a:t>و </a:t>
            </a:r>
            <a:r>
              <a:rPr lang="fa-IR" sz="1700" b="1" dirty="0" smtClean="0"/>
              <a:t>خارجي </a:t>
            </a:r>
            <a:r>
              <a:rPr lang="fa-IR" sz="1700" b="1" dirty="0"/>
              <a:t>با تعهدات حداقل سرعت و </a:t>
            </a:r>
            <a:r>
              <a:rPr lang="fa-IR" sz="1700" b="1" dirty="0" smtClean="0"/>
              <a:t>ظرفيت </a:t>
            </a:r>
            <a:r>
              <a:rPr lang="fa-IR" sz="1700" b="1" dirty="0"/>
              <a:t>و </a:t>
            </a:r>
            <a:r>
              <a:rPr lang="fa-IR" sz="1700" b="1" dirty="0" smtClean="0"/>
              <a:t>ايمني سير </a:t>
            </a:r>
            <a:r>
              <a:rPr lang="fa-IR" sz="1700" b="1" dirty="0"/>
              <a:t>هر محور. </a:t>
            </a:r>
            <a:r>
              <a:rPr lang="fa-IR" sz="1700" b="1" dirty="0" smtClean="0"/>
              <a:t>(2-3)</a:t>
            </a:r>
            <a:endParaRPr lang="fa-IR" sz="1700" b="1" dirty="0"/>
          </a:p>
          <a:p>
            <a:pPr marL="446088" indent="-446088" algn="just">
              <a:buFont typeface="+mj-lt"/>
              <a:buAutoNum type="arabicPeriod"/>
            </a:pPr>
            <a:r>
              <a:rPr lang="fa-IR" sz="1700" b="1" dirty="0" smtClean="0"/>
              <a:t>تجاري‌سازي و ايجاد </a:t>
            </a:r>
            <a:r>
              <a:rPr lang="fa-IR" sz="1700" b="1" dirty="0"/>
              <a:t>شرايط مناسب بازار اقتصادي براي </a:t>
            </a:r>
            <a:r>
              <a:rPr lang="fa-IR" sz="1700" b="1" dirty="0" smtClean="0"/>
              <a:t>جذابيت </a:t>
            </a:r>
            <a:r>
              <a:rPr lang="fa-IR" sz="1700" b="1" dirty="0"/>
              <a:t>ساخت و </a:t>
            </a:r>
            <a:r>
              <a:rPr lang="fa-IR" sz="1700" b="1" dirty="0" smtClean="0"/>
              <a:t>تأمين</a:t>
            </a:r>
            <a:r>
              <a:rPr lang="fa-IR" sz="1700" b="1" dirty="0"/>
              <a:t>، </a:t>
            </a:r>
            <a:r>
              <a:rPr lang="fa-IR" sz="1700" b="1" dirty="0" smtClean="0"/>
              <a:t>راهبري </a:t>
            </a:r>
            <a:r>
              <a:rPr lang="fa-IR" sz="1700" b="1" dirty="0"/>
              <a:t>و </a:t>
            </a:r>
            <a:r>
              <a:rPr lang="fa-IR" sz="1700" b="1" dirty="0" smtClean="0"/>
              <a:t>تعمير </a:t>
            </a:r>
            <a:r>
              <a:rPr lang="fa-IR" sz="1700" b="1" dirty="0"/>
              <a:t>کشنده </a:t>
            </a:r>
            <a:r>
              <a:rPr lang="fa-IR" sz="1700" b="1" dirty="0" smtClean="0"/>
              <a:t>ريلي </a:t>
            </a:r>
            <a:r>
              <a:rPr lang="fa-IR" sz="1700" b="1" dirty="0"/>
              <a:t>در بخش غيردولتي</a:t>
            </a:r>
            <a:r>
              <a:rPr lang="fa-IR" sz="1700" b="1" dirty="0" smtClean="0"/>
              <a:t>؛(1-3)</a:t>
            </a:r>
            <a:endParaRPr lang="en-US" sz="1700" b="1" dirty="0"/>
          </a:p>
          <a:p>
            <a:pPr marL="446088" indent="-446088" algn="just">
              <a:buFont typeface="+mj-lt"/>
              <a:buAutoNum type="arabicPeriod"/>
            </a:pPr>
            <a:r>
              <a:rPr lang="fa-IR" sz="1700" b="1" dirty="0" smtClean="0"/>
              <a:t>رفع </a:t>
            </a:r>
            <a:r>
              <a:rPr lang="fa-IR" sz="1700" b="1" dirty="0"/>
              <a:t>معضل مطالبات مالكان لكوموتيو از شركت راه‌آهن (مسئوليت پرداخت به مالكان ناوگان به اپراتور قطار كامل محول گردد</a:t>
            </a:r>
            <a:r>
              <a:rPr lang="fa-IR" sz="1700" b="1" dirty="0" smtClean="0"/>
              <a:t>). (3)</a:t>
            </a:r>
          </a:p>
          <a:p>
            <a:pPr marL="446088" indent="-446088" algn="just">
              <a:buFont typeface="+mj-lt"/>
              <a:buAutoNum type="arabicPeriod"/>
            </a:pPr>
            <a:r>
              <a:rPr lang="fa-IR" sz="1700" b="1" dirty="0" smtClean="0"/>
              <a:t>انگيزش لكوموتيو رانان و کارکنان تعمير و نگهداري لكوموتيو و عوامل كنترل سير و حركت؛(3) </a:t>
            </a:r>
            <a:endParaRPr lang="en-US" sz="1700" b="1" dirty="0"/>
          </a:p>
        </p:txBody>
      </p:sp>
      <p:sp>
        <p:nvSpPr>
          <p:cNvPr id="11" name="Content Placeholder 2"/>
          <p:cNvSpPr txBox="1">
            <a:spLocks/>
          </p:cNvSpPr>
          <p:nvPr/>
        </p:nvSpPr>
        <p:spPr bwMode="auto">
          <a:xfrm>
            <a:off x="1475656" y="548680"/>
            <a:ext cx="6419056"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fa-IR" sz="2000" dirty="0" smtClean="0">
                <a:solidFill>
                  <a:srgbClr val="C0504D">
                    <a:lumMod val="75000"/>
                  </a:srgbClr>
                </a:solidFill>
                <a:latin typeface="Tahoma" pitchFamily="34" charset="0"/>
                <a:cs typeface="B Titr" pitchFamily="2" charset="-78"/>
              </a:rPr>
              <a:t> راهكارهاي رفع مشكل تأمين و نوسازي ناوگان ريلي به ويژه كشنده‌ها</a:t>
            </a:r>
          </a:p>
          <a:p>
            <a:pPr marL="0" indent="0">
              <a:buFont typeface="Arial" pitchFamily="34" charset="0"/>
              <a:buNone/>
            </a:pPr>
            <a:r>
              <a:rPr lang="fa-IR" sz="2000" b="1" dirty="0" smtClean="0">
                <a:solidFill>
                  <a:prstClr val="black"/>
                </a:solidFill>
                <a:cs typeface="Zar" panose="00000400000000000000" pitchFamily="2" charset="-78"/>
              </a:rPr>
              <a:t> </a:t>
            </a:r>
            <a:endParaRPr lang="fa-IR" sz="2000" b="1" dirty="0">
              <a:solidFill>
                <a:prstClr val="black"/>
              </a:solidFill>
              <a:cs typeface="Zar" panose="00000400000000000000" pitchFamily="2" charset="-78"/>
            </a:endParaRPr>
          </a:p>
        </p:txBody>
      </p:sp>
      <p:sp>
        <p:nvSpPr>
          <p:cNvPr id="4" name="Slide Number Placeholder 3"/>
          <p:cNvSpPr>
            <a:spLocks noGrp="1"/>
          </p:cNvSpPr>
          <p:nvPr>
            <p:ph type="sldNum" sz="quarter" idx="12"/>
          </p:nvPr>
        </p:nvSpPr>
        <p:spPr/>
        <p:txBody>
          <a:bodyPr/>
          <a:lstStyle/>
          <a:p>
            <a:fld id="{A678F962-454A-41FF-BAF9-AAFBE583AB8A}" type="slidenum">
              <a:rPr lang="en-US" smtClean="0">
                <a:solidFill>
                  <a:prstClr val="black">
                    <a:tint val="75000"/>
                  </a:prstClr>
                </a:solidFill>
              </a:rPr>
              <a:pPr/>
              <a:t>68</a:t>
            </a:fld>
            <a:endParaRPr lang="en-US" dirty="0">
              <a:solidFill>
                <a:prstClr val="black">
                  <a:tint val="75000"/>
                </a:prstClr>
              </a:solidFill>
            </a:endParaRPr>
          </a:p>
        </p:txBody>
      </p:sp>
    </p:spTree>
    <p:extLst>
      <p:ext uri="{BB962C8B-B14F-4D97-AF65-F5344CB8AC3E}">
        <p14:creationId xmlns:p14="http://schemas.microsoft.com/office/powerpoint/2010/main" val="36974924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124744"/>
            <a:ext cx="8424936" cy="5112568"/>
          </a:xfrm>
          <a:solidFill>
            <a:schemeClr val="accent5">
              <a:lumMod val="20000"/>
              <a:lumOff val="80000"/>
            </a:schemeClr>
          </a:solidFill>
        </p:spPr>
        <p:txBody>
          <a:bodyPr/>
          <a:lstStyle/>
          <a:p>
            <a:pPr marL="271463" indent="-271463" algn="just">
              <a:spcAft>
                <a:spcPts val="0"/>
              </a:spcAft>
              <a:buFont typeface="+mj-lt"/>
              <a:buAutoNum type="arabicPeriod"/>
            </a:pPr>
            <a:r>
              <a:rPr lang="fa-IR" sz="2100" b="1" dirty="0"/>
              <a:t>صنعت ريلي ايران در 15 سال </a:t>
            </a:r>
            <a:r>
              <a:rPr lang="fa-IR" sz="2100" b="1" dirty="0" smtClean="0"/>
              <a:t>اخير </a:t>
            </a:r>
            <a:r>
              <a:rPr lang="fa-IR" sz="2100" b="1" dirty="0"/>
              <a:t>با کاهش </a:t>
            </a:r>
            <a:r>
              <a:rPr lang="fa-IR" sz="2100" b="1" dirty="0" smtClean="0"/>
              <a:t>تدريجي </a:t>
            </a:r>
            <a:r>
              <a:rPr lang="fa-IR" sz="2100" b="1" dirty="0"/>
              <a:t>بهره‌وري كل عوامل روبروست. </a:t>
            </a:r>
          </a:p>
          <a:p>
            <a:pPr marL="271463" indent="-271463" algn="just">
              <a:spcAft>
                <a:spcPts val="0"/>
              </a:spcAft>
              <a:buFont typeface="+mj-lt"/>
              <a:buAutoNum type="arabicPeriod"/>
            </a:pPr>
            <a:r>
              <a:rPr lang="fa-IR" sz="2100" b="1" dirty="0" smtClean="0"/>
              <a:t>اگر ارزش هر كيلومتر از راه‌آهن را یک ميليون يورو (نصف هزينه راه‌آهن نو) فرض كنيم ارزش شبكه راه‌آهن ايران بيش از 15 ميليارد يورو است و با احتساب ارزش ناوگان و بقيه دارايي‌ها فراتر از 20 ميليارد يورو مي‌گردد و بهره‌وري اين سرمايه ملي اهميت </a:t>
            </a:r>
            <a:r>
              <a:rPr lang="fa-IR" sz="2100" b="1" dirty="0"/>
              <a:t>دارد.</a:t>
            </a:r>
          </a:p>
          <a:p>
            <a:pPr marL="271463" indent="-271463" algn="just">
              <a:spcAft>
                <a:spcPts val="0"/>
              </a:spcAft>
              <a:buFont typeface="+mj-lt"/>
              <a:buAutoNum type="arabicPeriod"/>
            </a:pPr>
            <a:r>
              <a:rPr lang="fa-IR" sz="2100" b="1" dirty="0"/>
              <a:t>بهره‌وري در امور شبكه، ناوگان و نيروي انساني و در بخش دولتي و غيردولتي بر همديگر موثر هستند و اين گزارش </a:t>
            </a:r>
            <a:r>
              <a:rPr lang="fa-IR" sz="2100" b="1" dirty="0" smtClean="0"/>
              <a:t>غالباً به </a:t>
            </a:r>
            <a:r>
              <a:rPr lang="fa-IR" sz="2100" b="1" dirty="0"/>
              <a:t>بحث </a:t>
            </a:r>
            <a:r>
              <a:rPr lang="fa-IR" sz="2100" b="1" dirty="0" smtClean="0"/>
              <a:t>بهره‌وري شبكه </a:t>
            </a:r>
            <a:r>
              <a:rPr lang="fa-IR" sz="2100" b="1" dirty="0"/>
              <a:t>مي‌پردازد.</a:t>
            </a:r>
          </a:p>
          <a:p>
            <a:pPr marL="271463" indent="-271463" algn="just">
              <a:spcAft>
                <a:spcPts val="0"/>
              </a:spcAft>
              <a:buFont typeface="+mj-lt"/>
              <a:buAutoNum type="arabicPeriod"/>
            </a:pPr>
            <a:r>
              <a:rPr lang="fa-IR" sz="2100" b="1" dirty="0" smtClean="0"/>
              <a:t>مناسب‌ترين شاخص </a:t>
            </a:r>
            <a:r>
              <a:rPr lang="fa-IR" sz="2100" b="1" dirty="0"/>
              <a:t>براي سنجش بهره‌وري شبكه ريلي، </a:t>
            </a:r>
            <a:r>
              <a:rPr lang="fa-IR" sz="2100" b="1" dirty="0" smtClean="0"/>
              <a:t>ميزان حمل (تن كيلومتر بعلاوه نفر-كيلومتر) به ازاي هر كيلومتر خط است</a:t>
            </a:r>
            <a:r>
              <a:rPr lang="fa-IR" sz="2100" b="1" dirty="0"/>
              <a:t>. </a:t>
            </a:r>
            <a:r>
              <a:rPr lang="fa-IR" sz="2100" b="1" dirty="0" smtClean="0"/>
              <a:t>مقدار اين شاخص در ايران اكنون </a:t>
            </a:r>
            <a:r>
              <a:rPr lang="fa-IR" sz="2100" b="1" dirty="0"/>
              <a:t>كمتر از نصف ميانگين‌هاي جهاني و </a:t>
            </a:r>
            <a:r>
              <a:rPr lang="fa-IR" sz="2100" b="1" dirty="0" smtClean="0"/>
              <a:t>كمتر از يك </a:t>
            </a:r>
            <a:r>
              <a:rPr lang="fa-IR" sz="2100" b="1" dirty="0"/>
              <a:t>چهارم </a:t>
            </a:r>
            <a:r>
              <a:rPr lang="fa-IR" sz="2100" b="1" dirty="0" smtClean="0"/>
              <a:t>بهره‌وري در </a:t>
            </a:r>
            <a:r>
              <a:rPr lang="fa-IR" sz="2100" b="1" dirty="0"/>
              <a:t>كشورهاي پيشرو </a:t>
            </a:r>
            <a:r>
              <a:rPr lang="fa-IR" sz="2100" b="1" dirty="0" smtClean="0"/>
              <a:t>ريلي (نظير چين-آمريكا-روسيه </a:t>
            </a:r>
            <a:r>
              <a:rPr lang="fa-IR" sz="2100" b="1" dirty="0"/>
              <a:t>و هندوستان) است.</a:t>
            </a:r>
          </a:p>
          <a:p>
            <a:pPr marL="271463" indent="-271463" algn="just">
              <a:spcAft>
                <a:spcPts val="0"/>
              </a:spcAft>
              <a:buFont typeface="+mj-lt"/>
              <a:buAutoNum type="arabicPeriod"/>
            </a:pPr>
            <a:r>
              <a:rPr lang="fa-IR" sz="2100" b="1" dirty="0" smtClean="0"/>
              <a:t>مقدار اين شاخص در راه‌آهن ايران در سال 1404 حدود سه ميليون واحد حمل به ازاي هر كيلومتر بوده و براي تحقق اهداف برنامه </a:t>
            </a:r>
            <a:r>
              <a:rPr lang="fa-IR" sz="2100" b="1" dirty="0"/>
              <a:t>هفتم </a:t>
            </a:r>
            <a:r>
              <a:rPr lang="fa-IR" sz="2100" b="1" dirty="0" smtClean="0"/>
              <a:t>(رشد سالانه 10% بخش حمل‌ونقل و سهم 30 درصد از حمل بار برون‌شهري) و با فرض حفظ مقدار عمليات حمل مسافري، اين شاخص بايد به حدود 9 برسد يعني ميزان حمل به ازاي طول شبكه سه برابر شود </a:t>
            </a:r>
            <a:r>
              <a:rPr lang="fa-IR" sz="2100" b="1" dirty="0" smtClean="0">
                <a:solidFill>
                  <a:srgbClr val="FF0000"/>
                </a:solidFill>
              </a:rPr>
              <a:t>(آيا اين جهش قابل تحقق است؟)</a:t>
            </a:r>
          </a:p>
        </p:txBody>
      </p:sp>
      <p:sp>
        <p:nvSpPr>
          <p:cNvPr id="11" name="Content Placeholder 2"/>
          <p:cNvSpPr txBox="1">
            <a:spLocks/>
          </p:cNvSpPr>
          <p:nvPr/>
        </p:nvSpPr>
        <p:spPr bwMode="auto">
          <a:xfrm>
            <a:off x="1691680" y="548680"/>
            <a:ext cx="5472608"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fa-IR" sz="2000" dirty="0" smtClean="0">
                <a:solidFill>
                  <a:srgbClr val="C0504D">
                    <a:lumMod val="75000"/>
                  </a:srgbClr>
                </a:solidFill>
                <a:latin typeface="Tahoma" pitchFamily="34" charset="0"/>
                <a:cs typeface="B Titr" pitchFamily="2" charset="-78"/>
              </a:rPr>
              <a:t>شناخت بهتر </a:t>
            </a:r>
            <a:r>
              <a:rPr lang="fa-IR" sz="2000" dirty="0">
                <a:solidFill>
                  <a:srgbClr val="C0504D">
                    <a:lumMod val="75000"/>
                  </a:srgbClr>
                </a:solidFill>
                <a:latin typeface="Tahoma" pitchFamily="34" charset="0"/>
                <a:cs typeface="B Titr" pitchFamily="2" charset="-78"/>
              </a:rPr>
              <a:t>مسئله بهره‌وري شبكه </a:t>
            </a:r>
            <a:r>
              <a:rPr lang="fa-IR" sz="2000" dirty="0" smtClean="0">
                <a:solidFill>
                  <a:srgbClr val="C0504D">
                    <a:lumMod val="75000"/>
                  </a:srgbClr>
                </a:solidFill>
                <a:latin typeface="Tahoma" pitchFamily="34" charset="0"/>
                <a:cs typeface="B Titr" pitchFamily="2" charset="-78"/>
              </a:rPr>
              <a:t>راه‌آهن کشور</a:t>
            </a:r>
            <a:endParaRPr lang="fa-IR" sz="2000" dirty="0">
              <a:solidFill>
                <a:srgbClr val="C0504D">
                  <a:lumMod val="75000"/>
                </a:srgbClr>
              </a:solidFill>
              <a:latin typeface="Tahoma" pitchFamily="34" charset="0"/>
              <a:cs typeface="B Titr" pitchFamily="2" charset="-78"/>
            </a:endParaRPr>
          </a:p>
        </p:txBody>
      </p:sp>
      <p:sp>
        <p:nvSpPr>
          <p:cNvPr id="4" name="Slide Number Placeholder 3"/>
          <p:cNvSpPr>
            <a:spLocks noGrp="1"/>
          </p:cNvSpPr>
          <p:nvPr>
            <p:ph type="sldNum" sz="quarter" idx="12"/>
          </p:nvPr>
        </p:nvSpPr>
        <p:spPr>
          <a:xfrm>
            <a:off x="467544" y="6299497"/>
            <a:ext cx="2133600" cy="365125"/>
          </a:xfrm>
        </p:spPr>
        <p:txBody>
          <a:bodyPr/>
          <a:lstStyle/>
          <a:p>
            <a:fld id="{A678F962-454A-41FF-BAF9-AAFBE583AB8A}" type="slidenum">
              <a:rPr lang="en-US" smtClean="0">
                <a:solidFill>
                  <a:prstClr val="black">
                    <a:tint val="75000"/>
                  </a:prstClr>
                </a:solidFill>
              </a:rPr>
              <a:pPr/>
              <a:t>7</a:t>
            </a:fld>
            <a:endParaRPr lang="en-US">
              <a:solidFill>
                <a:prstClr val="black">
                  <a:tint val="75000"/>
                </a:prstClr>
              </a:solidFill>
            </a:endParaRPr>
          </a:p>
        </p:txBody>
      </p:sp>
    </p:spTree>
    <p:extLst>
      <p:ext uri="{BB962C8B-B14F-4D97-AF65-F5344CB8AC3E}">
        <p14:creationId xmlns:p14="http://schemas.microsoft.com/office/powerpoint/2010/main" val="29542773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2">
            <a:extLst>
              <a:ext uri="{FF2B5EF4-FFF2-40B4-BE49-F238E27FC236}">
                <a16:creationId xmlns:a16="http://schemas.microsoft.com/office/drawing/2014/main" id="{1CF6B909-B738-43AD-9796-662AE3965AD9}"/>
              </a:ext>
            </a:extLst>
          </p:cNvPr>
          <p:cNvSpPr>
            <a:spLocks noGrp="1" noChangeArrowheads="1"/>
          </p:cNvSpPr>
          <p:nvPr>
            <p:ph type="ctrTitle"/>
          </p:nvPr>
        </p:nvSpPr>
        <p:spPr>
          <a:xfrm>
            <a:off x="539552" y="1124744"/>
            <a:ext cx="8208392" cy="4248472"/>
          </a:xfrm>
          <a:solidFill>
            <a:schemeClr val="bg1">
              <a:lumMod val="85000"/>
            </a:schemeClr>
          </a:solidFill>
        </p:spPr>
        <p:txBody>
          <a:bodyPr/>
          <a:lstStyle/>
          <a:p>
            <a:pPr marL="361950" algn="r" eaLnBrk="1" hangingPunct="1">
              <a:lnSpc>
                <a:spcPct val="150000"/>
              </a:lnSpc>
              <a:spcBef>
                <a:spcPts val="600"/>
              </a:spcBef>
              <a:spcAft>
                <a:spcPts val="1800"/>
              </a:spcAft>
              <a:buClr>
                <a:schemeClr val="accent1"/>
              </a:buClr>
              <a:buSzPct val="80000"/>
            </a:pPr>
            <a:r>
              <a:rPr lang="fa-IR" altLang="en-US" sz="2200" b="1" dirty="0" smtClean="0">
                <a:solidFill>
                  <a:schemeClr val="accent6">
                    <a:lumMod val="75000"/>
                  </a:schemeClr>
                </a:solidFill>
                <a:cs typeface="B Zar" panose="00000400000000000000" pitchFamily="2" charset="-78"/>
              </a:rPr>
              <a:t>- </a:t>
            </a:r>
            <a:r>
              <a:rPr lang="fa-IR" altLang="en-US" sz="2000" b="1" dirty="0" smtClean="0">
                <a:solidFill>
                  <a:schemeClr val="accent6">
                    <a:lumMod val="75000"/>
                  </a:schemeClr>
                </a:solidFill>
                <a:cs typeface="B Zar" panose="00000400000000000000" pitchFamily="2" charset="-78"/>
              </a:rPr>
              <a:t>انتفاع عمومي از </a:t>
            </a:r>
            <a:r>
              <a:rPr lang="fa-IR" altLang="en-US" sz="2000" b="1" dirty="0">
                <a:solidFill>
                  <a:schemeClr val="accent6">
                    <a:lumMod val="75000"/>
                  </a:schemeClr>
                </a:solidFill>
                <a:cs typeface="B Zar" panose="00000400000000000000" pitchFamily="2" charset="-78"/>
              </a:rPr>
              <a:t>سرمايه‌هاي ملي موجود</a:t>
            </a:r>
            <a:r>
              <a:rPr lang="fa-IR" altLang="en-US" sz="2000" b="1" dirty="0" smtClean="0">
                <a:solidFill>
                  <a:schemeClr val="accent6">
                    <a:lumMod val="75000"/>
                  </a:schemeClr>
                </a:solidFill>
                <a:cs typeface="B Zar" panose="00000400000000000000" pitchFamily="2" charset="-78"/>
              </a:rPr>
              <a:t>،</a:t>
            </a:r>
            <a:br>
              <a:rPr lang="fa-IR" altLang="en-US" sz="2000" b="1" dirty="0" smtClean="0">
                <a:solidFill>
                  <a:schemeClr val="accent6">
                    <a:lumMod val="75000"/>
                  </a:schemeClr>
                </a:solidFill>
                <a:cs typeface="B Zar" panose="00000400000000000000" pitchFamily="2" charset="-78"/>
              </a:rPr>
            </a:br>
            <a:r>
              <a:rPr lang="fa-IR" altLang="en-US" sz="2000" b="1" dirty="0" smtClean="0">
                <a:solidFill>
                  <a:schemeClr val="accent6">
                    <a:lumMod val="75000"/>
                  </a:schemeClr>
                </a:solidFill>
                <a:cs typeface="B Zar" panose="00000400000000000000" pitchFamily="2" charset="-78"/>
              </a:rPr>
              <a:t>-</a:t>
            </a:r>
            <a:r>
              <a:rPr lang="fa-IR" sz="2000" b="1" dirty="0" smtClean="0">
                <a:solidFill>
                  <a:schemeClr val="accent6">
                    <a:lumMod val="75000"/>
                  </a:schemeClr>
                </a:solidFill>
                <a:cs typeface="B Zar" panose="00000400000000000000" pitchFamily="2" charset="-78"/>
              </a:rPr>
              <a:t>كاهش </a:t>
            </a:r>
            <a:r>
              <a:rPr lang="fa-IR" sz="2000" b="1" dirty="0">
                <a:solidFill>
                  <a:schemeClr val="accent6">
                    <a:lumMod val="75000"/>
                  </a:schemeClr>
                </a:solidFill>
                <a:cs typeface="B Zar" panose="00000400000000000000" pitchFamily="2" charset="-78"/>
              </a:rPr>
              <a:t>هزينه تمام شده </a:t>
            </a:r>
            <a:r>
              <a:rPr lang="fa-IR" sz="2000" b="1" dirty="0" smtClean="0">
                <a:solidFill>
                  <a:schemeClr val="accent6">
                    <a:lumMod val="75000"/>
                  </a:schemeClr>
                </a:solidFill>
                <a:cs typeface="B Zar" panose="00000400000000000000" pitchFamily="2" charset="-78"/>
              </a:rPr>
              <a:t>و افزايش درآمدهاي حمل‌ونقل ريلي،</a:t>
            </a:r>
            <a:br>
              <a:rPr lang="fa-IR" sz="2000" b="1" dirty="0" smtClean="0">
                <a:solidFill>
                  <a:schemeClr val="accent6">
                    <a:lumMod val="75000"/>
                  </a:schemeClr>
                </a:solidFill>
                <a:cs typeface="B Zar" panose="00000400000000000000" pitchFamily="2" charset="-78"/>
              </a:rPr>
            </a:br>
            <a:r>
              <a:rPr lang="fa-IR" altLang="en-US" sz="2000" b="1" dirty="0" smtClean="0">
                <a:solidFill>
                  <a:schemeClr val="accent6">
                    <a:lumMod val="75000"/>
                  </a:schemeClr>
                </a:solidFill>
                <a:cs typeface="B Zar" panose="00000400000000000000" pitchFamily="2" charset="-78"/>
              </a:rPr>
              <a:t>- بهبود چشم </a:t>
            </a:r>
            <a:r>
              <a:rPr lang="fa-IR" altLang="en-US" sz="2000" b="1" dirty="0">
                <a:solidFill>
                  <a:schemeClr val="accent6">
                    <a:lumMod val="75000"/>
                  </a:schemeClr>
                </a:solidFill>
                <a:cs typeface="B Zar" panose="00000400000000000000" pitchFamily="2" charset="-78"/>
              </a:rPr>
              <a:t>انداز سرمايه‌گذاري در حمل‌ونقل </a:t>
            </a:r>
            <a:r>
              <a:rPr lang="fa-IR" altLang="en-US" sz="2000" b="1" dirty="0" smtClean="0">
                <a:solidFill>
                  <a:schemeClr val="accent6">
                    <a:lumMod val="75000"/>
                  </a:schemeClr>
                </a:solidFill>
                <a:cs typeface="B Zar" panose="00000400000000000000" pitchFamily="2" charset="-78"/>
              </a:rPr>
              <a:t>ريلي،</a:t>
            </a:r>
            <a:br>
              <a:rPr lang="fa-IR" altLang="en-US" sz="2000" b="1" dirty="0" smtClean="0">
                <a:solidFill>
                  <a:schemeClr val="accent6">
                    <a:lumMod val="75000"/>
                  </a:schemeClr>
                </a:solidFill>
                <a:cs typeface="B Zar" panose="00000400000000000000" pitchFamily="2" charset="-78"/>
              </a:rPr>
            </a:br>
            <a:r>
              <a:rPr lang="fa-IR" altLang="en-US" sz="2000" b="1" dirty="0" smtClean="0">
                <a:solidFill>
                  <a:schemeClr val="accent6">
                    <a:lumMod val="75000"/>
                  </a:schemeClr>
                </a:solidFill>
                <a:cs typeface="B Zar" panose="00000400000000000000" pitchFamily="2" charset="-78"/>
              </a:rPr>
              <a:t> -كاهش </a:t>
            </a:r>
            <a:r>
              <a:rPr lang="fa-IR" altLang="en-US" sz="2000" b="1" dirty="0">
                <a:solidFill>
                  <a:schemeClr val="accent6">
                    <a:lumMod val="75000"/>
                  </a:schemeClr>
                </a:solidFill>
                <a:cs typeface="B Zar" panose="00000400000000000000" pitchFamily="2" charset="-78"/>
              </a:rPr>
              <a:t>ناترازي مالي شركت </a:t>
            </a:r>
            <a:r>
              <a:rPr lang="fa-IR" altLang="en-US" sz="2000" b="1" dirty="0" smtClean="0">
                <a:solidFill>
                  <a:schemeClr val="accent6">
                    <a:lumMod val="75000"/>
                  </a:schemeClr>
                </a:solidFill>
                <a:cs typeface="B Zar" panose="00000400000000000000" pitchFamily="2" charset="-78"/>
              </a:rPr>
              <a:t>راه‌آهن</a:t>
            </a:r>
            <a:br>
              <a:rPr lang="fa-IR" altLang="en-US" sz="2000" b="1" dirty="0" smtClean="0">
                <a:solidFill>
                  <a:schemeClr val="accent6">
                    <a:lumMod val="75000"/>
                  </a:schemeClr>
                </a:solidFill>
                <a:cs typeface="B Zar" panose="00000400000000000000" pitchFamily="2" charset="-78"/>
              </a:rPr>
            </a:br>
            <a:r>
              <a:rPr lang="fa-IR" altLang="en-US" sz="2000" b="1" dirty="0" smtClean="0">
                <a:solidFill>
                  <a:schemeClr val="accent6">
                    <a:lumMod val="75000"/>
                  </a:schemeClr>
                </a:solidFill>
                <a:cs typeface="B Zar" panose="00000400000000000000" pitchFamily="2" charset="-78"/>
              </a:rPr>
              <a:t>- بهبود كيفيت و كميت خدمات ريلي</a:t>
            </a:r>
            <a:br>
              <a:rPr lang="fa-IR" altLang="en-US" sz="2000" b="1" dirty="0" smtClean="0">
                <a:solidFill>
                  <a:schemeClr val="accent6">
                    <a:lumMod val="75000"/>
                  </a:schemeClr>
                </a:solidFill>
                <a:cs typeface="B Zar" panose="00000400000000000000" pitchFamily="2" charset="-78"/>
              </a:rPr>
            </a:br>
            <a:r>
              <a:rPr lang="fa-IR" altLang="en-US" sz="2000" b="1" dirty="0" smtClean="0">
                <a:solidFill>
                  <a:schemeClr val="accent6">
                    <a:lumMod val="75000"/>
                  </a:schemeClr>
                </a:solidFill>
                <a:cs typeface="B Zar" panose="00000400000000000000" pitchFamily="2" charset="-78"/>
              </a:rPr>
              <a:t>-  افزايش رضايت مردم و صاحبان كالا </a:t>
            </a:r>
            <a:br>
              <a:rPr lang="fa-IR" altLang="en-US" sz="2000" b="1" dirty="0" smtClean="0">
                <a:solidFill>
                  <a:schemeClr val="accent6">
                    <a:lumMod val="75000"/>
                  </a:schemeClr>
                </a:solidFill>
                <a:cs typeface="B Zar" panose="00000400000000000000" pitchFamily="2" charset="-78"/>
              </a:rPr>
            </a:br>
            <a:r>
              <a:rPr lang="fa-IR" altLang="en-US" sz="2000" b="1" dirty="0" smtClean="0">
                <a:solidFill>
                  <a:schemeClr val="accent6">
                    <a:lumMod val="75000"/>
                  </a:schemeClr>
                </a:solidFill>
                <a:cs typeface="B Zar" panose="00000400000000000000" pitchFamily="2" charset="-78"/>
              </a:rPr>
              <a:t>- </a:t>
            </a:r>
            <a:r>
              <a:rPr lang="fa-IR" sz="2000" b="1" dirty="0" smtClean="0">
                <a:solidFill>
                  <a:schemeClr val="accent6">
                    <a:lumMod val="75000"/>
                  </a:schemeClr>
                </a:solidFill>
                <a:cs typeface="B Zar" panose="00000400000000000000" pitchFamily="2" charset="-78"/>
              </a:rPr>
              <a:t>پايداري </a:t>
            </a:r>
            <a:r>
              <a:rPr lang="fa-IR" sz="2000" b="1" dirty="0">
                <a:solidFill>
                  <a:schemeClr val="accent6">
                    <a:lumMod val="75000"/>
                  </a:schemeClr>
                </a:solidFill>
                <a:cs typeface="B Zar" panose="00000400000000000000" pitchFamily="2" charset="-78"/>
              </a:rPr>
              <a:t>سيستم اقتصادي حمل‌ونقل ريلي </a:t>
            </a:r>
            <a:r>
              <a:rPr lang="fa-IR" sz="2000" b="1" dirty="0" smtClean="0">
                <a:solidFill>
                  <a:schemeClr val="accent6">
                    <a:lumMod val="75000"/>
                  </a:schemeClr>
                </a:solidFill>
                <a:cs typeface="B Zar" panose="00000400000000000000" pitchFamily="2" charset="-78"/>
              </a:rPr>
              <a:t/>
            </a:r>
            <a:br>
              <a:rPr lang="fa-IR" sz="2000" b="1" dirty="0" smtClean="0">
                <a:solidFill>
                  <a:schemeClr val="accent6">
                    <a:lumMod val="75000"/>
                  </a:schemeClr>
                </a:solidFill>
                <a:cs typeface="B Zar" panose="00000400000000000000" pitchFamily="2" charset="-78"/>
              </a:rPr>
            </a:br>
            <a:r>
              <a:rPr lang="fa-IR" altLang="en-US" sz="2000" b="1" dirty="0" smtClean="0">
                <a:solidFill>
                  <a:schemeClr val="accent6">
                    <a:lumMod val="75000"/>
                  </a:schemeClr>
                </a:solidFill>
                <a:cs typeface="B Zar" panose="00000400000000000000" pitchFamily="2" charset="-78"/>
              </a:rPr>
              <a:t> - كاهش هزينه‌هاي حمل‌ونقل از تراز ملی به ويژه سوخت، ايمني و استهلاك جاده‌اي </a:t>
            </a:r>
            <a:br>
              <a:rPr lang="fa-IR" altLang="en-US" sz="2000" b="1" dirty="0" smtClean="0">
                <a:solidFill>
                  <a:schemeClr val="accent6">
                    <a:lumMod val="75000"/>
                  </a:schemeClr>
                </a:solidFill>
                <a:cs typeface="B Zar" panose="00000400000000000000" pitchFamily="2" charset="-78"/>
              </a:rPr>
            </a:br>
            <a:r>
              <a:rPr lang="fa-IR" altLang="en-US" sz="2000" b="1" dirty="0" smtClean="0">
                <a:solidFill>
                  <a:schemeClr val="accent6">
                    <a:lumMod val="75000"/>
                  </a:schemeClr>
                </a:solidFill>
                <a:cs typeface="B Zar" panose="00000400000000000000" pitchFamily="2" charset="-78"/>
              </a:rPr>
              <a:t>- کمک موثر به تاب آوری ملی</a:t>
            </a:r>
            <a:endParaRPr lang="fa-IR" altLang="en-US" sz="2000" b="1" dirty="0">
              <a:solidFill>
                <a:schemeClr val="accent6">
                  <a:lumMod val="75000"/>
                </a:schemeClr>
              </a:solidFill>
              <a:cs typeface="B Zar" panose="00000400000000000000" pitchFamily="2" charset="-78"/>
            </a:endParaRPr>
          </a:p>
        </p:txBody>
      </p:sp>
      <p:sp>
        <p:nvSpPr>
          <p:cNvPr id="39938" name="Slide Number Placeholder 5">
            <a:extLst>
              <a:ext uri="{FF2B5EF4-FFF2-40B4-BE49-F238E27FC236}">
                <a16:creationId xmlns:a16="http://schemas.microsoft.com/office/drawing/2014/main" id="{B5905CD1-8A21-49C9-B32A-16D688105AB9}"/>
              </a:ext>
            </a:extLst>
          </p:cNvPr>
          <p:cNvSpPr>
            <a:spLocks noGrp="1"/>
          </p:cNvSpPr>
          <p:nvPr>
            <p:ph type="sldNum" sz="quarter" idx="4294967295"/>
          </p:nvPr>
        </p:nvSpPr>
        <p:spPr>
          <a:xfrm>
            <a:off x="0" y="6453188"/>
            <a:ext cx="1223963" cy="2603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a:spcBef>
                <a:spcPct val="0"/>
              </a:spcBef>
              <a:buFontTx/>
              <a:buNone/>
            </a:pPr>
            <a:fld id="{F8B2FA42-0CDE-40CC-813A-B02EC050E32C}" type="slidenum">
              <a:rPr lang="ar-SA" altLang="fa-IR" sz="1600">
                <a:solidFill>
                  <a:prstClr val="black"/>
                </a:solidFill>
                <a:cs typeface="Zar" pitchFamily="2" charset="0"/>
              </a:rPr>
              <a:pPr algn="l">
                <a:spcBef>
                  <a:spcPct val="0"/>
                </a:spcBef>
                <a:buFontTx/>
                <a:buNone/>
              </a:pPr>
              <a:t>8</a:t>
            </a:fld>
            <a:endParaRPr lang="en-US" altLang="fa-IR" sz="1400">
              <a:solidFill>
                <a:prstClr val="black"/>
              </a:solidFill>
              <a:cs typeface="Zar" pitchFamily="2" charset="0"/>
            </a:endParaRPr>
          </a:p>
        </p:txBody>
      </p:sp>
      <p:sp>
        <p:nvSpPr>
          <p:cNvPr id="6" name="Subtitle 2"/>
          <p:cNvSpPr txBox="1">
            <a:spLocks/>
          </p:cNvSpPr>
          <p:nvPr/>
        </p:nvSpPr>
        <p:spPr bwMode="auto">
          <a:xfrm>
            <a:off x="464133" y="363146"/>
            <a:ext cx="8280400" cy="648072"/>
          </a:xfrm>
          <a:prstGeom prst="rect">
            <a:avLst/>
          </a:prstGeom>
          <a:noFill/>
          <a:ln w="9525">
            <a:noFill/>
            <a:miter lim="800000"/>
            <a:headEnd/>
            <a:tailEnd/>
          </a:ln>
        </p:spPr>
        <p:txBody>
          <a:bodyPr/>
          <a:lstStyle/>
          <a:p>
            <a:pPr algn="r" rtl="1">
              <a:spcBef>
                <a:spcPct val="20000"/>
              </a:spcBef>
              <a:buFont typeface="Arial" pitchFamily="34" charset="0"/>
              <a:buNone/>
            </a:pPr>
            <a:r>
              <a:rPr lang="fa-IR" altLang="en-US" sz="2800" dirty="0">
                <a:solidFill>
                  <a:srgbClr val="C00000"/>
                </a:solidFill>
                <a:latin typeface="Calibri" pitchFamily="34" charset="0"/>
                <a:cs typeface="B Titr" pitchFamily="2" charset="-78"/>
              </a:rPr>
              <a:t>منافع ارتقاي بهره‌وري راه‌آهن </a:t>
            </a:r>
            <a:r>
              <a:rPr lang="fa-IR" sz="2800" dirty="0" smtClean="0">
                <a:solidFill>
                  <a:srgbClr val="C00000"/>
                </a:solidFill>
                <a:latin typeface="Calibri" pitchFamily="34" charset="0"/>
                <a:cs typeface="B Titr" pitchFamily="2" charset="-78"/>
              </a:rPr>
              <a:t>: </a:t>
            </a:r>
            <a:endParaRPr lang="en-US" sz="2400" b="1" dirty="0">
              <a:solidFill>
                <a:srgbClr val="000000"/>
              </a:solidFill>
              <a:latin typeface="Calibri" pitchFamily="34" charset="0"/>
              <a:cs typeface="B Titr" pitchFamily="2" charset="-78"/>
            </a:endParaRPr>
          </a:p>
        </p:txBody>
      </p:sp>
      <p:sp>
        <p:nvSpPr>
          <p:cNvPr id="5" name="Subtitle 2"/>
          <p:cNvSpPr txBox="1">
            <a:spLocks/>
          </p:cNvSpPr>
          <p:nvPr/>
        </p:nvSpPr>
        <p:spPr bwMode="auto">
          <a:xfrm>
            <a:off x="179252" y="5810778"/>
            <a:ext cx="8712967" cy="552400"/>
          </a:xfrm>
          <a:prstGeom prst="rect">
            <a:avLst/>
          </a:prstGeom>
          <a:solidFill>
            <a:srgbClr val="FF0000"/>
          </a:solidFill>
          <a:ln w="9525">
            <a:noFill/>
            <a:miter lim="800000"/>
            <a:headEnd/>
            <a:tailEnd/>
          </a:ln>
        </p:spPr>
        <p:txBody>
          <a:bodyPr/>
          <a:lstStyle/>
          <a:p>
            <a:pPr algn="r" rtl="1">
              <a:spcBef>
                <a:spcPct val="20000"/>
              </a:spcBef>
              <a:buFont typeface="Arial" pitchFamily="34" charset="0"/>
              <a:buNone/>
            </a:pPr>
            <a:r>
              <a:rPr lang="fa-IR" sz="1900" dirty="0" smtClean="0">
                <a:solidFill>
                  <a:schemeClr val="bg1"/>
                </a:solidFill>
                <a:latin typeface="Calibri" pitchFamily="34" charset="0"/>
                <a:cs typeface="B Titr" pitchFamily="2" charset="-78"/>
              </a:rPr>
              <a:t>کمبود بهره وری، اقبال دولتمردان و سرمایه گذاران </a:t>
            </a:r>
            <a:r>
              <a:rPr lang="fa-IR" sz="1900" dirty="0">
                <a:solidFill>
                  <a:schemeClr val="bg1"/>
                </a:solidFill>
                <a:latin typeface="Calibri" pitchFamily="34" charset="0"/>
                <a:cs typeface="B Titr" pitchFamily="2" charset="-78"/>
              </a:rPr>
              <a:t> به حمل ونقل ریلی در ایران را </a:t>
            </a:r>
            <a:r>
              <a:rPr lang="fa-IR" sz="1900" dirty="0" smtClean="0">
                <a:solidFill>
                  <a:schemeClr val="bg1"/>
                </a:solidFill>
                <a:latin typeface="Calibri" pitchFamily="34" charset="0"/>
                <a:cs typeface="B Titr" pitchFamily="2" charset="-78"/>
              </a:rPr>
              <a:t>کاهش داده است.</a:t>
            </a:r>
            <a:endParaRPr lang="en-US" sz="2400" b="1" dirty="0">
              <a:solidFill>
                <a:schemeClr val="bg1"/>
              </a:solidFill>
              <a:latin typeface="Calibri" pitchFamily="34" charset="0"/>
              <a:cs typeface="B Titr" pitchFamily="2" charset="-78"/>
            </a:endParaRPr>
          </a:p>
        </p:txBody>
      </p:sp>
    </p:spTree>
    <p:extLst>
      <p:ext uri="{BB962C8B-B14F-4D97-AF65-F5344CB8AC3E}">
        <p14:creationId xmlns:p14="http://schemas.microsoft.com/office/powerpoint/2010/main" val="4046543850"/>
      </p:ext>
    </p:extLst>
  </p:cSld>
  <p:clrMapOvr>
    <a:masterClrMapping/>
  </p:clrMapOvr>
  <p:transition>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1196752"/>
            <a:ext cx="8208912" cy="4968552"/>
          </a:xfrm>
          <a:solidFill>
            <a:schemeClr val="accent5">
              <a:lumMod val="20000"/>
              <a:lumOff val="80000"/>
            </a:schemeClr>
          </a:solidFill>
        </p:spPr>
        <p:txBody>
          <a:bodyPr/>
          <a:lstStyle/>
          <a:p>
            <a:pPr marL="271463" indent="-271463" algn="just">
              <a:spcAft>
                <a:spcPts val="0"/>
              </a:spcAft>
              <a:buFont typeface="+mj-lt"/>
              <a:buAutoNum type="arabicPeriod"/>
            </a:pPr>
            <a:r>
              <a:rPr lang="fa-IR" sz="2000" b="1" dirty="0" smtClean="0"/>
              <a:t>بهره وری نتیجه و برآیند همه مقررات و فعالیتهای مرتبط با حمل ونقل ریلی در گذشته و حال است اعم از داخل شرکت راه آهن و نواحی آن یا دیگر نهادهای مرتبط در امور خط، ناوگان، سیر و حرکت، مقررات و تجهیزات و ... برای میزان عملکرد است. </a:t>
            </a:r>
          </a:p>
          <a:p>
            <a:pPr marL="271463" indent="-271463" algn="just">
              <a:spcAft>
                <a:spcPts val="0"/>
              </a:spcAft>
              <a:buFont typeface="+mj-lt"/>
              <a:buAutoNum type="arabicPeriod"/>
            </a:pPr>
            <a:endParaRPr lang="fa-IR" sz="1400" b="1" dirty="0" smtClean="0"/>
          </a:p>
          <a:p>
            <a:pPr marL="271463" indent="-271463" algn="just">
              <a:spcAft>
                <a:spcPts val="0"/>
              </a:spcAft>
              <a:buFont typeface="+mj-lt"/>
              <a:buAutoNum type="arabicPeriod"/>
            </a:pPr>
            <a:r>
              <a:rPr lang="fa-IR" sz="2000" b="1" dirty="0" smtClean="0"/>
              <a:t>دسترسی به شبکه راه آهن و رقابت بین حمل ریلی و جاده ای بر تصمیم مسافر یا صاحب بار در انتخاب وسیله حمل (ریلی یا جاده ای) اثر می گذارد و قدرت راه آهن در پاسخگویی به تقاضا (ظرفیت) مبنای تحقق عملکرد است.</a:t>
            </a:r>
          </a:p>
          <a:p>
            <a:pPr marL="271463" indent="-271463" algn="just">
              <a:spcAft>
                <a:spcPts val="0"/>
              </a:spcAft>
              <a:buFont typeface="+mj-lt"/>
              <a:buAutoNum type="arabicPeriod"/>
            </a:pPr>
            <a:endParaRPr lang="fa-IR" sz="1400" b="1" dirty="0" smtClean="0"/>
          </a:p>
          <a:p>
            <a:pPr marL="271463" indent="-271463" algn="just">
              <a:spcAft>
                <a:spcPts val="0"/>
              </a:spcAft>
              <a:buFont typeface="+mj-lt"/>
              <a:buAutoNum type="arabicPeriod"/>
            </a:pPr>
            <a:r>
              <a:rPr lang="fa-IR" sz="2000" b="1" dirty="0" smtClean="0"/>
              <a:t>با توجه به جنگ اقتصادی و تحریمهای ظالمانه، افزایش سهم حمل ریلی به لحاظ منافع آن ، برای کاهش بار مالی بخش حمل ونقل و افزایش تاب آوری ملی اهمیت دارد.</a:t>
            </a:r>
          </a:p>
          <a:p>
            <a:pPr marL="271463" indent="-271463" algn="just">
              <a:spcAft>
                <a:spcPts val="0"/>
              </a:spcAft>
              <a:buFont typeface="+mj-lt"/>
              <a:buAutoNum type="arabicPeriod"/>
            </a:pPr>
            <a:endParaRPr lang="fa-IR" sz="1400" b="1" dirty="0"/>
          </a:p>
          <a:p>
            <a:pPr marL="271463" indent="-271463" algn="just">
              <a:spcAft>
                <a:spcPts val="0"/>
              </a:spcAft>
              <a:buFont typeface="+mj-lt"/>
              <a:buAutoNum type="arabicPeriod"/>
            </a:pPr>
            <a:r>
              <a:rPr lang="fa-IR" sz="2000" b="1" dirty="0" smtClean="0"/>
              <a:t>به لحاظ گستردگی بحث بهره وری و اثرپذیری از عوامل متعدد، تحلیل جامع از تمام عوامل و راهکارهای آن مدنظر نیست و برخی عوامل عمده و برخی راهکارها مطرح می شود.</a:t>
            </a:r>
          </a:p>
          <a:p>
            <a:pPr marL="271463" indent="-271463" algn="just">
              <a:spcAft>
                <a:spcPts val="0"/>
              </a:spcAft>
              <a:buFont typeface="+mj-lt"/>
              <a:buAutoNum type="arabicPeriod"/>
            </a:pPr>
            <a:endParaRPr lang="fa-IR" sz="1400" b="1" dirty="0"/>
          </a:p>
          <a:p>
            <a:pPr marL="271463" indent="-271463" algn="just">
              <a:spcAft>
                <a:spcPts val="0"/>
              </a:spcAft>
              <a:buFont typeface="+mj-lt"/>
              <a:buAutoNum type="arabicPeriod"/>
            </a:pPr>
            <a:r>
              <a:rPr lang="fa-IR" sz="2000" b="1" dirty="0" smtClean="0"/>
              <a:t>خلاصه همه راهکارها در </a:t>
            </a:r>
            <a:r>
              <a:rPr lang="fa-IR" sz="2000" b="1" u="sng" dirty="0" smtClean="0"/>
              <a:t>نگرش علمی</a:t>
            </a:r>
            <a:r>
              <a:rPr lang="fa-IR" sz="2000" b="1" dirty="0"/>
              <a:t> ، </a:t>
            </a:r>
            <a:r>
              <a:rPr lang="fa-IR" sz="2000" b="1" u="sng" dirty="0" smtClean="0"/>
              <a:t>بهبود مستمر </a:t>
            </a:r>
            <a:r>
              <a:rPr lang="fa-IR" sz="2000" b="1" dirty="0" smtClean="0"/>
              <a:t>و </a:t>
            </a:r>
            <a:r>
              <a:rPr lang="fa-IR" sz="2000" b="1" u="sng" dirty="0" smtClean="0"/>
              <a:t>انگیزش و مشارکت همه دست اندرکاران</a:t>
            </a:r>
            <a:r>
              <a:rPr lang="fa-IR" sz="2000" b="1" dirty="0" smtClean="0"/>
              <a:t> است.</a:t>
            </a:r>
          </a:p>
          <a:p>
            <a:pPr marL="271463" indent="-271463" algn="just">
              <a:spcAft>
                <a:spcPts val="0"/>
              </a:spcAft>
              <a:buFont typeface="+mj-lt"/>
              <a:buAutoNum type="arabicPeriod"/>
            </a:pPr>
            <a:endParaRPr lang="fa-IR" sz="2400" b="1" dirty="0" smtClean="0"/>
          </a:p>
          <a:p>
            <a:pPr marL="271463" indent="-271463" algn="just">
              <a:spcAft>
                <a:spcPts val="0"/>
              </a:spcAft>
              <a:buFont typeface="+mj-lt"/>
              <a:buAutoNum type="arabicPeriod"/>
            </a:pPr>
            <a:endParaRPr lang="fa-IR" sz="2400" b="1" dirty="0"/>
          </a:p>
        </p:txBody>
      </p:sp>
      <p:sp>
        <p:nvSpPr>
          <p:cNvPr id="11" name="Content Placeholder 2"/>
          <p:cNvSpPr txBox="1">
            <a:spLocks/>
          </p:cNvSpPr>
          <p:nvPr/>
        </p:nvSpPr>
        <p:spPr bwMode="auto">
          <a:xfrm>
            <a:off x="2735796" y="548680"/>
            <a:ext cx="3816424" cy="478929"/>
          </a:xfrm>
          <a:prstGeom prst="roundRect">
            <a:avLst/>
          </a:prstGeom>
          <a:solidFill>
            <a:schemeClr val="accent2">
              <a:lumMod val="40000"/>
              <a:lumOff val="60000"/>
            </a:schemeClr>
          </a:solidFill>
          <a:ln w="9525">
            <a:solidFill>
              <a:schemeClr val="bg1">
                <a:lumMod val="50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B Nazanin"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fa-IR" sz="2000" dirty="0" smtClean="0">
                <a:solidFill>
                  <a:srgbClr val="C0504D">
                    <a:lumMod val="75000"/>
                  </a:srgbClr>
                </a:solidFill>
                <a:latin typeface="Tahoma" pitchFamily="34" charset="0"/>
                <a:cs typeface="B Titr" pitchFamily="2" charset="-78"/>
              </a:rPr>
              <a:t>نکات کلی در باره بهره‌وري راه‌آهن</a:t>
            </a:r>
            <a:endParaRPr lang="fa-IR" sz="2000" dirty="0">
              <a:solidFill>
                <a:srgbClr val="C0504D">
                  <a:lumMod val="75000"/>
                </a:srgbClr>
              </a:solidFill>
              <a:latin typeface="Tahoma" pitchFamily="34" charset="0"/>
              <a:cs typeface="B Titr" pitchFamily="2" charset="-78"/>
            </a:endParaRPr>
          </a:p>
        </p:txBody>
      </p:sp>
      <p:sp>
        <p:nvSpPr>
          <p:cNvPr id="4" name="Slide Number Placeholder 3"/>
          <p:cNvSpPr>
            <a:spLocks noGrp="1"/>
          </p:cNvSpPr>
          <p:nvPr>
            <p:ph type="sldNum" sz="quarter" idx="12"/>
          </p:nvPr>
        </p:nvSpPr>
        <p:spPr>
          <a:xfrm>
            <a:off x="467544" y="6299497"/>
            <a:ext cx="2133600" cy="365125"/>
          </a:xfrm>
        </p:spPr>
        <p:txBody>
          <a:bodyPr/>
          <a:lstStyle/>
          <a:p>
            <a:fld id="{A678F962-454A-41FF-BAF9-AAFBE583AB8A}" type="slidenum">
              <a:rPr lang="en-US" smtClean="0">
                <a:solidFill>
                  <a:prstClr val="black">
                    <a:tint val="75000"/>
                  </a:prstClr>
                </a:solidFill>
              </a:rPr>
              <a:pPr/>
              <a:t>9</a:t>
            </a:fld>
            <a:endParaRPr lang="en-US">
              <a:solidFill>
                <a:prstClr val="black">
                  <a:tint val="75000"/>
                </a:prstClr>
              </a:solidFill>
            </a:endParaRPr>
          </a:p>
        </p:txBody>
      </p:sp>
    </p:spTree>
    <p:extLst>
      <p:ext uri="{BB962C8B-B14F-4D97-AF65-F5344CB8AC3E}">
        <p14:creationId xmlns:p14="http://schemas.microsoft.com/office/powerpoint/2010/main" val="19466386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12453</TotalTime>
  <Words>8840</Words>
  <Application>Microsoft Office PowerPoint</Application>
  <PresentationFormat>On-screen Show (4:3)</PresentationFormat>
  <Paragraphs>998</Paragraphs>
  <Slides>68</Slides>
  <Notes>4</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68</vt:i4>
      </vt:variant>
    </vt:vector>
  </HeadingPairs>
  <TitlesOfParts>
    <vt:vector size="82" baseType="lpstr">
      <vt:lpstr>SimSun</vt:lpstr>
      <vt:lpstr>Arial</vt:lpstr>
      <vt:lpstr>B Nazanin</vt:lpstr>
      <vt:lpstr>B Titr</vt:lpstr>
      <vt:lpstr>B Zar</vt:lpstr>
      <vt:lpstr>Calibri</vt:lpstr>
      <vt:lpstr>IranNastaliq</vt:lpstr>
      <vt:lpstr>Lotus</vt:lpstr>
      <vt:lpstr>Tahoma</vt:lpstr>
      <vt:lpstr>Tempus Sans ITC</vt:lpstr>
      <vt:lpstr>Times New Roman</vt:lpstr>
      <vt:lpstr>Wingdings</vt:lpstr>
      <vt:lpstr>Zar</vt:lpstr>
      <vt:lpstr>Office Theme</vt:lpstr>
      <vt:lpstr>راهکارهایی برای ارتقای  بهره‌وري راه‌آهن برون شهری كشور با  تمرکز بر امور زیربنایی </vt:lpstr>
      <vt:lpstr>PowerPoint Presentation</vt:lpstr>
      <vt:lpstr>PowerPoint Presentation</vt:lpstr>
      <vt:lpstr>PowerPoint Presentation</vt:lpstr>
      <vt:lpstr>1- ايجاد نظام جامع حمل‌ونقل وتنظيم سهم هر يك از زير‌بخش‌هاي آن با اولويت دادن به حمل و نقل ريلي .  2- افزايش بهره‌وري تا رسيدن به سطح عالي ازطريق پيشرفت و بهبود روش‌هاي حمل‌و نقل و مديريت و منابع انساني و اطلاعات.  </vt:lpstr>
      <vt:lpstr>۱ـ هدف و اولويت اصلي برنامه هفتم، پيشرفت اقتصادي توأم با عدالت با نرخ رشد اقتصادي متوسط ۸ درصد با تأکيد بر افزايش بهره‌وري کل عوامل توليد (منابع انساني، سرمايه، فناوري و مديريت).  ۳ـ اصلاح ساختار بودجه دولت از طريق تعيين تکليف طرح‌هاي عمراني نيمه تمام با واگذاري از طريق مشارکت دادن بخش‌هاي خصوصي و عمومي غيردولتي در طرح‌هاي عمراني انتفاعي.  ۱۰ـ فعال‌سازي مزيت‌هاي جغرافيايي ـ سياسي و تبديل جمهوري اسلامي ايران به مرکز مبادلات و خدمات تجاري، انرژي، ارتباطات و حمل و نقل با روان‌سازي مقررات و ايجاد و توسعه زيرساخت‌هاي لازم.</vt:lpstr>
      <vt:lpstr>PowerPoint Presentation</vt:lpstr>
      <vt:lpstr>- انتفاع عمومي از سرمايه‌هاي ملي موجود، -كاهش هزينه تمام شده و افزايش درآمدهاي حمل‌ونقل ريلي، - بهبود چشم انداز سرمايه‌گذاري در حمل‌ونقل ريلي،  -كاهش ناترازي مالي شركت راه‌آهن - بهبود كيفيت و كميت خدمات ريلي -  افزايش رضايت مردم و صاحبان كالا  - پايداري سيستم اقتصادي حمل‌ونقل ريلي   - كاهش هزينه‌هاي حمل‌ونقل از تراز ملی به ويژه سوخت، ايمني و استهلاك جاده‌اي  - کمک موثر به تاب آوری ملی</vt:lpstr>
      <vt:lpstr>PowerPoint Presentation</vt:lpstr>
      <vt:lpstr>وضعيت نامطلوب مقررات اقتصادي براي رقابت حمل ريلي و جاده‌اي  (برخلاف انتظار براي حمايت قانوني از توسعه راه‌آهن):</vt:lpstr>
      <vt:lpstr>PowerPoint Presentation</vt:lpstr>
      <vt:lpstr>PowerPoint Presentation</vt:lpstr>
      <vt:lpstr>PowerPoint Presentation</vt:lpstr>
      <vt:lpstr>PowerPoint Presentation</vt:lpstr>
      <vt:lpstr>تبعات عدم تناسب اعتبارات با طرحهاي در دست اجرای توسعه راه آهن</vt:lpstr>
      <vt:lpstr>PowerPoint Presentation</vt:lpstr>
      <vt:lpstr>دسته‌بندي راه‌حل‌ها براي افزايش بهره‌وري شبكه ريلي</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2ـ آموزش همگاني الگوي مصرف مطلوب.  3ـ توسعه و ترويج فرهنگ بهره‌وري با ارائه و تشويق الگوهاي موفق در اين زمينه و با تأكيد بر شاخص‌هاي كارآمدي، مسئوليت‌پذيري، انضباط و رضايت‌مندي.  5- پيشگامي دولت، شركت‌هاي دولتي و نهادهاي عمومي در رعايت الگوي مصرف.  7- صرفه‌جويي در مصرف انرژي با اعمال مجموعه‌اي متعادل از اقدامات قيمتي و غيرقيمتي به منظور كاهش مستمر "شاخص شدت انرژي " كشور به حداقل دو سوم ميزان كنوني تا پايان برنامه پنجم توسعه و به حداقل يك دوم ميزان كنوني تا پايان برنامه ششم توسعه با تأكيد بر سياست هاي زير:  - انجام مطالعات جامع و يكپارچه سامانه انرژي كشور به منظور بهينه‌سازي عرضه و مصرف انرژي.  - تدوين برنامه ملي بهره‌وري انرژي و اعمال سياست‌هاي تشويقي نظير حمايت مالي و فراهم كردن تسهيلات بانكي براي اجراي طرح‌هاي بهينه‌سازي مصرف و عرضه انرژي و شكل گيري نهادهاي مردمي و خصوصي براي ارتقاء كارايي انرژي.  - اصلاح و تقويت ساختار حمل و نقل عمومي با تأكيد بر راه آهن درون شهري و برون شهري به منظور فراهم كردن امكان استفاده سهل و ارزان از وسايل حمل و نقل عمومي.    سياست‌هاي كلي محيط زيست -  مصوب 1394  بند ۸ ـ گسترش اقتصاد سبز با تأکيد بر:    ۳ـ۸ ـ توسعه حمل و نقل عمومي سبز و غيرفسيلي (از جمله برقي نمودن و افزايش حمل و نقل همگاني به‌ويژه در کلان‌شهرها).</vt:lpstr>
      <vt:lpstr>PowerPoint Presentation</vt:lpstr>
      <vt:lpstr>PowerPoint Presentation</vt:lpstr>
    </vt:vector>
  </TitlesOfParts>
  <Company>VE Conference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VE Conference</dc:creator>
  <cp:lastModifiedBy>FasleJadid</cp:lastModifiedBy>
  <cp:revision>688</cp:revision>
  <cp:lastPrinted>2024-02-18T07:32:34Z</cp:lastPrinted>
  <dcterms:created xsi:type="dcterms:W3CDTF">2011-04-18T12:54:00Z</dcterms:created>
  <dcterms:modified xsi:type="dcterms:W3CDTF">2026-06-06T04:04:50Z</dcterms:modified>
</cp:coreProperties>
</file>