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41"/>
  </p:notesMasterIdLst>
  <p:handoutMasterIdLst>
    <p:handoutMasterId r:id="rId42"/>
  </p:handoutMasterIdLst>
  <p:sldIdLst>
    <p:sldId id="256" r:id="rId2"/>
    <p:sldId id="260" r:id="rId3"/>
    <p:sldId id="355" r:id="rId4"/>
    <p:sldId id="531" r:id="rId5"/>
    <p:sldId id="532" r:id="rId6"/>
    <p:sldId id="373" r:id="rId7"/>
    <p:sldId id="533" r:id="rId8"/>
    <p:sldId id="362" r:id="rId9"/>
    <p:sldId id="376" r:id="rId10"/>
    <p:sldId id="546" r:id="rId11"/>
    <p:sldId id="356" r:id="rId12"/>
    <p:sldId id="541" r:id="rId13"/>
    <p:sldId id="547" r:id="rId14"/>
    <p:sldId id="521" r:id="rId15"/>
    <p:sldId id="522" r:id="rId16"/>
    <p:sldId id="523" r:id="rId17"/>
    <p:sldId id="550" r:id="rId18"/>
    <p:sldId id="564" r:id="rId19"/>
    <p:sldId id="542" r:id="rId20"/>
    <p:sldId id="540" r:id="rId21"/>
    <p:sldId id="534" r:id="rId22"/>
    <p:sldId id="530" r:id="rId23"/>
    <p:sldId id="536" r:id="rId24"/>
    <p:sldId id="297" r:id="rId25"/>
    <p:sldId id="559" r:id="rId26"/>
    <p:sldId id="385" r:id="rId27"/>
    <p:sldId id="561" r:id="rId28"/>
    <p:sldId id="545" r:id="rId29"/>
    <p:sldId id="562" r:id="rId30"/>
    <p:sldId id="560" r:id="rId31"/>
    <p:sldId id="557" r:id="rId32"/>
    <p:sldId id="558" r:id="rId33"/>
    <p:sldId id="551" r:id="rId34"/>
    <p:sldId id="552" r:id="rId35"/>
    <p:sldId id="553" r:id="rId36"/>
    <p:sldId id="554" r:id="rId37"/>
    <p:sldId id="555" r:id="rId38"/>
    <p:sldId id="400" r:id="rId39"/>
    <p:sldId id="537" r:id="rId40"/>
  </p:sldIdLst>
  <p:sldSz cx="9144000" cy="6858000" type="screen4x3"/>
  <p:notesSz cx="6858000" cy="9144000"/>
  <p:defaultTextStyle>
    <a:defPPr>
      <a:defRPr lang="fa-I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r" defTabSz="914400" rtl="1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r" defTabSz="914400" rtl="1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r" defTabSz="914400" rtl="1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r" defTabSz="914400" rtl="1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assoud mohebbi" initials="mm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DFBC3"/>
    <a:srgbClr val="CFDDED"/>
    <a:srgbClr val="C6E5FE"/>
    <a:srgbClr val="B3FFD5"/>
    <a:srgbClr val="F0D5D4"/>
    <a:srgbClr val="EAC5C4"/>
    <a:srgbClr val="FF0000"/>
    <a:srgbClr val="A3FFCD"/>
    <a:srgbClr val="00FA71"/>
    <a:srgbClr val="EAB2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35" autoAdjust="0"/>
    <p:restoredTop sz="94412" autoAdjust="0"/>
  </p:normalViewPr>
  <p:slideViewPr>
    <p:cSldViewPr>
      <p:cViewPr varScale="1">
        <p:scale>
          <a:sx n="87" d="100"/>
          <a:sy n="87" d="100"/>
        </p:scale>
        <p:origin x="822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0" d="100"/>
          <a:sy n="50" d="100"/>
        </p:scale>
        <p:origin x="2251" y="53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handoutMaster" Target="handoutMasters/handoutMaster1.xml"/><Relationship Id="rId47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commentAuthors" Target="commentAuthor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heme" Target="theme/theme1.xml"/><Relationship Id="rId20" Type="http://schemas.openxmlformats.org/officeDocument/2006/relationships/slide" Target="slides/slide19.xml"/><Relationship Id="rId41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6466932-AC77-4D0A-AE72-92CC6CD7D696}" type="doc">
      <dgm:prSet loTypeId="urn:microsoft.com/office/officeart/2008/layout/VerticalCurvedList" loCatId="list" qsTypeId="urn:microsoft.com/office/officeart/2005/8/quickstyle/simple1" qsCatId="simple" csTypeId="urn:microsoft.com/office/officeart/2005/8/colors/accent2_1" csCatId="accent2" phldr="1"/>
      <dgm:spPr/>
      <dgm:t>
        <a:bodyPr/>
        <a:lstStyle/>
        <a:p>
          <a:endParaRPr lang="en-US"/>
        </a:p>
      </dgm:t>
    </dgm:pt>
    <dgm:pt modelId="{958F3D0D-6176-45B0-BA0F-16741D65B8EB}">
      <dgm:prSet phldrT="[Text]" custT="1"/>
      <dgm:spPr/>
      <dgm:t>
        <a:bodyPr/>
        <a:lstStyle/>
        <a:p>
          <a:pPr rtl="1"/>
          <a:r>
            <a:rPr lang="fa-IR" sz="2000" b="1" u="none" dirty="0" smtClean="0">
              <a:latin typeface="+mj-lt"/>
              <a:ea typeface="+mj-ea"/>
              <a:cs typeface="B Zar" panose="00000400000000000000" pitchFamily="2" charset="-78"/>
            </a:rPr>
            <a:t>مقدمه و  بررسي اسناد بالادستي</a:t>
          </a:r>
          <a:endParaRPr lang="en-US" sz="2000" b="1" u="none" dirty="0">
            <a:latin typeface="+mj-lt"/>
            <a:ea typeface="+mj-ea"/>
            <a:cs typeface="B Zar" panose="00000400000000000000" pitchFamily="2" charset="-78"/>
          </a:endParaRPr>
        </a:p>
      </dgm:t>
    </dgm:pt>
    <dgm:pt modelId="{2C375CA8-4699-4878-94B8-01403B490900}" type="parTrans" cxnId="{0DEB0EA3-F476-48AE-B511-EC03942AA166}">
      <dgm:prSet/>
      <dgm:spPr/>
      <dgm:t>
        <a:bodyPr/>
        <a:lstStyle/>
        <a:p>
          <a:endParaRPr lang="en-US" b="1"/>
        </a:p>
      </dgm:t>
    </dgm:pt>
    <dgm:pt modelId="{7F542F88-13E8-4F8B-8E1A-FF194FA3F60B}" type="sibTrans" cxnId="{0DEB0EA3-F476-48AE-B511-EC03942AA166}">
      <dgm:prSet/>
      <dgm:spPr/>
      <dgm:t>
        <a:bodyPr/>
        <a:lstStyle/>
        <a:p>
          <a:endParaRPr lang="en-US" b="1"/>
        </a:p>
      </dgm:t>
    </dgm:pt>
    <dgm:pt modelId="{9BBD3BDD-FC0E-4929-B51F-A991C0C01FCE}">
      <dgm:prSet phldrT="[Text]" custT="1"/>
      <dgm:spPr/>
      <dgm:t>
        <a:bodyPr/>
        <a:lstStyle/>
        <a:p>
          <a:r>
            <a:rPr lang="fa-IR" sz="2000" b="1" dirty="0" smtClean="0">
              <a:cs typeface="B Zar" panose="00000400000000000000" pitchFamily="2" charset="-78"/>
            </a:rPr>
            <a:t>چالش های </a:t>
          </a:r>
          <a:r>
            <a:rPr lang="fa-IR" sz="2000" b="1" dirty="0">
              <a:cs typeface="B Zar" panose="00000400000000000000" pitchFamily="2" charset="-78"/>
            </a:rPr>
            <a:t>بخش حمل </a:t>
          </a:r>
          <a:r>
            <a:rPr lang="fa-IR" sz="2000" b="1" dirty="0" smtClean="0">
              <a:cs typeface="B Zar" panose="00000400000000000000" pitchFamily="2" charset="-78"/>
            </a:rPr>
            <a:t>ونقل و راه آهن ایران</a:t>
          </a:r>
          <a:endParaRPr lang="en-US" sz="2000" b="1" dirty="0">
            <a:cs typeface="B Zar" panose="00000400000000000000" pitchFamily="2" charset="-78"/>
          </a:endParaRPr>
        </a:p>
      </dgm:t>
    </dgm:pt>
    <dgm:pt modelId="{ABEC5076-BC49-422D-8564-3237E54614EB}" type="parTrans" cxnId="{BDA16D7F-0596-4241-884B-58EB612B053A}">
      <dgm:prSet/>
      <dgm:spPr/>
      <dgm:t>
        <a:bodyPr/>
        <a:lstStyle/>
        <a:p>
          <a:pPr rtl="1"/>
          <a:endParaRPr lang="fa-IR"/>
        </a:p>
      </dgm:t>
    </dgm:pt>
    <dgm:pt modelId="{E5A33C22-8A5B-432D-837C-2E3E91102FBA}" type="sibTrans" cxnId="{BDA16D7F-0596-4241-884B-58EB612B053A}">
      <dgm:prSet/>
      <dgm:spPr/>
      <dgm:t>
        <a:bodyPr/>
        <a:lstStyle/>
        <a:p>
          <a:pPr rtl="1"/>
          <a:endParaRPr lang="fa-IR"/>
        </a:p>
      </dgm:t>
    </dgm:pt>
    <dgm:pt modelId="{C8EB086C-F48F-4341-A4EE-1BE353D9275C}">
      <dgm:prSet phldrT="[Text]" custT="1"/>
      <dgm:spPr/>
      <dgm:t>
        <a:bodyPr/>
        <a:lstStyle/>
        <a:p>
          <a:pPr rtl="1"/>
          <a:r>
            <a:rPr lang="fa-IR" sz="2000" b="1" u="none" dirty="0">
              <a:latin typeface="+mj-lt"/>
              <a:ea typeface="+mj-ea"/>
              <a:cs typeface="B Zar" panose="00000400000000000000" pitchFamily="2" charset="-78"/>
            </a:rPr>
            <a:t>اهميت بخش حمل‌ونقل و قابلیت پیشران بودن یا گلوگاه بودن</a:t>
          </a:r>
          <a:endParaRPr lang="en-US" sz="2000" b="1" u="none" dirty="0">
            <a:latin typeface="+mj-lt"/>
            <a:ea typeface="+mj-ea"/>
            <a:cs typeface="B Zar" panose="00000400000000000000" pitchFamily="2" charset="-78"/>
          </a:endParaRPr>
        </a:p>
      </dgm:t>
    </dgm:pt>
    <dgm:pt modelId="{B1655E62-A855-453C-ABFD-BCFABC797FB5}" type="parTrans" cxnId="{F8933BC7-AACA-481A-ACA4-91C100FD2DDB}">
      <dgm:prSet/>
      <dgm:spPr/>
      <dgm:t>
        <a:bodyPr/>
        <a:lstStyle/>
        <a:p>
          <a:endParaRPr lang="en-US"/>
        </a:p>
      </dgm:t>
    </dgm:pt>
    <dgm:pt modelId="{39AA8F2C-785D-4FBE-9DB8-F92481BA2FD0}" type="sibTrans" cxnId="{F8933BC7-AACA-481A-ACA4-91C100FD2DDB}">
      <dgm:prSet/>
      <dgm:spPr/>
      <dgm:t>
        <a:bodyPr/>
        <a:lstStyle/>
        <a:p>
          <a:endParaRPr lang="en-US"/>
        </a:p>
      </dgm:t>
    </dgm:pt>
    <dgm:pt modelId="{B6277FFB-CCFF-4C33-B859-6A36FAC99F0E}">
      <dgm:prSet phldrT="[Text]" custT="1"/>
      <dgm:spPr/>
      <dgm:t>
        <a:bodyPr/>
        <a:lstStyle/>
        <a:p>
          <a:r>
            <a:rPr lang="fa-IR" sz="2000" b="1" dirty="0" smtClean="0">
              <a:cs typeface="B Zar" panose="00000400000000000000" pitchFamily="2" charset="-78"/>
            </a:rPr>
            <a:t>آسیب شناسی برخی همکاریهای قبلی در حمل و نقل ریلی</a:t>
          </a:r>
        </a:p>
      </dgm:t>
    </dgm:pt>
    <dgm:pt modelId="{C8E56F1C-CDCB-464A-98F2-F31110E01BC1}" type="parTrans" cxnId="{02C9B53E-C753-46C2-984F-147DB6ABB5BD}">
      <dgm:prSet/>
      <dgm:spPr/>
      <dgm:t>
        <a:bodyPr/>
        <a:lstStyle/>
        <a:p>
          <a:endParaRPr lang="en-US"/>
        </a:p>
      </dgm:t>
    </dgm:pt>
    <dgm:pt modelId="{5C4B5477-2BE1-4DA4-BAB0-54ED3AD5660C}" type="sibTrans" cxnId="{02C9B53E-C753-46C2-984F-147DB6ABB5BD}">
      <dgm:prSet/>
      <dgm:spPr/>
      <dgm:t>
        <a:bodyPr/>
        <a:lstStyle/>
        <a:p>
          <a:endParaRPr lang="en-US"/>
        </a:p>
      </dgm:t>
    </dgm:pt>
    <dgm:pt modelId="{E41CC879-84E7-438C-9204-F0BD5E20061B}">
      <dgm:prSet phldrT="[Text]" custT="1"/>
      <dgm:spPr/>
      <dgm:t>
        <a:bodyPr/>
        <a:lstStyle/>
        <a:p>
          <a:pPr marR="0" rtl="1" eaLnBrk="1" fontAlgn="auto" latinLnBrk="0" hangingPunct="1">
            <a:buClrTx/>
            <a:buSzTx/>
            <a:buFontTx/>
            <a:tabLst/>
            <a:defRPr/>
          </a:pPr>
          <a:r>
            <a:rPr lang="fa-IR" altLang="fa-IR" sz="2000" b="1" dirty="0" smtClean="0">
              <a:cs typeface="B Zar" panose="00000400000000000000" pitchFamily="2" charset="-78"/>
            </a:rPr>
            <a:t>اهمیت همکاری ایران و چین در بخش حمل و نقل</a:t>
          </a:r>
          <a:endParaRPr lang="en-US" sz="2000" b="1" u="none" dirty="0">
            <a:latin typeface="+mj-lt"/>
            <a:ea typeface="+mj-ea"/>
            <a:cs typeface="B Zar" panose="00000400000000000000" pitchFamily="2" charset="-78"/>
          </a:endParaRPr>
        </a:p>
      </dgm:t>
    </dgm:pt>
    <dgm:pt modelId="{797EDD8C-2C8A-4B14-9E38-A30DCF288DE0}" type="parTrans" cxnId="{8DD0A290-FA1D-4359-ADED-802F2D70C4D0}">
      <dgm:prSet/>
      <dgm:spPr/>
      <dgm:t>
        <a:bodyPr/>
        <a:lstStyle/>
        <a:p>
          <a:endParaRPr lang="en-US"/>
        </a:p>
      </dgm:t>
    </dgm:pt>
    <dgm:pt modelId="{8FD1A6D4-EC35-456F-A933-27C29901E5A5}" type="sibTrans" cxnId="{8DD0A290-FA1D-4359-ADED-802F2D70C4D0}">
      <dgm:prSet/>
      <dgm:spPr/>
      <dgm:t>
        <a:bodyPr/>
        <a:lstStyle/>
        <a:p>
          <a:endParaRPr lang="en-US"/>
        </a:p>
      </dgm:t>
    </dgm:pt>
    <dgm:pt modelId="{835D205C-D4AB-4686-AE7C-5C573C0B9218}">
      <dgm:prSet phldrT="[Text]" custT="1"/>
      <dgm:spPr/>
      <dgm:t>
        <a:bodyPr/>
        <a:lstStyle/>
        <a:p>
          <a:pPr marR="0" rtl="1" eaLnBrk="1" fontAlgn="auto" latinLnBrk="0" hangingPunct="1">
            <a:buClrTx/>
            <a:buSzTx/>
            <a:buFontTx/>
            <a:tabLst/>
            <a:defRPr/>
          </a:pPr>
          <a:r>
            <a:rPr lang="fa-IR" altLang="fa-IR" sz="2000" b="1" dirty="0" smtClean="0">
              <a:cs typeface="B Zar" panose="00000400000000000000" pitchFamily="2" charset="-78"/>
            </a:rPr>
            <a:t>ارتباط ریلی ایران و چین</a:t>
          </a:r>
          <a:endParaRPr lang="en-US" sz="2000" b="1" u="none" dirty="0">
            <a:latin typeface="+mj-lt"/>
            <a:ea typeface="+mj-ea"/>
            <a:cs typeface="B Zar" panose="00000400000000000000" pitchFamily="2" charset="-78"/>
          </a:endParaRPr>
        </a:p>
      </dgm:t>
    </dgm:pt>
    <dgm:pt modelId="{799F7B2A-9BA2-454C-99B0-824917DECA38}" type="parTrans" cxnId="{2F0DBDE9-1DC4-462D-B686-F412ACEF2FED}">
      <dgm:prSet/>
      <dgm:spPr/>
      <dgm:t>
        <a:bodyPr/>
        <a:lstStyle/>
        <a:p>
          <a:endParaRPr lang="en-US"/>
        </a:p>
      </dgm:t>
    </dgm:pt>
    <dgm:pt modelId="{973E7FE3-E38C-446F-ADE3-EF09D6C7CC2B}" type="sibTrans" cxnId="{2F0DBDE9-1DC4-462D-B686-F412ACEF2FED}">
      <dgm:prSet/>
      <dgm:spPr/>
      <dgm:t>
        <a:bodyPr/>
        <a:lstStyle/>
        <a:p>
          <a:endParaRPr lang="en-US"/>
        </a:p>
      </dgm:t>
    </dgm:pt>
    <dgm:pt modelId="{1A8D01D2-76AA-4630-A9F4-AD480D87E19B}">
      <dgm:prSet phldrT="[Text]" custT="1"/>
      <dgm:spPr/>
      <dgm:t>
        <a:bodyPr/>
        <a:lstStyle/>
        <a:p>
          <a:r>
            <a:rPr lang="fa-IR" sz="2000" b="1" dirty="0" smtClean="0">
              <a:cs typeface="B Zar" panose="00000400000000000000" pitchFamily="2" charset="-78"/>
            </a:rPr>
            <a:t> راهبردها و موضوعات </a:t>
          </a:r>
          <a:r>
            <a:rPr lang="ar-SA" sz="2000" b="1" dirty="0" smtClean="0">
              <a:cs typeface="B Zar" panose="00000400000000000000" pitchFamily="2" charset="-78"/>
            </a:rPr>
            <a:t>پيشنها</a:t>
          </a:r>
          <a:r>
            <a:rPr lang="fa-IR" sz="2000" b="1" dirty="0" smtClean="0">
              <a:cs typeface="B Zar" panose="00000400000000000000" pitchFamily="2" charset="-78"/>
            </a:rPr>
            <a:t>دي برای همکاری در بخش حمل و نقل</a:t>
          </a:r>
          <a:endParaRPr lang="en-US" sz="2000" b="1" dirty="0">
            <a:cs typeface="B Zar" panose="00000400000000000000" pitchFamily="2" charset="-78"/>
          </a:endParaRPr>
        </a:p>
      </dgm:t>
    </dgm:pt>
    <dgm:pt modelId="{3D1C2AE0-9843-41D4-B8C4-ED3ACA73D5BC}" type="parTrans" cxnId="{43F89B9C-0054-4E60-9739-F116DCF1A3A6}">
      <dgm:prSet/>
      <dgm:spPr/>
      <dgm:t>
        <a:bodyPr/>
        <a:lstStyle/>
        <a:p>
          <a:endParaRPr lang="en-US"/>
        </a:p>
      </dgm:t>
    </dgm:pt>
    <dgm:pt modelId="{7F9BE5C0-E9BE-434B-8A13-DE2A95200446}" type="sibTrans" cxnId="{43F89B9C-0054-4E60-9739-F116DCF1A3A6}">
      <dgm:prSet/>
      <dgm:spPr/>
      <dgm:t>
        <a:bodyPr/>
        <a:lstStyle/>
        <a:p>
          <a:endParaRPr lang="en-US"/>
        </a:p>
      </dgm:t>
    </dgm:pt>
    <dgm:pt modelId="{E5469C03-B50E-4CAB-8D5F-14667DF8075A}" type="pres">
      <dgm:prSet presAssocID="{46466932-AC77-4D0A-AE72-92CC6CD7D696}" presName="Name0" presStyleCnt="0">
        <dgm:presLayoutVars>
          <dgm:chMax val="7"/>
          <dgm:chPref val="7"/>
          <dgm:dir val="rev"/>
        </dgm:presLayoutVars>
      </dgm:prSet>
      <dgm:spPr/>
      <dgm:t>
        <a:bodyPr/>
        <a:lstStyle/>
        <a:p>
          <a:endParaRPr lang="en-US"/>
        </a:p>
      </dgm:t>
    </dgm:pt>
    <dgm:pt modelId="{02605ACC-428B-4E83-BC8D-D92DA199F067}" type="pres">
      <dgm:prSet presAssocID="{46466932-AC77-4D0A-AE72-92CC6CD7D696}" presName="Name1" presStyleCnt="0"/>
      <dgm:spPr/>
    </dgm:pt>
    <dgm:pt modelId="{16A79D09-24FF-4978-BD34-C8C8191AFAB2}" type="pres">
      <dgm:prSet presAssocID="{46466932-AC77-4D0A-AE72-92CC6CD7D696}" presName="cycle" presStyleCnt="0"/>
      <dgm:spPr/>
    </dgm:pt>
    <dgm:pt modelId="{8B83EABC-D71F-46D4-825B-01166836DC04}" type="pres">
      <dgm:prSet presAssocID="{46466932-AC77-4D0A-AE72-92CC6CD7D696}" presName="srcNode" presStyleLbl="node1" presStyleIdx="0" presStyleCnt="7"/>
      <dgm:spPr/>
    </dgm:pt>
    <dgm:pt modelId="{19AEA151-2F50-43AD-A582-6EA0BD07ADF2}" type="pres">
      <dgm:prSet presAssocID="{46466932-AC77-4D0A-AE72-92CC6CD7D696}" presName="conn" presStyleLbl="parChTrans1D2" presStyleIdx="0" presStyleCnt="1"/>
      <dgm:spPr/>
      <dgm:t>
        <a:bodyPr/>
        <a:lstStyle/>
        <a:p>
          <a:endParaRPr lang="en-US"/>
        </a:p>
      </dgm:t>
    </dgm:pt>
    <dgm:pt modelId="{DB88E06E-8B90-4A16-AAFE-DB15FFDFC0A0}" type="pres">
      <dgm:prSet presAssocID="{46466932-AC77-4D0A-AE72-92CC6CD7D696}" presName="extraNode" presStyleLbl="node1" presStyleIdx="0" presStyleCnt="7"/>
      <dgm:spPr/>
    </dgm:pt>
    <dgm:pt modelId="{F0B2E07E-41ED-4A56-AE7D-F2E8EEA2F6DD}" type="pres">
      <dgm:prSet presAssocID="{46466932-AC77-4D0A-AE72-92CC6CD7D696}" presName="dstNode" presStyleLbl="node1" presStyleIdx="0" presStyleCnt="7"/>
      <dgm:spPr/>
    </dgm:pt>
    <dgm:pt modelId="{7AFF0DB7-E289-4105-AE3E-7DDCB464B8A3}" type="pres">
      <dgm:prSet presAssocID="{958F3D0D-6176-45B0-BA0F-16741D65B8EB}" presName="text_1" presStyleLbl="node1" presStyleIdx="0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E0F6CC2-AFD9-45F6-BD88-88A653EFC77E}" type="pres">
      <dgm:prSet presAssocID="{958F3D0D-6176-45B0-BA0F-16741D65B8EB}" presName="accent_1" presStyleCnt="0"/>
      <dgm:spPr/>
    </dgm:pt>
    <dgm:pt modelId="{B3FFE8A9-0EF9-41AA-AF7D-38C6AE34AED5}" type="pres">
      <dgm:prSet presAssocID="{958F3D0D-6176-45B0-BA0F-16741D65B8EB}" presName="accentRepeatNode" presStyleLbl="solidFgAcc1" presStyleIdx="0" presStyleCnt="7"/>
      <dgm:spPr/>
    </dgm:pt>
    <dgm:pt modelId="{11FCC1A5-2D69-4E5F-8794-021F14040872}" type="pres">
      <dgm:prSet presAssocID="{C8EB086C-F48F-4341-A4EE-1BE353D9275C}" presName="text_2" presStyleLbl="node1" presStyleIdx="1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6692E5A-C151-463B-9FFE-987B93B0372E}" type="pres">
      <dgm:prSet presAssocID="{C8EB086C-F48F-4341-A4EE-1BE353D9275C}" presName="accent_2" presStyleCnt="0"/>
      <dgm:spPr/>
    </dgm:pt>
    <dgm:pt modelId="{203FF54F-7685-4B4F-A967-F134078A03CF}" type="pres">
      <dgm:prSet presAssocID="{C8EB086C-F48F-4341-A4EE-1BE353D9275C}" presName="accentRepeatNode" presStyleLbl="solidFgAcc1" presStyleIdx="1" presStyleCnt="7"/>
      <dgm:spPr/>
    </dgm:pt>
    <dgm:pt modelId="{57BA6FAE-BAF3-408A-887D-24E233BC774D}" type="pres">
      <dgm:prSet presAssocID="{E41CC879-84E7-438C-9204-F0BD5E20061B}" presName="text_3" presStyleLbl="node1" presStyleIdx="2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CFFA876-595B-4426-AFEC-A5D8A28B0127}" type="pres">
      <dgm:prSet presAssocID="{E41CC879-84E7-438C-9204-F0BD5E20061B}" presName="accent_3" presStyleCnt="0"/>
      <dgm:spPr/>
    </dgm:pt>
    <dgm:pt modelId="{C711F0A2-9733-4188-8D84-6BE7C519EEDC}" type="pres">
      <dgm:prSet presAssocID="{E41CC879-84E7-438C-9204-F0BD5E20061B}" presName="accentRepeatNode" presStyleLbl="solidFgAcc1" presStyleIdx="2" presStyleCnt="7"/>
      <dgm:spPr/>
    </dgm:pt>
    <dgm:pt modelId="{1CFB1C01-E5BB-4D5E-8578-A4C917777ACB}" type="pres">
      <dgm:prSet presAssocID="{835D205C-D4AB-4686-AE7C-5C573C0B9218}" presName="text_4" presStyleLbl="node1" presStyleIdx="3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70706D6-4400-4916-B182-921FD2D1995F}" type="pres">
      <dgm:prSet presAssocID="{835D205C-D4AB-4686-AE7C-5C573C0B9218}" presName="accent_4" presStyleCnt="0"/>
      <dgm:spPr/>
    </dgm:pt>
    <dgm:pt modelId="{38803ED6-4178-445C-8BCF-CB3D1E6CF794}" type="pres">
      <dgm:prSet presAssocID="{835D205C-D4AB-4686-AE7C-5C573C0B9218}" presName="accentRepeatNode" presStyleLbl="solidFgAcc1" presStyleIdx="3" presStyleCnt="7"/>
      <dgm:spPr/>
    </dgm:pt>
    <dgm:pt modelId="{C749A96D-8F4F-456F-82A0-28D1237DA177}" type="pres">
      <dgm:prSet presAssocID="{9BBD3BDD-FC0E-4929-B51F-A991C0C01FCE}" presName="text_5" presStyleLbl="node1" presStyleIdx="4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D9916D4-C567-4C61-BFCB-FFEBF8C5DDD4}" type="pres">
      <dgm:prSet presAssocID="{9BBD3BDD-FC0E-4929-B51F-A991C0C01FCE}" presName="accent_5" presStyleCnt="0"/>
      <dgm:spPr/>
    </dgm:pt>
    <dgm:pt modelId="{9D05B585-2256-4CDF-B941-6BD3D584FD07}" type="pres">
      <dgm:prSet presAssocID="{9BBD3BDD-FC0E-4929-B51F-A991C0C01FCE}" presName="accentRepeatNode" presStyleLbl="solidFgAcc1" presStyleIdx="4" presStyleCnt="7"/>
      <dgm:spPr/>
    </dgm:pt>
    <dgm:pt modelId="{791B121A-A9DD-4854-B8B9-B7CC4ED98E91}" type="pres">
      <dgm:prSet presAssocID="{B6277FFB-CCFF-4C33-B859-6A36FAC99F0E}" presName="text_6" presStyleLbl="node1" presStyleIdx="5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F7E83B1-57F3-49E4-B9E8-942B40D72327}" type="pres">
      <dgm:prSet presAssocID="{B6277FFB-CCFF-4C33-B859-6A36FAC99F0E}" presName="accent_6" presStyleCnt="0"/>
      <dgm:spPr/>
    </dgm:pt>
    <dgm:pt modelId="{C9855063-89F4-476E-83BE-39C80EFC8308}" type="pres">
      <dgm:prSet presAssocID="{B6277FFB-CCFF-4C33-B859-6A36FAC99F0E}" presName="accentRepeatNode" presStyleLbl="solidFgAcc1" presStyleIdx="5" presStyleCnt="7"/>
      <dgm:spPr/>
    </dgm:pt>
    <dgm:pt modelId="{056C9E5E-3B24-4096-9097-0C9E9F6F9B33}" type="pres">
      <dgm:prSet presAssocID="{1A8D01D2-76AA-4630-A9F4-AD480D87E19B}" presName="text_7" presStyleLbl="node1" presStyleIdx="6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61073FF-B0C2-467C-BB43-ADCFBBCA1BD7}" type="pres">
      <dgm:prSet presAssocID="{1A8D01D2-76AA-4630-A9F4-AD480D87E19B}" presName="accent_7" presStyleCnt="0"/>
      <dgm:spPr/>
    </dgm:pt>
    <dgm:pt modelId="{4B15ECCD-F2E5-4B4E-9B4C-1F0C6AD120FE}" type="pres">
      <dgm:prSet presAssocID="{1A8D01D2-76AA-4630-A9F4-AD480D87E19B}" presName="accentRepeatNode" presStyleLbl="solidFgAcc1" presStyleIdx="6" presStyleCnt="7"/>
      <dgm:spPr/>
    </dgm:pt>
  </dgm:ptLst>
  <dgm:cxnLst>
    <dgm:cxn modelId="{0DEB0EA3-F476-48AE-B511-EC03942AA166}" srcId="{46466932-AC77-4D0A-AE72-92CC6CD7D696}" destId="{958F3D0D-6176-45B0-BA0F-16741D65B8EB}" srcOrd="0" destOrd="0" parTransId="{2C375CA8-4699-4878-94B8-01403B490900}" sibTransId="{7F542F88-13E8-4F8B-8E1A-FF194FA3F60B}"/>
    <dgm:cxn modelId="{43F89B9C-0054-4E60-9739-F116DCF1A3A6}" srcId="{46466932-AC77-4D0A-AE72-92CC6CD7D696}" destId="{1A8D01D2-76AA-4630-A9F4-AD480D87E19B}" srcOrd="6" destOrd="0" parTransId="{3D1C2AE0-9843-41D4-B8C4-ED3ACA73D5BC}" sibTransId="{7F9BE5C0-E9BE-434B-8A13-DE2A95200446}"/>
    <dgm:cxn modelId="{02C9B53E-C753-46C2-984F-147DB6ABB5BD}" srcId="{46466932-AC77-4D0A-AE72-92CC6CD7D696}" destId="{B6277FFB-CCFF-4C33-B859-6A36FAC99F0E}" srcOrd="5" destOrd="0" parTransId="{C8E56F1C-CDCB-464A-98F2-F31110E01BC1}" sibTransId="{5C4B5477-2BE1-4DA4-BAB0-54ED3AD5660C}"/>
    <dgm:cxn modelId="{AD8FAE5C-F32D-442F-828A-25A0E282A278}" type="presOf" srcId="{958F3D0D-6176-45B0-BA0F-16741D65B8EB}" destId="{7AFF0DB7-E289-4105-AE3E-7DDCB464B8A3}" srcOrd="0" destOrd="0" presId="urn:microsoft.com/office/officeart/2008/layout/VerticalCurvedList"/>
    <dgm:cxn modelId="{F8933BC7-AACA-481A-ACA4-91C100FD2DDB}" srcId="{46466932-AC77-4D0A-AE72-92CC6CD7D696}" destId="{C8EB086C-F48F-4341-A4EE-1BE353D9275C}" srcOrd="1" destOrd="0" parTransId="{B1655E62-A855-453C-ABFD-BCFABC797FB5}" sibTransId="{39AA8F2C-785D-4FBE-9DB8-F92481BA2FD0}"/>
    <dgm:cxn modelId="{61F7EFBC-8BFF-4FAA-8629-EB42984E2C55}" type="presOf" srcId="{1A8D01D2-76AA-4630-A9F4-AD480D87E19B}" destId="{056C9E5E-3B24-4096-9097-0C9E9F6F9B33}" srcOrd="0" destOrd="0" presId="urn:microsoft.com/office/officeart/2008/layout/VerticalCurvedList"/>
    <dgm:cxn modelId="{BDA16D7F-0596-4241-884B-58EB612B053A}" srcId="{46466932-AC77-4D0A-AE72-92CC6CD7D696}" destId="{9BBD3BDD-FC0E-4929-B51F-A991C0C01FCE}" srcOrd="4" destOrd="0" parTransId="{ABEC5076-BC49-422D-8564-3237E54614EB}" sibTransId="{E5A33C22-8A5B-432D-837C-2E3E91102FBA}"/>
    <dgm:cxn modelId="{6FD430E0-5698-44B8-B0DB-E42A8DD36E54}" type="presOf" srcId="{46466932-AC77-4D0A-AE72-92CC6CD7D696}" destId="{E5469C03-B50E-4CAB-8D5F-14667DF8075A}" srcOrd="0" destOrd="0" presId="urn:microsoft.com/office/officeart/2008/layout/VerticalCurvedList"/>
    <dgm:cxn modelId="{3CFA24C1-4DED-42D5-BD8B-A82E2DB3F9C9}" type="presOf" srcId="{E41CC879-84E7-438C-9204-F0BD5E20061B}" destId="{57BA6FAE-BAF3-408A-887D-24E233BC774D}" srcOrd="0" destOrd="0" presId="urn:microsoft.com/office/officeart/2008/layout/VerticalCurvedList"/>
    <dgm:cxn modelId="{A8075F89-F189-45C9-9098-833A2E03E65A}" type="presOf" srcId="{7F542F88-13E8-4F8B-8E1A-FF194FA3F60B}" destId="{19AEA151-2F50-43AD-A582-6EA0BD07ADF2}" srcOrd="0" destOrd="0" presId="urn:microsoft.com/office/officeart/2008/layout/VerticalCurvedList"/>
    <dgm:cxn modelId="{C7FFABCE-DC90-4082-86AD-5807399C67F1}" type="presOf" srcId="{9BBD3BDD-FC0E-4929-B51F-A991C0C01FCE}" destId="{C749A96D-8F4F-456F-82A0-28D1237DA177}" srcOrd="0" destOrd="0" presId="urn:microsoft.com/office/officeart/2008/layout/VerticalCurvedList"/>
    <dgm:cxn modelId="{97F601BE-F4AB-4166-A4B9-93F26B4749D1}" type="presOf" srcId="{C8EB086C-F48F-4341-A4EE-1BE353D9275C}" destId="{11FCC1A5-2D69-4E5F-8794-021F14040872}" srcOrd="0" destOrd="0" presId="urn:microsoft.com/office/officeart/2008/layout/VerticalCurvedList"/>
    <dgm:cxn modelId="{AD6A5BBF-423C-49D7-8068-E8125B36F22E}" type="presOf" srcId="{B6277FFB-CCFF-4C33-B859-6A36FAC99F0E}" destId="{791B121A-A9DD-4854-B8B9-B7CC4ED98E91}" srcOrd="0" destOrd="0" presId="urn:microsoft.com/office/officeart/2008/layout/VerticalCurvedList"/>
    <dgm:cxn modelId="{8DD0A290-FA1D-4359-ADED-802F2D70C4D0}" srcId="{46466932-AC77-4D0A-AE72-92CC6CD7D696}" destId="{E41CC879-84E7-438C-9204-F0BD5E20061B}" srcOrd="2" destOrd="0" parTransId="{797EDD8C-2C8A-4B14-9E38-A30DCF288DE0}" sibTransId="{8FD1A6D4-EC35-456F-A933-27C29901E5A5}"/>
    <dgm:cxn modelId="{2F0DBDE9-1DC4-462D-B686-F412ACEF2FED}" srcId="{46466932-AC77-4D0A-AE72-92CC6CD7D696}" destId="{835D205C-D4AB-4686-AE7C-5C573C0B9218}" srcOrd="3" destOrd="0" parTransId="{799F7B2A-9BA2-454C-99B0-824917DECA38}" sibTransId="{973E7FE3-E38C-446F-ADE3-EF09D6C7CC2B}"/>
    <dgm:cxn modelId="{087F2851-10C8-48E3-9713-74EB50A7189A}" type="presOf" srcId="{835D205C-D4AB-4686-AE7C-5C573C0B9218}" destId="{1CFB1C01-E5BB-4D5E-8578-A4C917777ACB}" srcOrd="0" destOrd="0" presId="urn:microsoft.com/office/officeart/2008/layout/VerticalCurvedList"/>
    <dgm:cxn modelId="{57A4C705-4B15-43C7-A77F-3F8CB5C605E0}" type="presParOf" srcId="{E5469C03-B50E-4CAB-8D5F-14667DF8075A}" destId="{02605ACC-428B-4E83-BC8D-D92DA199F067}" srcOrd="0" destOrd="0" presId="urn:microsoft.com/office/officeart/2008/layout/VerticalCurvedList"/>
    <dgm:cxn modelId="{2A9436A8-FFD4-47E9-ADE7-23D802C2672C}" type="presParOf" srcId="{02605ACC-428B-4E83-BC8D-D92DA199F067}" destId="{16A79D09-24FF-4978-BD34-C8C8191AFAB2}" srcOrd="0" destOrd="0" presId="urn:microsoft.com/office/officeart/2008/layout/VerticalCurvedList"/>
    <dgm:cxn modelId="{1D731128-9533-40A3-B525-D8B1E3CDB81B}" type="presParOf" srcId="{16A79D09-24FF-4978-BD34-C8C8191AFAB2}" destId="{8B83EABC-D71F-46D4-825B-01166836DC04}" srcOrd="0" destOrd="0" presId="urn:microsoft.com/office/officeart/2008/layout/VerticalCurvedList"/>
    <dgm:cxn modelId="{AFD5B118-5698-44E9-AA27-0E4BFF6701D6}" type="presParOf" srcId="{16A79D09-24FF-4978-BD34-C8C8191AFAB2}" destId="{19AEA151-2F50-43AD-A582-6EA0BD07ADF2}" srcOrd="1" destOrd="0" presId="urn:microsoft.com/office/officeart/2008/layout/VerticalCurvedList"/>
    <dgm:cxn modelId="{DC752021-16D8-44FE-B108-8C5E04F32DDE}" type="presParOf" srcId="{16A79D09-24FF-4978-BD34-C8C8191AFAB2}" destId="{DB88E06E-8B90-4A16-AAFE-DB15FFDFC0A0}" srcOrd="2" destOrd="0" presId="urn:microsoft.com/office/officeart/2008/layout/VerticalCurvedList"/>
    <dgm:cxn modelId="{D78379EA-4125-4FC2-B6DD-97B1D5319614}" type="presParOf" srcId="{16A79D09-24FF-4978-BD34-C8C8191AFAB2}" destId="{F0B2E07E-41ED-4A56-AE7D-F2E8EEA2F6DD}" srcOrd="3" destOrd="0" presId="urn:microsoft.com/office/officeart/2008/layout/VerticalCurvedList"/>
    <dgm:cxn modelId="{48315A16-7118-402F-A6DB-659C642871D7}" type="presParOf" srcId="{02605ACC-428B-4E83-BC8D-D92DA199F067}" destId="{7AFF0DB7-E289-4105-AE3E-7DDCB464B8A3}" srcOrd="1" destOrd="0" presId="urn:microsoft.com/office/officeart/2008/layout/VerticalCurvedList"/>
    <dgm:cxn modelId="{489A5175-1867-4D72-90C0-DDF025D4F3CB}" type="presParOf" srcId="{02605ACC-428B-4E83-BC8D-D92DA199F067}" destId="{DE0F6CC2-AFD9-45F6-BD88-88A653EFC77E}" srcOrd="2" destOrd="0" presId="urn:microsoft.com/office/officeart/2008/layout/VerticalCurvedList"/>
    <dgm:cxn modelId="{79956BB9-358B-42FC-9C6E-D8F978F947B5}" type="presParOf" srcId="{DE0F6CC2-AFD9-45F6-BD88-88A653EFC77E}" destId="{B3FFE8A9-0EF9-41AA-AF7D-38C6AE34AED5}" srcOrd="0" destOrd="0" presId="urn:microsoft.com/office/officeart/2008/layout/VerticalCurvedList"/>
    <dgm:cxn modelId="{999248BB-DD1F-4650-AAAC-A7434E467E18}" type="presParOf" srcId="{02605ACC-428B-4E83-BC8D-D92DA199F067}" destId="{11FCC1A5-2D69-4E5F-8794-021F14040872}" srcOrd="3" destOrd="0" presId="urn:microsoft.com/office/officeart/2008/layout/VerticalCurvedList"/>
    <dgm:cxn modelId="{FACE61A4-6256-4F4A-9E0D-C7A948B847CD}" type="presParOf" srcId="{02605ACC-428B-4E83-BC8D-D92DA199F067}" destId="{46692E5A-C151-463B-9FFE-987B93B0372E}" srcOrd="4" destOrd="0" presId="urn:microsoft.com/office/officeart/2008/layout/VerticalCurvedList"/>
    <dgm:cxn modelId="{E49E5126-3291-442C-8285-CF54D56B67BA}" type="presParOf" srcId="{46692E5A-C151-463B-9FFE-987B93B0372E}" destId="{203FF54F-7685-4B4F-A967-F134078A03CF}" srcOrd="0" destOrd="0" presId="urn:microsoft.com/office/officeart/2008/layout/VerticalCurvedList"/>
    <dgm:cxn modelId="{34A1A2A7-6DA2-4EEB-842E-471406841B6D}" type="presParOf" srcId="{02605ACC-428B-4E83-BC8D-D92DA199F067}" destId="{57BA6FAE-BAF3-408A-887D-24E233BC774D}" srcOrd="5" destOrd="0" presId="urn:microsoft.com/office/officeart/2008/layout/VerticalCurvedList"/>
    <dgm:cxn modelId="{D481D22C-A217-42AD-A702-DE0063DB94A4}" type="presParOf" srcId="{02605ACC-428B-4E83-BC8D-D92DA199F067}" destId="{1CFFA876-595B-4426-AFEC-A5D8A28B0127}" srcOrd="6" destOrd="0" presId="urn:microsoft.com/office/officeart/2008/layout/VerticalCurvedList"/>
    <dgm:cxn modelId="{2F734CD9-7408-4988-9B5E-E4114FAFD4F2}" type="presParOf" srcId="{1CFFA876-595B-4426-AFEC-A5D8A28B0127}" destId="{C711F0A2-9733-4188-8D84-6BE7C519EEDC}" srcOrd="0" destOrd="0" presId="urn:microsoft.com/office/officeart/2008/layout/VerticalCurvedList"/>
    <dgm:cxn modelId="{E62BF374-9D49-40B3-AB7F-3E9B2FF9E3BC}" type="presParOf" srcId="{02605ACC-428B-4E83-BC8D-D92DA199F067}" destId="{1CFB1C01-E5BB-4D5E-8578-A4C917777ACB}" srcOrd="7" destOrd="0" presId="urn:microsoft.com/office/officeart/2008/layout/VerticalCurvedList"/>
    <dgm:cxn modelId="{10225672-A1D3-4D23-9DE2-404F647C4C6B}" type="presParOf" srcId="{02605ACC-428B-4E83-BC8D-D92DA199F067}" destId="{570706D6-4400-4916-B182-921FD2D1995F}" srcOrd="8" destOrd="0" presId="urn:microsoft.com/office/officeart/2008/layout/VerticalCurvedList"/>
    <dgm:cxn modelId="{24441D47-5BC8-4BD5-BCDC-2B1C9105DA99}" type="presParOf" srcId="{570706D6-4400-4916-B182-921FD2D1995F}" destId="{38803ED6-4178-445C-8BCF-CB3D1E6CF794}" srcOrd="0" destOrd="0" presId="urn:microsoft.com/office/officeart/2008/layout/VerticalCurvedList"/>
    <dgm:cxn modelId="{6A91D3E8-BA7D-4649-BC5F-85DA9FAEBC57}" type="presParOf" srcId="{02605ACC-428B-4E83-BC8D-D92DA199F067}" destId="{C749A96D-8F4F-456F-82A0-28D1237DA177}" srcOrd="9" destOrd="0" presId="urn:microsoft.com/office/officeart/2008/layout/VerticalCurvedList"/>
    <dgm:cxn modelId="{197DCFA6-1796-4208-9D59-8E201ECE9D63}" type="presParOf" srcId="{02605ACC-428B-4E83-BC8D-D92DA199F067}" destId="{0D9916D4-C567-4C61-BFCB-FFEBF8C5DDD4}" srcOrd="10" destOrd="0" presId="urn:microsoft.com/office/officeart/2008/layout/VerticalCurvedList"/>
    <dgm:cxn modelId="{151ED9CB-35DC-47EF-8320-DEDBC8BA1317}" type="presParOf" srcId="{0D9916D4-C567-4C61-BFCB-FFEBF8C5DDD4}" destId="{9D05B585-2256-4CDF-B941-6BD3D584FD07}" srcOrd="0" destOrd="0" presId="urn:microsoft.com/office/officeart/2008/layout/VerticalCurvedList"/>
    <dgm:cxn modelId="{248FE8EF-E012-4465-AA53-778697F1FACB}" type="presParOf" srcId="{02605ACC-428B-4E83-BC8D-D92DA199F067}" destId="{791B121A-A9DD-4854-B8B9-B7CC4ED98E91}" srcOrd="11" destOrd="0" presId="urn:microsoft.com/office/officeart/2008/layout/VerticalCurvedList"/>
    <dgm:cxn modelId="{FFD3034A-643E-412C-B149-35AC5945DC3B}" type="presParOf" srcId="{02605ACC-428B-4E83-BC8D-D92DA199F067}" destId="{5F7E83B1-57F3-49E4-B9E8-942B40D72327}" srcOrd="12" destOrd="0" presId="urn:microsoft.com/office/officeart/2008/layout/VerticalCurvedList"/>
    <dgm:cxn modelId="{D6026338-A8C1-4651-8091-F552A8579D31}" type="presParOf" srcId="{5F7E83B1-57F3-49E4-B9E8-942B40D72327}" destId="{C9855063-89F4-476E-83BE-39C80EFC8308}" srcOrd="0" destOrd="0" presId="urn:microsoft.com/office/officeart/2008/layout/VerticalCurvedList"/>
    <dgm:cxn modelId="{26E83156-4C35-4CC7-82A1-BE77739CB3D5}" type="presParOf" srcId="{02605ACC-428B-4E83-BC8D-D92DA199F067}" destId="{056C9E5E-3B24-4096-9097-0C9E9F6F9B33}" srcOrd="13" destOrd="0" presId="urn:microsoft.com/office/officeart/2008/layout/VerticalCurvedList"/>
    <dgm:cxn modelId="{B3A1FBF0-ADC6-458C-969E-984805BAA144}" type="presParOf" srcId="{02605ACC-428B-4E83-BC8D-D92DA199F067}" destId="{061073FF-B0C2-467C-BB43-ADCFBBCA1BD7}" srcOrd="14" destOrd="0" presId="urn:microsoft.com/office/officeart/2008/layout/VerticalCurvedList"/>
    <dgm:cxn modelId="{4AE5A00D-698B-4435-92E7-DC17B7275F4F}" type="presParOf" srcId="{061073FF-B0C2-467C-BB43-ADCFBBCA1BD7}" destId="{4B15ECCD-F2E5-4B4E-9B4C-1F0C6AD120FE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0B7D771-D222-4D47-8B1E-74D27A305E8A}" type="doc">
      <dgm:prSet loTypeId="urn:microsoft.com/office/officeart/2005/8/layout/radial6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7B8425D8-C91C-4A11-AF62-3B041E506E64}">
      <dgm:prSet phldrT="[Text]"/>
      <dgm:spPr/>
      <dgm:t>
        <a:bodyPr/>
        <a:lstStyle/>
        <a:p>
          <a:r>
            <a:rPr lang="fa-IR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B Zar" panose="00000400000000000000" pitchFamily="2" charset="-78"/>
            </a:rPr>
            <a:t>حمل و نقل</a:t>
          </a:r>
          <a:endParaRPr lang="en-US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cs typeface="B Zar" panose="00000400000000000000" pitchFamily="2" charset="-78"/>
          </a:endParaRPr>
        </a:p>
      </dgm:t>
    </dgm:pt>
    <dgm:pt modelId="{57095BFD-E0AE-4C52-B213-5A019C12100B}" type="parTrans" cxnId="{5A880F3F-76A9-4CFC-AC12-5C7057A0E10C}">
      <dgm:prSet/>
      <dgm:spPr/>
      <dgm:t>
        <a:bodyPr/>
        <a:lstStyle/>
        <a:p>
          <a:endParaRPr lang="en-US"/>
        </a:p>
      </dgm:t>
    </dgm:pt>
    <dgm:pt modelId="{18C3E332-A97B-48B2-9467-D3F32770F2B2}" type="sibTrans" cxnId="{5A880F3F-76A9-4CFC-AC12-5C7057A0E10C}">
      <dgm:prSet/>
      <dgm:spPr/>
      <dgm:t>
        <a:bodyPr/>
        <a:lstStyle/>
        <a:p>
          <a:endParaRPr lang="en-US"/>
        </a:p>
      </dgm:t>
    </dgm:pt>
    <dgm:pt modelId="{B3A0D3AB-395B-433E-AC99-8A9C341E4021}">
      <dgm:prSet phldrT="[Text]"/>
      <dgm:spPr/>
      <dgm:t>
        <a:bodyPr/>
        <a:lstStyle/>
        <a:p>
          <a:r>
            <a:rPr lang="fa-IR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B Zar" panose="00000400000000000000" pitchFamily="2" charset="-78"/>
            </a:rPr>
            <a:t>صنعت و معدن</a:t>
          </a:r>
          <a:endParaRPr lang="en-US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cs typeface="B Zar" panose="00000400000000000000" pitchFamily="2" charset="-78"/>
          </a:endParaRPr>
        </a:p>
      </dgm:t>
    </dgm:pt>
    <dgm:pt modelId="{697FD5BC-481C-448E-AD59-6EA54D00B279}" type="parTrans" cxnId="{7FCAC9A5-7403-4CA6-9649-D0F50B9D3FB0}">
      <dgm:prSet/>
      <dgm:spPr/>
      <dgm:t>
        <a:bodyPr/>
        <a:lstStyle/>
        <a:p>
          <a:endParaRPr lang="en-US"/>
        </a:p>
      </dgm:t>
    </dgm:pt>
    <dgm:pt modelId="{84F51D35-A8A4-444B-A9F6-9368E5A2E85F}" type="sibTrans" cxnId="{7FCAC9A5-7403-4CA6-9649-D0F50B9D3FB0}">
      <dgm:prSet/>
      <dgm:spPr/>
      <dgm:t>
        <a:bodyPr/>
        <a:lstStyle/>
        <a:p>
          <a:endParaRPr lang="en-US"/>
        </a:p>
      </dgm:t>
    </dgm:pt>
    <dgm:pt modelId="{B75F51DD-1117-4BAC-A9E8-F31C710D81C0}">
      <dgm:prSet phldrT="[Text]"/>
      <dgm:spPr/>
      <dgm:t>
        <a:bodyPr/>
        <a:lstStyle/>
        <a:p>
          <a:r>
            <a:rPr lang="fa-IR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B Zar" panose="00000400000000000000" pitchFamily="2" charset="-78"/>
            </a:rPr>
            <a:t>خدمات</a:t>
          </a:r>
          <a:endParaRPr lang="en-US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cs typeface="B Zar" panose="00000400000000000000" pitchFamily="2" charset="-78"/>
          </a:endParaRPr>
        </a:p>
      </dgm:t>
    </dgm:pt>
    <dgm:pt modelId="{F949C93C-5602-411B-A20B-5CF77E5CD98A}" type="parTrans" cxnId="{7CDA47EE-7CE4-4A62-9F88-7078BCECE6CE}">
      <dgm:prSet/>
      <dgm:spPr/>
      <dgm:t>
        <a:bodyPr/>
        <a:lstStyle/>
        <a:p>
          <a:endParaRPr lang="en-US"/>
        </a:p>
      </dgm:t>
    </dgm:pt>
    <dgm:pt modelId="{157FD681-2EB0-49BC-95F8-0B90A1E01CBF}" type="sibTrans" cxnId="{7CDA47EE-7CE4-4A62-9F88-7078BCECE6CE}">
      <dgm:prSet/>
      <dgm:spPr/>
      <dgm:t>
        <a:bodyPr/>
        <a:lstStyle/>
        <a:p>
          <a:endParaRPr lang="en-US"/>
        </a:p>
      </dgm:t>
    </dgm:pt>
    <dgm:pt modelId="{7EE6B799-0048-4583-8121-1D75E43170BB}">
      <dgm:prSet phldrT="[Text]"/>
      <dgm:spPr/>
      <dgm:t>
        <a:bodyPr/>
        <a:lstStyle/>
        <a:p>
          <a:r>
            <a:rPr lang="fa-IR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B Zar" panose="00000400000000000000" pitchFamily="2" charset="-78"/>
            </a:rPr>
            <a:t>کشاورزی</a:t>
          </a:r>
          <a:endParaRPr lang="en-US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cs typeface="B Zar" panose="00000400000000000000" pitchFamily="2" charset="-78"/>
          </a:endParaRPr>
        </a:p>
      </dgm:t>
    </dgm:pt>
    <dgm:pt modelId="{311767B5-AFCC-457A-920C-A3805D4B1C84}" type="parTrans" cxnId="{BA501A1F-380A-45A0-A5FB-73B1A53DE59E}">
      <dgm:prSet/>
      <dgm:spPr/>
      <dgm:t>
        <a:bodyPr/>
        <a:lstStyle/>
        <a:p>
          <a:endParaRPr lang="en-US"/>
        </a:p>
      </dgm:t>
    </dgm:pt>
    <dgm:pt modelId="{C25B6996-4662-4895-AE10-057549E30C05}" type="sibTrans" cxnId="{BA501A1F-380A-45A0-A5FB-73B1A53DE59E}">
      <dgm:prSet/>
      <dgm:spPr/>
      <dgm:t>
        <a:bodyPr/>
        <a:lstStyle/>
        <a:p>
          <a:endParaRPr lang="en-US"/>
        </a:p>
      </dgm:t>
    </dgm:pt>
    <dgm:pt modelId="{FB5937FA-E1F3-4259-90CB-FDA5999A465D}">
      <dgm:prSet phldrT="[Text]"/>
      <dgm:spPr/>
      <dgm:t>
        <a:bodyPr/>
        <a:lstStyle/>
        <a:p>
          <a:r>
            <a:rPr lang="fa-IR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B Zar" panose="00000400000000000000" pitchFamily="2" charset="-78"/>
            </a:rPr>
            <a:t>تجارت</a:t>
          </a:r>
          <a:endParaRPr lang="en-US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cs typeface="B Zar" panose="00000400000000000000" pitchFamily="2" charset="-78"/>
          </a:endParaRPr>
        </a:p>
      </dgm:t>
    </dgm:pt>
    <dgm:pt modelId="{B27E09EF-0749-4B71-B8FF-9481ACAD261E}" type="parTrans" cxnId="{16F650E3-B4C2-45CE-99F3-DDF61C8FC55E}">
      <dgm:prSet/>
      <dgm:spPr/>
      <dgm:t>
        <a:bodyPr/>
        <a:lstStyle/>
        <a:p>
          <a:endParaRPr lang="en-US"/>
        </a:p>
      </dgm:t>
    </dgm:pt>
    <dgm:pt modelId="{0D3EF6ED-8B8C-4CAF-B62F-5BD80CEFDDC9}" type="sibTrans" cxnId="{16F650E3-B4C2-45CE-99F3-DDF61C8FC55E}">
      <dgm:prSet/>
      <dgm:spPr/>
      <dgm:t>
        <a:bodyPr/>
        <a:lstStyle/>
        <a:p>
          <a:endParaRPr lang="en-US"/>
        </a:p>
      </dgm:t>
    </dgm:pt>
    <dgm:pt modelId="{2AC55F38-B7A5-414F-856B-778255D90ADD}" type="pres">
      <dgm:prSet presAssocID="{90B7D771-D222-4D47-8B1E-74D27A305E8A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1C805CDC-3E2A-40C0-A3BF-509B848ECDC2}" type="pres">
      <dgm:prSet presAssocID="{7B8425D8-C91C-4A11-AF62-3B041E506E64}" presName="centerShape" presStyleLbl="node0" presStyleIdx="0" presStyleCnt="1"/>
      <dgm:spPr/>
      <dgm:t>
        <a:bodyPr/>
        <a:lstStyle/>
        <a:p>
          <a:endParaRPr lang="en-US"/>
        </a:p>
      </dgm:t>
    </dgm:pt>
    <dgm:pt modelId="{44E4E935-5AE9-465F-8285-542D57E0647D}" type="pres">
      <dgm:prSet presAssocID="{B3A0D3AB-395B-433E-AC99-8A9C341E4021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7DC816D-48F5-42B2-A211-3C9FEB098600}" type="pres">
      <dgm:prSet presAssocID="{B3A0D3AB-395B-433E-AC99-8A9C341E4021}" presName="dummy" presStyleCnt="0"/>
      <dgm:spPr/>
    </dgm:pt>
    <dgm:pt modelId="{9F47A503-DA73-4AAC-A8F1-CBCB36CDAE4D}" type="pres">
      <dgm:prSet presAssocID="{84F51D35-A8A4-444B-A9F6-9368E5A2E85F}" presName="sibTrans" presStyleLbl="sibTrans2D1" presStyleIdx="0" presStyleCnt="4"/>
      <dgm:spPr/>
      <dgm:t>
        <a:bodyPr/>
        <a:lstStyle/>
        <a:p>
          <a:endParaRPr lang="en-US"/>
        </a:p>
      </dgm:t>
    </dgm:pt>
    <dgm:pt modelId="{E2B7B526-663F-4874-9B06-0F0351273096}" type="pres">
      <dgm:prSet presAssocID="{B75F51DD-1117-4BAC-A9E8-F31C710D81C0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315752D-F245-4CEE-ACB9-85BACAC707B1}" type="pres">
      <dgm:prSet presAssocID="{B75F51DD-1117-4BAC-A9E8-F31C710D81C0}" presName="dummy" presStyleCnt="0"/>
      <dgm:spPr/>
    </dgm:pt>
    <dgm:pt modelId="{C45DDBA9-2D69-4C12-B802-FE8D58AB3811}" type="pres">
      <dgm:prSet presAssocID="{157FD681-2EB0-49BC-95F8-0B90A1E01CBF}" presName="sibTrans" presStyleLbl="sibTrans2D1" presStyleIdx="1" presStyleCnt="4"/>
      <dgm:spPr/>
      <dgm:t>
        <a:bodyPr/>
        <a:lstStyle/>
        <a:p>
          <a:endParaRPr lang="en-US"/>
        </a:p>
      </dgm:t>
    </dgm:pt>
    <dgm:pt modelId="{2C48B054-9A61-45B1-AD5F-294237A8820D}" type="pres">
      <dgm:prSet presAssocID="{7EE6B799-0048-4583-8121-1D75E43170BB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B48E751-2EB5-47EB-950D-34A2E6C5C715}" type="pres">
      <dgm:prSet presAssocID="{7EE6B799-0048-4583-8121-1D75E43170BB}" presName="dummy" presStyleCnt="0"/>
      <dgm:spPr/>
    </dgm:pt>
    <dgm:pt modelId="{F92CDFD9-A795-4E69-AECC-4ADDA1CC20F5}" type="pres">
      <dgm:prSet presAssocID="{C25B6996-4662-4895-AE10-057549E30C05}" presName="sibTrans" presStyleLbl="sibTrans2D1" presStyleIdx="2" presStyleCnt="4"/>
      <dgm:spPr/>
      <dgm:t>
        <a:bodyPr/>
        <a:lstStyle/>
        <a:p>
          <a:endParaRPr lang="en-US"/>
        </a:p>
      </dgm:t>
    </dgm:pt>
    <dgm:pt modelId="{EC0F27C9-AA81-427C-9867-3E4E5B95188C}" type="pres">
      <dgm:prSet presAssocID="{FB5937FA-E1F3-4259-90CB-FDA5999A465D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7762D6A-21FB-44BA-8F43-62A4D7876BD0}" type="pres">
      <dgm:prSet presAssocID="{FB5937FA-E1F3-4259-90CB-FDA5999A465D}" presName="dummy" presStyleCnt="0"/>
      <dgm:spPr/>
    </dgm:pt>
    <dgm:pt modelId="{BF1C6A19-F2CD-4301-9B1C-F691656120FE}" type="pres">
      <dgm:prSet presAssocID="{0D3EF6ED-8B8C-4CAF-B62F-5BD80CEFDDC9}" presName="sibTrans" presStyleLbl="sibTrans2D1" presStyleIdx="3" presStyleCnt="4"/>
      <dgm:spPr/>
      <dgm:t>
        <a:bodyPr/>
        <a:lstStyle/>
        <a:p>
          <a:endParaRPr lang="en-US"/>
        </a:p>
      </dgm:t>
    </dgm:pt>
  </dgm:ptLst>
  <dgm:cxnLst>
    <dgm:cxn modelId="{F313AA65-7DEE-4920-AD35-2C3809667A55}" type="presOf" srcId="{FB5937FA-E1F3-4259-90CB-FDA5999A465D}" destId="{EC0F27C9-AA81-427C-9867-3E4E5B95188C}" srcOrd="0" destOrd="0" presId="urn:microsoft.com/office/officeart/2005/8/layout/radial6"/>
    <dgm:cxn modelId="{CEB7DEFC-8FBF-4562-BB7D-44772801148F}" type="presOf" srcId="{90B7D771-D222-4D47-8B1E-74D27A305E8A}" destId="{2AC55F38-B7A5-414F-856B-778255D90ADD}" srcOrd="0" destOrd="0" presId="urn:microsoft.com/office/officeart/2005/8/layout/radial6"/>
    <dgm:cxn modelId="{79319B6B-B70A-473A-B04F-61C4944C30A2}" type="presOf" srcId="{B75F51DD-1117-4BAC-A9E8-F31C710D81C0}" destId="{E2B7B526-663F-4874-9B06-0F0351273096}" srcOrd="0" destOrd="0" presId="urn:microsoft.com/office/officeart/2005/8/layout/radial6"/>
    <dgm:cxn modelId="{16F650E3-B4C2-45CE-99F3-DDF61C8FC55E}" srcId="{7B8425D8-C91C-4A11-AF62-3B041E506E64}" destId="{FB5937FA-E1F3-4259-90CB-FDA5999A465D}" srcOrd="3" destOrd="0" parTransId="{B27E09EF-0749-4B71-B8FF-9481ACAD261E}" sibTransId="{0D3EF6ED-8B8C-4CAF-B62F-5BD80CEFDDC9}"/>
    <dgm:cxn modelId="{BA501A1F-380A-45A0-A5FB-73B1A53DE59E}" srcId="{7B8425D8-C91C-4A11-AF62-3B041E506E64}" destId="{7EE6B799-0048-4583-8121-1D75E43170BB}" srcOrd="2" destOrd="0" parTransId="{311767B5-AFCC-457A-920C-A3805D4B1C84}" sibTransId="{C25B6996-4662-4895-AE10-057549E30C05}"/>
    <dgm:cxn modelId="{7CDA47EE-7CE4-4A62-9F88-7078BCECE6CE}" srcId="{7B8425D8-C91C-4A11-AF62-3B041E506E64}" destId="{B75F51DD-1117-4BAC-A9E8-F31C710D81C0}" srcOrd="1" destOrd="0" parTransId="{F949C93C-5602-411B-A20B-5CF77E5CD98A}" sibTransId="{157FD681-2EB0-49BC-95F8-0B90A1E01CBF}"/>
    <dgm:cxn modelId="{50CBDE4D-D00A-4F7F-BBFA-53C7EC4A11E1}" type="presOf" srcId="{7EE6B799-0048-4583-8121-1D75E43170BB}" destId="{2C48B054-9A61-45B1-AD5F-294237A8820D}" srcOrd="0" destOrd="0" presId="urn:microsoft.com/office/officeart/2005/8/layout/radial6"/>
    <dgm:cxn modelId="{136D17D8-F7F6-4BBC-B392-EAD34E89599F}" type="presOf" srcId="{0D3EF6ED-8B8C-4CAF-B62F-5BD80CEFDDC9}" destId="{BF1C6A19-F2CD-4301-9B1C-F691656120FE}" srcOrd="0" destOrd="0" presId="urn:microsoft.com/office/officeart/2005/8/layout/radial6"/>
    <dgm:cxn modelId="{7FCAC9A5-7403-4CA6-9649-D0F50B9D3FB0}" srcId="{7B8425D8-C91C-4A11-AF62-3B041E506E64}" destId="{B3A0D3AB-395B-433E-AC99-8A9C341E4021}" srcOrd="0" destOrd="0" parTransId="{697FD5BC-481C-448E-AD59-6EA54D00B279}" sibTransId="{84F51D35-A8A4-444B-A9F6-9368E5A2E85F}"/>
    <dgm:cxn modelId="{5A880F3F-76A9-4CFC-AC12-5C7057A0E10C}" srcId="{90B7D771-D222-4D47-8B1E-74D27A305E8A}" destId="{7B8425D8-C91C-4A11-AF62-3B041E506E64}" srcOrd="0" destOrd="0" parTransId="{57095BFD-E0AE-4C52-B213-5A019C12100B}" sibTransId="{18C3E332-A97B-48B2-9467-D3F32770F2B2}"/>
    <dgm:cxn modelId="{08B1177B-3751-4EF3-9A86-3E345B70A94E}" type="presOf" srcId="{7B8425D8-C91C-4A11-AF62-3B041E506E64}" destId="{1C805CDC-3E2A-40C0-A3BF-509B848ECDC2}" srcOrd="0" destOrd="0" presId="urn:microsoft.com/office/officeart/2005/8/layout/radial6"/>
    <dgm:cxn modelId="{031FA8B9-9554-46C1-87D1-B6FA38FAAF78}" type="presOf" srcId="{C25B6996-4662-4895-AE10-057549E30C05}" destId="{F92CDFD9-A795-4E69-AECC-4ADDA1CC20F5}" srcOrd="0" destOrd="0" presId="urn:microsoft.com/office/officeart/2005/8/layout/radial6"/>
    <dgm:cxn modelId="{7A0EFCD5-513A-4983-B560-407193E7AECF}" type="presOf" srcId="{B3A0D3AB-395B-433E-AC99-8A9C341E4021}" destId="{44E4E935-5AE9-465F-8285-542D57E0647D}" srcOrd="0" destOrd="0" presId="urn:microsoft.com/office/officeart/2005/8/layout/radial6"/>
    <dgm:cxn modelId="{0DE58993-67C6-462D-8688-8AB1F239A324}" type="presOf" srcId="{84F51D35-A8A4-444B-A9F6-9368E5A2E85F}" destId="{9F47A503-DA73-4AAC-A8F1-CBCB36CDAE4D}" srcOrd="0" destOrd="0" presId="urn:microsoft.com/office/officeart/2005/8/layout/radial6"/>
    <dgm:cxn modelId="{9DA76CF3-C134-4276-B35C-EF8ED5384A15}" type="presOf" srcId="{157FD681-2EB0-49BC-95F8-0B90A1E01CBF}" destId="{C45DDBA9-2D69-4C12-B802-FE8D58AB3811}" srcOrd="0" destOrd="0" presId="urn:microsoft.com/office/officeart/2005/8/layout/radial6"/>
    <dgm:cxn modelId="{584FC97C-4A66-4F63-A081-7F8894840ABB}" type="presParOf" srcId="{2AC55F38-B7A5-414F-856B-778255D90ADD}" destId="{1C805CDC-3E2A-40C0-A3BF-509B848ECDC2}" srcOrd="0" destOrd="0" presId="urn:microsoft.com/office/officeart/2005/8/layout/radial6"/>
    <dgm:cxn modelId="{6B9C1795-CC8B-4872-9975-65F9952DF4FC}" type="presParOf" srcId="{2AC55F38-B7A5-414F-856B-778255D90ADD}" destId="{44E4E935-5AE9-465F-8285-542D57E0647D}" srcOrd="1" destOrd="0" presId="urn:microsoft.com/office/officeart/2005/8/layout/radial6"/>
    <dgm:cxn modelId="{D6246985-6220-403B-8EC5-761F52E0C1AB}" type="presParOf" srcId="{2AC55F38-B7A5-414F-856B-778255D90ADD}" destId="{F7DC816D-48F5-42B2-A211-3C9FEB098600}" srcOrd="2" destOrd="0" presId="urn:microsoft.com/office/officeart/2005/8/layout/radial6"/>
    <dgm:cxn modelId="{2E53580D-C62A-4381-A6AB-718967048CB9}" type="presParOf" srcId="{2AC55F38-B7A5-414F-856B-778255D90ADD}" destId="{9F47A503-DA73-4AAC-A8F1-CBCB36CDAE4D}" srcOrd="3" destOrd="0" presId="urn:microsoft.com/office/officeart/2005/8/layout/radial6"/>
    <dgm:cxn modelId="{25E618AE-8F95-40F9-92F3-F9FF78A07004}" type="presParOf" srcId="{2AC55F38-B7A5-414F-856B-778255D90ADD}" destId="{E2B7B526-663F-4874-9B06-0F0351273096}" srcOrd="4" destOrd="0" presId="urn:microsoft.com/office/officeart/2005/8/layout/radial6"/>
    <dgm:cxn modelId="{645E19DA-D445-424B-9371-0083DEAAB4DE}" type="presParOf" srcId="{2AC55F38-B7A5-414F-856B-778255D90ADD}" destId="{9315752D-F245-4CEE-ACB9-85BACAC707B1}" srcOrd="5" destOrd="0" presId="urn:microsoft.com/office/officeart/2005/8/layout/radial6"/>
    <dgm:cxn modelId="{74D2201A-D961-4988-82BD-8F8B31DEE651}" type="presParOf" srcId="{2AC55F38-B7A5-414F-856B-778255D90ADD}" destId="{C45DDBA9-2D69-4C12-B802-FE8D58AB3811}" srcOrd="6" destOrd="0" presId="urn:microsoft.com/office/officeart/2005/8/layout/radial6"/>
    <dgm:cxn modelId="{E8B2BC59-03B0-4286-AE89-0B4A77F93A69}" type="presParOf" srcId="{2AC55F38-B7A5-414F-856B-778255D90ADD}" destId="{2C48B054-9A61-45B1-AD5F-294237A8820D}" srcOrd="7" destOrd="0" presId="urn:microsoft.com/office/officeart/2005/8/layout/radial6"/>
    <dgm:cxn modelId="{F9C1AB8B-516B-43F5-B993-714178C071FD}" type="presParOf" srcId="{2AC55F38-B7A5-414F-856B-778255D90ADD}" destId="{0B48E751-2EB5-47EB-950D-34A2E6C5C715}" srcOrd="8" destOrd="0" presId="urn:microsoft.com/office/officeart/2005/8/layout/radial6"/>
    <dgm:cxn modelId="{7C64A275-EDA8-4E45-8CCB-1EAD5B20EB42}" type="presParOf" srcId="{2AC55F38-B7A5-414F-856B-778255D90ADD}" destId="{F92CDFD9-A795-4E69-AECC-4ADDA1CC20F5}" srcOrd="9" destOrd="0" presId="urn:microsoft.com/office/officeart/2005/8/layout/radial6"/>
    <dgm:cxn modelId="{95A667F0-A1A0-4337-8723-C46CE84225AD}" type="presParOf" srcId="{2AC55F38-B7A5-414F-856B-778255D90ADD}" destId="{EC0F27C9-AA81-427C-9867-3E4E5B95188C}" srcOrd="10" destOrd="0" presId="urn:microsoft.com/office/officeart/2005/8/layout/radial6"/>
    <dgm:cxn modelId="{5AEB9B9F-771E-438D-AD47-40A1EC0437DE}" type="presParOf" srcId="{2AC55F38-B7A5-414F-856B-778255D90ADD}" destId="{57762D6A-21FB-44BA-8F43-62A4D7876BD0}" srcOrd="11" destOrd="0" presId="urn:microsoft.com/office/officeart/2005/8/layout/radial6"/>
    <dgm:cxn modelId="{87C8CF2A-E310-4785-A1A9-D8C8A73DE1D3}" type="presParOf" srcId="{2AC55F38-B7A5-414F-856B-778255D90ADD}" destId="{BF1C6A19-F2CD-4301-9B1C-F691656120FE}" srcOrd="12" destOrd="0" presId="urn:microsoft.com/office/officeart/2005/8/layout/radial6"/>
  </dgm:cxnLst>
  <dgm:bg>
    <a:noFill/>
  </dgm:bg>
  <dgm:whole>
    <a:ln>
      <a:solidFill>
        <a:schemeClr val="tx1"/>
      </a:solidFill>
      <a:bevel/>
    </a:ln>
  </dgm:whole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9AEA151-2F50-43AD-A582-6EA0BD07ADF2}">
      <dsp:nvSpPr>
        <dsp:cNvPr id="0" name=""/>
        <dsp:cNvSpPr/>
      </dsp:nvSpPr>
      <dsp:spPr>
        <a:xfrm>
          <a:off x="6368306" y="-868080"/>
          <a:ext cx="6751742" cy="6751742"/>
        </a:xfrm>
        <a:prstGeom prst="blockArc">
          <a:avLst>
            <a:gd name="adj1" fmla="val 8100000"/>
            <a:gd name="adj2" fmla="val 13500000"/>
            <a:gd name="adj3" fmla="val 320"/>
          </a:avLst>
        </a:prstGeom>
        <a:noFill/>
        <a:ln w="2540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AFF0DB7-E289-4105-AE3E-7DDCB464B8A3}">
      <dsp:nvSpPr>
        <dsp:cNvPr id="0" name=""/>
        <dsp:cNvSpPr/>
      </dsp:nvSpPr>
      <dsp:spPr>
        <a:xfrm>
          <a:off x="66958" y="228008"/>
          <a:ext cx="7033566" cy="455816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0" tIns="50800" rIns="361804" bIns="50800" numCol="1" spcCol="1270" anchor="ctr" anchorCtr="0">
          <a:noAutofit/>
        </a:bodyPr>
        <a:lstStyle/>
        <a:p>
          <a:pPr lvl="0" algn="r" defTabSz="8890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2000" b="1" u="none" kern="1200" dirty="0" smtClean="0">
              <a:latin typeface="+mj-lt"/>
              <a:ea typeface="+mj-ea"/>
              <a:cs typeface="B Zar" panose="00000400000000000000" pitchFamily="2" charset="-78"/>
            </a:rPr>
            <a:t>مقدمه و  بررسي اسناد بالادستي</a:t>
          </a:r>
          <a:endParaRPr lang="en-US" sz="2000" b="1" u="none" kern="1200" dirty="0">
            <a:latin typeface="+mj-lt"/>
            <a:ea typeface="+mj-ea"/>
            <a:cs typeface="B Zar" panose="00000400000000000000" pitchFamily="2" charset="-78"/>
          </a:endParaRPr>
        </a:p>
      </dsp:txBody>
      <dsp:txXfrm>
        <a:off x="66958" y="228008"/>
        <a:ext cx="7033566" cy="455816"/>
      </dsp:txXfrm>
    </dsp:sp>
    <dsp:sp modelId="{B3FFE8A9-0EF9-41AA-AF7D-38C6AE34AED5}">
      <dsp:nvSpPr>
        <dsp:cNvPr id="0" name=""/>
        <dsp:cNvSpPr/>
      </dsp:nvSpPr>
      <dsp:spPr>
        <a:xfrm>
          <a:off x="6815639" y="171031"/>
          <a:ext cx="569770" cy="56977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1FCC1A5-2D69-4E5F-8794-021F14040872}">
      <dsp:nvSpPr>
        <dsp:cNvPr id="0" name=""/>
        <dsp:cNvSpPr/>
      </dsp:nvSpPr>
      <dsp:spPr>
        <a:xfrm>
          <a:off x="66958" y="912133"/>
          <a:ext cx="6620784" cy="455816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0" tIns="50800" rIns="361804" bIns="50800" numCol="1" spcCol="1270" anchor="ctr" anchorCtr="0">
          <a:noAutofit/>
        </a:bodyPr>
        <a:lstStyle/>
        <a:p>
          <a:pPr lvl="0" algn="r" defTabSz="8890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2000" b="1" u="none" kern="1200" dirty="0">
              <a:latin typeface="+mj-lt"/>
              <a:ea typeface="+mj-ea"/>
              <a:cs typeface="B Zar" panose="00000400000000000000" pitchFamily="2" charset="-78"/>
            </a:rPr>
            <a:t>اهميت بخش حمل‌ونقل و قابلیت پیشران بودن یا گلوگاه بودن</a:t>
          </a:r>
          <a:endParaRPr lang="en-US" sz="2000" b="1" u="none" kern="1200" dirty="0">
            <a:latin typeface="+mj-lt"/>
            <a:ea typeface="+mj-ea"/>
            <a:cs typeface="B Zar" panose="00000400000000000000" pitchFamily="2" charset="-78"/>
          </a:endParaRPr>
        </a:p>
      </dsp:txBody>
      <dsp:txXfrm>
        <a:off x="66958" y="912133"/>
        <a:ext cx="6620784" cy="455816"/>
      </dsp:txXfrm>
    </dsp:sp>
    <dsp:sp modelId="{203FF54F-7685-4B4F-A967-F134078A03CF}">
      <dsp:nvSpPr>
        <dsp:cNvPr id="0" name=""/>
        <dsp:cNvSpPr/>
      </dsp:nvSpPr>
      <dsp:spPr>
        <a:xfrm>
          <a:off x="6402857" y="855156"/>
          <a:ext cx="569770" cy="56977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7BA6FAE-BAF3-408A-887D-24E233BC774D}">
      <dsp:nvSpPr>
        <dsp:cNvPr id="0" name=""/>
        <dsp:cNvSpPr/>
      </dsp:nvSpPr>
      <dsp:spPr>
        <a:xfrm>
          <a:off x="66958" y="1595757"/>
          <a:ext cx="6394581" cy="455816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0" tIns="50800" rIns="361804" bIns="50800" numCol="1" spcCol="1270" anchor="ctr" anchorCtr="0">
          <a:noAutofit/>
        </a:bodyPr>
        <a:lstStyle/>
        <a:p>
          <a:pPr marR="0" lvl="0" algn="r" defTabSz="889000" rtl="1" eaLnBrk="1" fontAlgn="auto" latinLnBrk="0" hangingPunct="1">
            <a:lnSpc>
              <a:spcPct val="90000"/>
            </a:lnSpc>
            <a:spcBef>
              <a:spcPct val="0"/>
            </a:spcBef>
            <a:spcAft>
              <a:spcPct val="35000"/>
            </a:spcAft>
            <a:buClrTx/>
            <a:buSzTx/>
            <a:buFontTx/>
            <a:tabLst/>
            <a:defRPr/>
          </a:pPr>
          <a:r>
            <a:rPr lang="fa-IR" altLang="fa-IR" sz="2000" b="1" kern="1200" dirty="0" smtClean="0">
              <a:cs typeface="B Zar" panose="00000400000000000000" pitchFamily="2" charset="-78"/>
            </a:rPr>
            <a:t>اهمیت همکاری ایران و چین در بخش حمل و نقل</a:t>
          </a:r>
          <a:endParaRPr lang="en-US" sz="2000" b="1" u="none" kern="1200" dirty="0">
            <a:latin typeface="+mj-lt"/>
            <a:ea typeface="+mj-ea"/>
            <a:cs typeface="B Zar" panose="00000400000000000000" pitchFamily="2" charset="-78"/>
          </a:endParaRPr>
        </a:p>
      </dsp:txBody>
      <dsp:txXfrm>
        <a:off x="66958" y="1595757"/>
        <a:ext cx="6394581" cy="455816"/>
      </dsp:txXfrm>
    </dsp:sp>
    <dsp:sp modelId="{C711F0A2-9733-4188-8D84-6BE7C519EEDC}">
      <dsp:nvSpPr>
        <dsp:cNvPr id="0" name=""/>
        <dsp:cNvSpPr/>
      </dsp:nvSpPr>
      <dsp:spPr>
        <a:xfrm>
          <a:off x="6176654" y="1538780"/>
          <a:ext cx="569770" cy="56977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CFB1C01-E5BB-4D5E-8578-A4C917777ACB}">
      <dsp:nvSpPr>
        <dsp:cNvPr id="0" name=""/>
        <dsp:cNvSpPr/>
      </dsp:nvSpPr>
      <dsp:spPr>
        <a:xfrm>
          <a:off x="66958" y="2279882"/>
          <a:ext cx="6322357" cy="455816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0" tIns="50800" rIns="361804" bIns="50800" numCol="1" spcCol="1270" anchor="ctr" anchorCtr="0">
          <a:noAutofit/>
        </a:bodyPr>
        <a:lstStyle/>
        <a:p>
          <a:pPr marR="0" lvl="0" algn="r" defTabSz="889000" rtl="1" eaLnBrk="1" fontAlgn="auto" latinLnBrk="0" hangingPunct="1">
            <a:lnSpc>
              <a:spcPct val="90000"/>
            </a:lnSpc>
            <a:spcBef>
              <a:spcPct val="0"/>
            </a:spcBef>
            <a:spcAft>
              <a:spcPct val="35000"/>
            </a:spcAft>
            <a:buClrTx/>
            <a:buSzTx/>
            <a:buFontTx/>
            <a:tabLst/>
            <a:defRPr/>
          </a:pPr>
          <a:r>
            <a:rPr lang="fa-IR" altLang="fa-IR" sz="2000" b="1" kern="1200" dirty="0" smtClean="0">
              <a:cs typeface="B Zar" panose="00000400000000000000" pitchFamily="2" charset="-78"/>
            </a:rPr>
            <a:t>ارتباط ریلی ایران و چین</a:t>
          </a:r>
          <a:endParaRPr lang="en-US" sz="2000" b="1" u="none" kern="1200" dirty="0">
            <a:latin typeface="+mj-lt"/>
            <a:ea typeface="+mj-ea"/>
            <a:cs typeface="B Zar" panose="00000400000000000000" pitchFamily="2" charset="-78"/>
          </a:endParaRPr>
        </a:p>
      </dsp:txBody>
      <dsp:txXfrm>
        <a:off x="66958" y="2279882"/>
        <a:ext cx="6322357" cy="455816"/>
      </dsp:txXfrm>
    </dsp:sp>
    <dsp:sp modelId="{38803ED6-4178-445C-8BCF-CB3D1E6CF794}">
      <dsp:nvSpPr>
        <dsp:cNvPr id="0" name=""/>
        <dsp:cNvSpPr/>
      </dsp:nvSpPr>
      <dsp:spPr>
        <a:xfrm>
          <a:off x="6104430" y="2222905"/>
          <a:ext cx="569770" cy="56977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749A96D-8F4F-456F-82A0-28D1237DA177}">
      <dsp:nvSpPr>
        <dsp:cNvPr id="0" name=""/>
        <dsp:cNvSpPr/>
      </dsp:nvSpPr>
      <dsp:spPr>
        <a:xfrm>
          <a:off x="66958" y="2964008"/>
          <a:ext cx="6394581" cy="455816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0" tIns="50800" rIns="361804" bIns="50800" numCol="1" spcCol="1270" anchor="ctr" anchorCtr="0">
          <a:noAutofit/>
        </a:bodyPr>
        <a:lstStyle/>
        <a:p>
          <a:pPr lvl="0" algn="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2000" b="1" kern="1200" dirty="0" smtClean="0">
              <a:cs typeface="B Zar" panose="00000400000000000000" pitchFamily="2" charset="-78"/>
            </a:rPr>
            <a:t>چالش های </a:t>
          </a:r>
          <a:r>
            <a:rPr lang="fa-IR" sz="2000" b="1" kern="1200" dirty="0">
              <a:cs typeface="B Zar" panose="00000400000000000000" pitchFamily="2" charset="-78"/>
            </a:rPr>
            <a:t>بخش حمل </a:t>
          </a:r>
          <a:r>
            <a:rPr lang="fa-IR" sz="2000" b="1" kern="1200" dirty="0" smtClean="0">
              <a:cs typeface="B Zar" panose="00000400000000000000" pitchFamily="2" charset="-78"/>
            </a:rPr>
            <a:t>ونقل و راه آهن ایران</a:t>
          </a:r>
          <a:endParaRPr lang="en-US" sz="2000" b="1" kern="1200" dirty="0">
            <a:cs typeface="B Zar" panose="00000400000000000000" pitchFamily="2" charset="-78"/>
          </a:endParaRPr>
        </a:p>
      </dsp:txBody>
      <dsp:txXfrm>
        <a:off x="66958" y="2964008"/>
        <a:ext cx="6394581" cy="455816"/>
      </dsp:txXfrm>
    </dsp:sp>
    <dsp:sp modelId="{9D05B585-2256-4CDF-B941-6BD3D584FD07}">
      <dsp:nvSpPr>
        <dsp:cNvPr id="0" name=""/>
        <dsp:cNvSpPr/>
      </dsp:nvSpPr>
      <dsp:spPr>
        <a:xfrm>
          <a:off x="6176654" y="2907031"/>
          <a:ext cx="569770" cy="56977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91B121A-A9DD-4854-B8B9-B7CC4ED98E91}">
      <dsp:nvSpPr>
        <dsp:cNvPr id="0" name=""/>
        <dsp:cNvSpPr/>
      </dsp:nvSpPr>
      <dsp:spPr>
        <a:xfrm>
          <a:off x="66958" y="3647632"/>
          <a:ext cx="6620784" cy="455816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0" tIns="50800" rIns="361804" bIns="50800" numCol="1" spcCol="1270" anchor="ctr" anchorCtr="0">
          <a:noAutofit/>
        </a:bodyPr>
        <a:lstStyle/>
        <a:p>
          <a:pPr lvl="0" algn="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2000" b="1" kern="1200" dirty="0" smtClean="0">
              <a:cs typeface="B Zar" panose="00000400000000000000" pitchFamily="2" charset="-78"/>
            </a:rPr>
            <a:t>آسیب شناسی برخی همکاریهای قبلی در حمل و نقل ریلی</a:t>
          </a:r>
        </a:p>
      </dsp:txBody>
      <dsp:txXfrm>
        <a:off x="66958" y="3647632"/>
        <a:ext cx="6620784" cy="455816"/>
      </dsp:txXfrm>
    </dsp:sp>
    <dsp:sp modelId="{C9855063-89F4-476E-83BE-39C80EFC8308}">
      <dsp:nvSpPr>
        <dsp:cNvPr id="0" name=""/>
        <dsp:cNvSpPr/>
      </dsp:nvSpPr>
      <dsp:spPr>
        <a:xfrm>
          <a:off x="6402857" y="3590655"/>
          <a:ext cx="569770" cy="56977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56C9E5E-3B24-4096-9097-0C9E9F6F9B33}">
      <dsp:nvSpPr>
        <dsp:cNvPr id="0" name=""/>
        <dsp:cNvSpPr/>
      </dsp:nvSpPr>
      <dsp:spPr>
        <a:xfrm>
          <a:off x="66958" y="4331757"/>
          <a:ext cx="7033566" cy="455816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0" tIns="50800" rIns="361804" bIns="50800" numCol="1" spcCol="1270" anchor="ctr" anchorCtr="0">
          <a:noAutofit/>
        </a:bodyPr>
        <a:lstStyle/>
        <a:p>
          <a:pPr lvl="0" algn="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2000" b="1" kern="1200" dirty="0" smtClean="0">
              <a:cs typeface="B Zar" panose="00000400000000000000" pitchFamily="2" charset="-78"/>
            </a:rPr>
            <a:t> راهبردها و موضوعات </a:t>
          </a:r>
          <a:r>
            <a:rPr lang="ar-SA" sz="2000" b="1" kern="1200" dirty="0" smtClean="0">
              <a:cs typeface="B Zar" panose="00000400000000000000" pitchFamily="2" charset="-78"/>
            </a:rPr>
            <a:t>پيشنها</a:t>
          </a:r>
          <a:r>
            <a:rPr lang="fa-IR" sz="2000" b="1" kern="1200" dirty="0" smtClean="0">
              <a:cs typeface="B Zar" panose="00000400000000000000" pitchFamily="2" charset="-78"/>
            </a:rPr>
            <a:t>دي برای همکاری در بخش حمل و نقل</a:t>
          </a:r>
          <a:endParaRPr lang="en-US" sz="2000" b="1" kern="1200" dirty="0">
            <a:cs typeface="B Zar" panose="00000400000000000000" pitchFamily="2" charset="-78"/>
          </a:endParaRPr>
        </a:p>
      </dsp:txBody>
      <dsp:txXfrm>
        <a:off x="66958" y="4331757"/>
        <a:ext cx="7033566" cy="455816"/>
      </dsp:txXfrm>
    </dsp:sp>
    <dsp:sp modelId="{4B15ECCD-F2E5-4B4E-9B4C-1F0C6AD120FE}">
      <dsp:nvSpPr>
        <dsp:cNvPr id="0" name=""/>
        <dsp:cNvSpPr/>
      </dsp:nvSpPr>
      <dsp:spPr>
        <a:xfrm>
          <a:off x="6815639" y="4274780"/>
          <a:ext cx="569770" cy="56977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F1C6A19-F2CD-4301-9B1C-F691656120FE}">
      <dsp:nvSpPr>
        <dsp:cNvPr id="0" name=""/>
        <dsp:cNvSpPr/>
      </dsp:nvSpPr>
      <dsp:spPr>
        <a:xfrm>
          <a:off x="560854" y="468618"/>
          <a:ext cx="3126763" cy="3126763"/>
        </a:xfrm>
        <a:prstGeom prst="blockArc">
          <a:avLst>
            <a:gd name="adj1" fmla="val 10800000"/>
            <a:gd name="adj2" fmla="val 16200000"/>
            <a:gd name="adj3" fmla="val 4641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92CDFD9-A795-4E69-AECC-4ADDA1CC20F5}">
      <dsp:nvSpPr>
        <dsp:cNvPr id="0" name=""/>
        <dsp:cNvSpPr/>
      </dsp:nvSpPr>
      <dsp:spPr>
        <a:xfrm>
          <a:off x="560854" y="468618"/>
          <a:ext cx="3126763" cy="3126763"/>
        </a:xfrm>
        <a:prstGeom prst="blockArc">
          <a:avLst>
            <a:gd name="adj1" fmla="val 5400000"/>
            <a:gd name="adj2" fmla="val 10800000"/>
            <a:gd name="adj3" fmla="val 4641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45DDBA9-2D69-4C12-B802-FE8D58AB3811}">
      <dsp:nvSpPr>
        <dsp:cNvPr id="0" name=""/>
        <dsp:cNvSpPr/>
      </dsp:nvSpPr>
      <dsp:spPr>
        <a:xfrm>
          <a:off x="560854" y="468618"/>
          <a:ext cx="3126763" cy="3126763"/>
        </a:xfrm>
        <a:prstGeom prst="blockArc">
          <a:avLst>
            <a:gd name="adj1" fmla="val 0"/>
            <a:gd name="adj2" fmla="val 5400000"/>
            <a:gd name="adj3" fmla="val 4641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F47A503-DA73-4AAC-A8F1-CBCB36CDAE4D}">
      <dsp:nvSpPr>
        <dsp:cNvPr id="0" name=""/>
        <dsp:cNvSpPr/>
      </dsp:nvSpPr>
      <dsp:spPr>
        <a:xfrm>
          <a:off x="560854" y="468618"/>
          <a:ext cx="3126763" cy="3126763"/>
        </a:xfrm>
        <a:prstGeom prst="blockArc">
          <a:avLst>
            <a:gd name="adj1" fmla="val 16200000"/>
            <a:gd name="adj2" fmla="val 0"/>
            <a:gd name="adj3" fmla="val 4641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C805CDC-3E2A-40C0-A3BF-509B848ECDC2}">
      <dsp:nvSpPr>
        <dsp:cNvPr id="0" name=""/>
        <dsp:cNvSpPr/>
      </dsp:nvSpPr>
      <dsp:spPr>
        <a:xfrm>
          <a:off x="1404402" y="1312166"/>
          <a:ext cx="1439667" cy="143966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3020" tIns="33020" rIns="33020" bIns="3302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2600" b="1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B Zar" panose="00000400000000000000" pitchFamily="2" charset="-78"/>
            </a:rPr>
            <a:t>حمل و نقل</a:t>
          </a:r>
          <a:endParaRPr lang="en-US" sz="26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cs typeface="B Zar" panose="00000400000000000000" pitchFamily="2" charset="-78"/>
          </a:endParaRPr>
        </a:p>
      </dsp:txBody>
      <dsp:txXfrm>
        <a:off x="1615236" y="1523000"/>
        <a:ext cx="1017999" cy="1017999"/>
      </dsp:txXfrm>
    </dsp:sp>
    <dsp:sp modelId="{44E4E935-5AE9-465F-8285-542D57E0647D}">
      <dsp:nvSpPr>
        <dsp:cNvPr id="0" name=""/>
        <dsp:cNvSpPr/>
      </dsp:nvSpPr>
      <dsp:spPr>
        <a:xfrm>
          <a:off x="1620352" y="1014"/>
          <a:ext cx="1007767" cy="100776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500" b="1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B Zar" panose="00000400000000000000" pitchFamily="2" charset="-78"/>
            </a:rPr>
            <a:t>صنعت و معدن</a:t>
          </a:r>
          <a:endParaRPr lang="en-US" sz="15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cs typeface="B Zar" panose="00000400000000000000" pitchFamily="2" charset="-78"/>
          </a:endParaRPr>
        </a:p>
      </dsp:txBody>
      <dsp:txXfrm>
        <a:off x="1767936" y="148598"/>
        <a:ext cx="712599" cy="712599"/>
      </dsp:txXfrm>
    </dsp:sp>
    <dsp:sp modelId="{E2B7B526-663F-4874-9B06-0F0351273096}">
      <dsp:nvSpPr>
        <dsp:cNvPr id="0" name=""/>
        <dsp:cNvSpPr/>
      </dsp:nvSpPr>
      <dsp:spPr>
        <a:xfrm>
          <a:off x="3147454" y="1528116"/>
          <a:ext cx="1007767" cy="100776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500" b="1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B Zar" panose="00000400000000000000" pitchFamily="2" charset="-78"/>
            </a:rPr>
            <a:t>خدمات</a:t>
          </a:r>
          <a:endParaRPr lang="en-US" sz="15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cs typeface="B Zar" panose="00000400000000000000" pitchFamily="2" charset="-78"/>
          </a:endParaRPr>
        </a:p>
      </dsp:txBody>
      <dsp:txXfrm>
        <a:off x="3295038" y="1675700"/>
        <a:ext cx="712599" cy="712599"/>
      </dsp:txXfrm>
    </dsp:sp>
    <dsp:sp modelId="{2C48B054-9A61-45B1-AD5F-294237A8820D}">
      <dsp:nvSpPr>
        <dsp:cNvPr id="0" name=""/>
        <dsp:cNvSpPr/>
      </dsp:nvSpPr>
      <dsp:spPr>
        <a:xfrm>
          <a:off x="1620352" y="3055218"/>
          <a:ext cx="1007767" cy="100776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500" b="1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B Zar" panose="00000400000000000000" pitchFamily="2" charset="-78"/>
            </a:rPr>
            <a:t>کشاورزی</a:t>
          </a:r>
          <a:endParaRPr lang="en-US" sz="15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cs typeface="B Zar" panose="00000400000000000000" pitchFamily="2" charset="-78"/>
          </a:endParaRPr>
        </a:p>
      </dsp:txBody>
      <dsp:txXfrm>
        <a:off x="1767936" y="3202802"/>
        <a:ext cx="712599" cy="712599"/>
      </dsp:txXfrm>
    </dsp:sp>
    <dsp:sp modelId="{EC0F27C9-AA81-427C-9867-3E4E5B95188C}">
      <dsp:nvSpPr>
        <dsp:cNvPr id="0" name=""/>
        <dsp:cNvSpPr/>
      </dsp:nvSpPr>
      <dsp:spPr>
        <a:xfrm>
          <a:off x="93250" y="1528116"/>
          <a:ext cx="1007767" cy="100776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500" b="1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B Zar" panose="00000400000000000000" pitchFamily="2" charset="-78"/>
            </a:rPr>
            <a:t>تجارت</a:t>
          </a:r>
          <a:endParaRPr lang="en-US" sz="15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cs typeface="B Zar" panose="00000400000000000000" pitchFamily="2" charset="-78"/>
          </a:endParaRPr>
        </a:p>
      </dsp:txBody>
      <dsp:txXfrm>
        <a:off x="240834" y="1675700"/>
        <a:ext cx="712599" cy="71259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radial6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connRout" val="curve"/>
                    <dgm:param type="begPts" val="ctr"/>
                    <dgm:param type="endPts" val="ctr"/>
                    <dgm:param type="begSty" val="noArr"/>
                    <dgm:param type="endSty" val="noArr"/>
                    <dgm:param type="dstNode" val="node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connRout" val="longCurve"/>
                    <dgm:param type="begPts" val="bCtr"/>
                    <dgm:param type="endPts" val="tCtr"/>
                    <dgm:param type="begSty" val="noArr"/>
                    <dgm:param type="endSty" val="noArr"/>
                    <dgm:param type="srcNode" val="dummyConnPt"/>
                    <dgm:param type="dstNode" val="dummyConnPt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hi-IN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FCA7285F-9C65-4953-A51C-2FC1CD6850D9}" type="datetimeFigureOut">
              <a:rPr lang="hi-IN"/>
              <a:pPr>
                <a:defRPr/>
              </a:pPr>
              <a:t>बुधवार, 21 क़ार्तीक 1947</a:t>
            </a:fld>
            <a:endParaRPr lang="hi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hi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E1E3A17F-6EEC-48F8-8719-38B4CAFB7160}" type="slidenum">
              <a:rPr lang="hi-IN"/>
              <a:pPr>
                <a:defRPr/>
              </a:pPr>
              <a:t>‹#›</a:t>
            </a:fld>
            <a:endParaRPr lang="hi-IN"/>
          </a:p>
        </p:txBody>
      </p:sp>
    </p:spTree>
    <p:extLst>
      <p:ext uri="{BB962C8B-B14F-4D97-AF65-F5344CB8AC3E}">
        <p14:creationId xmlns:p14="http://schemas.microsoft.com/office/powerpoint/2010/main" val="484855282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 rtl="1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fa-I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 rtl="1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16C8E6DE-A02F-4247-B284-ED3463B71BB3}" type="datetimeFigureOut">
              <a:rPr lang="fa-IR"/>
              <a:pPr>
                <a:defRPr/>
              </a:pPr>
              <a:t>22/05/1447</a:t>
            </a:fld>
            <a:endParaRPr lang="fa-I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pPr lvl="0"/>
            <a:endParaRPr lang="fa-IR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 rtl="1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 rtl="1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B527C3EF-9E20-42BB-A45A-B1180E816A2F}" type="slidenum">
              <a:rPr lang="fa-IR"/>
              <a:pPr>
                <a:defRPr/>
              </a:pPr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3723511862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527C3EF-9E20-42BB-A45A-B1180E816A2F}" type="slidenum">
              <a:rPr lang="fa-IR" smtClean="0"/>
              <a:pPr>
                <a:defRPr/>
              </a:pPr>
              <a:t>1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100636599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527C3EF-9E20-42BB-A45A-B1180E816A2F}" type="slidenum">
              <a:rPr lang="fa-IR" smtClean="0"/>
              <a:pPr>
                <a:defRPr/>
              </a:pPr>
              <a:t>16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403696580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527C3EF-9E20-42BB-A45A-B1180E816A2F}" type="slidenum">
              <a:rPr lang="fa-IR" smtClean="0"/>
              <a:pPr>
                <a:defRPr/>
              </a:pPr>
              <a:t>17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6378458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l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835F82-A3EB-48B2-915C-2F6CF09791CE}" type="slidenum">
              <a:rPr kumimoji="0" lang="fa-I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pPr marL="0" marR="0" lvl="0" indent="0" algn="l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18</a:t>
            </a:fld>
            <a:endParaRPr kumimoji="0" lang="fa-I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5011413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527C3EF-9E20-42BB-A45A-B1180E816A2F}" type="slidenum">
              <a:rPr lang="fa-IR" smtClean="0"/>
              <a:pPr>
                <a:defRPr/>
              </a:pPr>
              <a:t>19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139437307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527C3EF-9E20-42BB-A45A-B1180E816A2F}" type="slidenum">
              <a:rPr lang="fa-IR" smtClean="0"/>
              <a:pPr>
                <a:defRPr/>
              </a:pPr>
              <a:t>20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10735053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527C3EF-9E20-42BB-A45A-B1180E816A2F}" type="slidenum">
              <a:rPr lang="fa-IR" smtClean="0"/>
              <a:pPr>
                <a:defRPr/>
              </a:pPr>
              <a:t>25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2650017355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6835F82-A3EB-48B2-915C-2F6CF09791CE}" type="slidenum">
              <a:rPr lang="fa-IR" smtClean="0"/>
              <a:t>28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335926900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6835F82-A3EB-48B2-915C-2F6CF09791CE}" type="slidenum">
              <a:rPr lang="fa-IR" smtClean="0"/>
              <a:t>29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11217319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527C3EF-9E20-42BB-A45A-B1180E816A2F}" type="slidenum">
              <a:rPr lang="fa-IR" smtClean="0"/>
              <a:pPr>
                <a:defRPr/>
              </a:pPr>
              <a:t>33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2563217849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527C3EF-9E20-42BB-A45A-B1180E816A2F}" type="slidenum">
              <a:rPr lang="fa-IR" smtClean="0"/>
              <a:pPr>
                <a:defRPr/>
              </a:pPr>
              <a:t>34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256075019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527C3EF-9E20-42BB-A45A-B1180E816A2F}" type="slidenum">
              <a:rPr lang="fa-IR" smtClean="0"/>
              <a:pPr>
                <a:defRPr/>
              </a:pPr>
              <a:t>2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868553496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527C3EF-9E20-42BB-A45A-B1180E816A2F}" type="slidenum">
              <a:rPr lang="fa-IR" smtClean="0"/>
              <a:pPr>
                <a:defRPr/>
              </a:pPr>
              <a:t>35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1059233912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527C3EF-9E20-42BB-A45A-B1180E816A2F}" type="slidenum">
              <a:rPr lang="fa-IR" smtClean="0"/>
              <a:pPr>
                <a:defRPr/>
              </a:pPr>
              <a:t>36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1308218196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527C3EF-9E20-42BB-A45A-B1180E816A2F}" type="slidenum">
              <a:rPr lang="fa-IR" smtClean="0"/>
              <a:pPr>
                <a:defRPr/>
              </a:pPr>
              <a:t>37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85262118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527C3EF-9E20-42BB-A45A-B1180E816A2F}" type="slidenum">
              <a:rPr lang="fa-IR" smtClean="0"/>
              <a:pPr>
                <a:defRPr/>
              </a:pPr>
              <a:t>3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69353789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527C3EF-9E20-42BB-A45A-B1180E816A2F}" type="slidenum">
              <a:rPr lang="fa-IR" smtClean="0"/>
              <a:pPr>
                <a:defRPr/>
              </a:pPr>
              <a:t>10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230385698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527C3EF-9E20-42BB-A45A-B1180E816A2F}" type="slidenum">
              <a:rPr lang="fa-IR" smtClean="0"/>
              <a:pPr>
                <a:defRPr/>
              </a:pPr>
              <a:t>11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48042881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527C3EF-9E20-42BB-A45A-B1180E816A2F}" type="slidenum">
              <a:rPr lang="fa-IR" smtClean="0"/>
              <a:pPr>
                <a:defRPr/>
              </a:pPr>
              <a:t>12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237165480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527C3EF-9E20-42BB-A45A-B1180E816A2F}" type="slidenum">
              <a:rPr lang="fa-IR" smtClean="0"/>
              <a:pPr>
                <a:defRPr/>
              </a:pPr>
              <a:t>13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152972810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527C3EF-9E20-42BB-A45A-B1180E816A2F}" type="slidenum">
              <a:rPr lang="fa-IR" smtClean="0"/>
              <a:pPr>
                <a:defRPr/>
              </a:pPr>
              <a:t>14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305951529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527C3EF-9E20-42BB-A45A-B1180E816A2F}" type="slidenum">
              <a:rPr lang="fa-IR" smtClean="0"/>
              <a:pPr>
                <a:defRPr/>
              </a:pPr>
              <a:t>15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8590304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 userDrawn="1"/>
        </p:nvSpPr>
        <p:spPr>
          <a:xfrm>
            <a:off x="4932040" y="1268760"/>
            <a:ext cx="3743648" cy="144114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1">
              <a:defRPr/>
            </a:pPr>
            <a:endParaRPr lang="en-US"/>
          </a:p>
        </p:txBody>
      </p:sp>
      <p:sp>
        <p:nvSpPr>
          <p:cNvPr id="5" name="Rectangle 10"/>
          <p:cNvSpPr>
            <a:spLocks noChangeArrowheads="1"/>
          </p:cNvSpPr>
          <p:nvPr userDrawn="1"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anchor="ctr">
            <a:spAutoFit/>
          </a:bodyPr>
          <a:lstStyle/>
          <a:p>
            <a:pPr>
              <a:defRPr/>
            </a:pPr>
            <a:endParaRPr lang="fa-IR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42910" y="1643051"/>
            <a:ext cx="7772400" cy="1357321"/>
          </a:xfrm>
        </p:spPr>
        <p:txBody>
          <a:bodyPr/>
          <a:lstStyle>
            <a:lvl1pPr>
              <a:defRPr>
                <a:cs typeface="B Nazanin" pitchFamily="2" charset="-78"/>
              </a:defRPr>
            </a:lvl1pPr>
          </a:lstStyle>
          <a:p>
            <a:r>
              <a:rPr lang="en-US" dirty="0"/>
              <a:t>Click to edit Master title style</a:t>
            </a:r>
            <a:endParaRPr lang="fa-I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429000"/>
            <a:ext cx="6400800" cy="1071570"/>
          </a:xfrm>
        </p:spPr>
        <p:txBody>
          <a:bodyPr anchor="b">
            <a:normAutofit/>
          </a:bodyPr>
          <a:lstStyle>
            <a:lvl1pPr marL="0" indent="0" algn="ctr">
              <a:buNone/>
              <a:defRPr sz="3000">
                <a:solidFill>
                  <a:schemeClr val="tx1">
                    <a:tint val="75000"/>
                  </a:schemeClr>
                </a:solidFill>
                <a:cs typeface="B Nazanin" pitchFamily="2" charset="-78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  <a:endParaRPr lang="fa-IR" dirty="0"/>
          </a:p>
        </p:txBody>
      </p:sp>
    </p:spTree>
  </p:cSld>
  <p:clrMapOvr>
    <a:masterClrMapping/>
  </p:clrMapOvr>
  <p:transition>
    <p:random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ounded Rectangle 2"/>
          <p:cNvSpPr/>
          <p:nvPr userDrawn="1"/>
        </p:nvSpPr>
        <p:spPr>
          <a:xfrm>
            <a:off x="3779912" y="1268413"/>
            <a:ext cx="4895776" cy="144363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1">
              <a:defRPr/>
            </a:pPr>
            <a:endParaRPr lang="en-US"/>
          </a:p>
        </p:txBody>
      </p:sp>
      <p:sp>
        <p:nvSpPr>
          <p:cNvPr id="4" name="Rectangle 10"/>
          <p:cNvSpPr>
            <a:spLocks noChangeArrowheads="1"/>
          </p:cNvSpPr>
          <p:nvPr userDrawn="1"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anchor="ctr">
            <a:spAutoFit/>
          </a:bodyPr>
          <a:lstStyle/>
          <a:p>
            <a:pPr>
              <a:defRPr/>
            </a:pPr>
            <a:endParaRPr lang="fa-IR"/>
          </a:p>
        </p:txBody>
      </p:sp>
      <p:sp>
        <p:nvSpPr>
          <p:cNvPr id="9" name="Subtitle 2"/>
          <p:cNvSpPr txBox="1">
            <a:spLocks/>
          </p:cNvSpPr>
          <p:nvPr userDrawn="1"/>
        </p:nvSpPr>
        <p:spPr bwMode="auto">
          <a:xfrm>
            <a:off x="3276600" y="620713"/>
            <a:ext cx="5399088" cy="561975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rtl="1">
              <a:defRPr/>
            </a:pPr>
            <a:endParaRPr lang="en-US" sz="3200" dirty="0">
              <a:solidFill>
                <a:schemeClr val="accent5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itchFamily="34" charset="0"/>
              <a:cs typeface="B Titr" pitchFamily="2" charset="-78"/>
            </a:endParaRPr>
          </a:p>
        </p:txBody>
      </p:sp>
      <p:sp>
        <p:nvSpPr>
          <p:cNvPr id="6" name="Content Placeholder 2"/>
          <p:cNvSpPr>
            <a:spLocks noGrp="1"/>
          </p:cNvSpPr>
          <p:nvPr>
            <p:ph idx="4294967295"/>
          </p:nvPr>
        </p:nvSpPr>
        <p:spPr>
          <a:xfrm>
            <a:off x="251520" y="1498501"/>
            <a:ext cx="8640960" cy="4738811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0" indent="0" algn="just">
              <a:buNone/>
              <a:defRPr>
                <a:cs typeface="B Nazanin" pitchFamily="2" charset="-78"/>
              </a:defRPr>
            </a:lvl1pPr>
          </a:lstStyle>
          <a:p>
            <a:endParaRPr lang="fa-IR" dirty="0"/>
          </a:p>
        </p:txBody>
      </p:sp>
      <p:sp>
        <p:nvSpPr>
          <p:cNvPr id="10" name="Date Placeholder 3"/>
          <p:cNvSpPr>
            <a:spLocks noGrp="1"/>
          </p:cNvSpPr>
          <p:nvPr>
            <p:ph type="dt" sz="half" idx="10"/>
          </p:nvPr>
        </p:nvSpPr>
        <p:spPr>
          <a:xfrm>
            <a:off x="7315200" y="6356350"/>
            <a:ext cx="1614488" cy="365125"/>
          </a:xfrm>
          <a:prstGeom prst="roundRect">
            <a:avLst/>
          </a:prstGeom>
          <a:noFill/>
          <a:ln>
            <a:solidFill>
              <a:schemeClr val="bg1">
                <a:lumMod val="50000"/>
              </a:schemeClr>
            </a:solidFill>
          </a:ln>
          <a:effectLst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none"/>
        </p:style>
        <p:txBody>
          <a:bodyPr/>
          <a:lstStyle>
            <a:lvl1pPr algn="ctr">
              <a:defRPr sz="1400">
                <a:solidFill>
                  <a:schemeClr val="tx1"/>
                </a:solidFill>
                <a:cs typeface="B Nazanin" pitchFamily="2" charset="-78"/>
              </a:defRPr>
            </a:lvl1pPr>
          </a:lstStyle>
          <a:p>
            <a:pPr>
              <a:defRPr/>
            </a:pPr>
            <a:endParaRPr lang="fa-IR" dirty="0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571625" y="6356350"/>
            <a:ext cx="5643563" cy="365125"/>
          </a:xfrm>
          <a:prstGeom prst="roundRect">
            <a:avLst/>
          </a:prstGeom>
          <a:noFill/>
          <a:ln>
            <a:solidFill>
              <a:schemeClr val="bg1">
                <a:lumMod val="50000"/>
              </a:schemeClr>
            </a:solidFill>
          </a:ln>
          <a:effectLst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none"/>
        </p:style>
        <p:txBody>
          <a:bodyPr/>
          <a:lstStyle>
            <a:lvl1pPr>
              <a:defRPr sz="1600" b="1">
                <a:solidFill>
                  <a:schemeClr val="tx1"/>
                </a:solidFill>
                <a:cs typeface="B Nazanin" pitchFamily="2" charset="-78"/>
              </a:defRPr>
            </a:lvl1pPr>
          </a:lstStyle>
          <a:p>
            <a:pPr>
              <a:defRPr/>
            </a:pPr>
            <a:endParaRPr lang="fa-IR" dirty="0"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14313" y="6356350"/>
            <a:ext cx="1257300" cy="365125"/>
          </a:xfrm>
          <a:prstGeom prst="roundRect">
            <a:avLst/>
          </a:prstGeom>
          <a:noFill/>
          <a:ln>
            <a:solidFill>
              <a:schemeClr val="bg1">
                <a:lumMod val="50000"/>
              </a:schemeClr>
            </a:solidFill>
          </a:ln>
          <a:effectLst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none"/>
        </p:style>
        <p:txBody>
          <a:bodyPr/>
          <a:lstStyle>
            <a:lvl1pPr algn="ctr" rtl="0">
              <a:defRPr sz="1600" b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</a:lstStyle>
          <a:p>
            <a:pPr>
              <a:defRPr/>
            </a:pPr>
            <a:endParaRPr lang="fa-IR" dirty="0">
              <a:cs typeface="B Nazanin" pitchFamily="2" charset="-78"/>
            </a:endParaRPr>
          </a:p>
        </p:txBody>
      </p:sp>
      <p:sp>
        <p:nvSpPr>
          <p:cNvPr id="13" name="Footer Placeholder 4"/>
          <p:cNvSpPr txBox="1">
            <a:spLocks/>
          </p:cNvSpPr>
          <p:nvPr userDrawn="1"/>
        </p:nvSpPr>
        <p:spPr>
          <a:xfrm>
            <a:off x="1571624" y="6356349"/>
            <a:ext cx="5643563" cy="365125"/>
          </a:xfrm>
          <a:prstGeom prst="roundRect">
            <a:avLst/>
          </a:prstGeom>
          <a:noFill/>
          <a:ln w="9525" cap="flat" cmpd="sng" algn="ctr">
            <a:solidFill>
              <a:schemeClr val="bg1">
                <a:lumMod val="50000"/>
              </a:schemeClr>
            </a:solidFill>
            <a:prstDash val="solid"/>
          </a:ln>
          <a:effectLst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none"/>
        </p:style>
        <p:txBody>
          <a:bodyPr vert="horz" lIns="91440" tIns="45720" rIns="91440" bIns="45720" rtlCol="1" anchor="ctr"/>
          <a:lstStyle>
            <a:defPPr>
              <a:defRPr lang="fa-IR"/>
            </a:defPPr>
            <a:lvl1pPr algn="ctr" rtl="1" fontAlgn="auto">
              <a:spcBef>
                <a:spcPts val="0"/>
              </a:spcBef>
              <a:spcAft>
                <a:spcPts val="0"/>
              </a:spcAft>
              <a:defRPr lang="ar-SA" sz="1600" b="1" kern="1200">
                <a:solidFill>
                  <a:schemeClr val="tx1"/>
                </a:solidFill>
                <a:latin typeface="Arial" pitchFamily="34" charset="0"/>
                <a:ea typeface="+mn-ea"/>
                <a:cs typeface="B Nazanin" pitchFamily="2" charset="-78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286000" algn="r" defTabSz="914400" rtl="1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6pPr>
            <a:lvl7pPr marL="2743200" algn="r" defTabSz="914400" rtl="1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7pPr>
            <a:lvl8pPr marL="3200400" algn="r" defTabSz="914400" rtl="1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8pPr>
            <a:lvl9pPr marL="3657600" algn="r" defTabSz="914400" rtl="1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9pPr>
          </a:lstStyle>
          <a:p>
            <a:pPr>
              <a:defRPr/>
            </a:pPr>
            <a:r>
              <a:rPr lang="fa-IR" sz="1600" b="1" kern="1200" dirty="0">
                <a:solidFill>
                  <a:schemeClr val="tx1"/>
                </a:solidFill>
                <a:latin typeface="Arial" pitchFamily="34" charset="0"/>
                <a:ea typeface="+mn-ea"/>
                <a:cs typeface="B Nazanin" pitchFamily="2" charset="-78"/>
              </a:rPr>
              <a:t>موضوعات و راهبردهای  همکاری ایران و چین در بخش حمل و نقل</a:t>
            </a:r>
          </a:p>
        </p:txBody>
      </p:sp>
    </p:spTree>
  </p:cSld>
  <p:clrMapOvr>
    <a:masterClrMapping/>
  </p:clrMapOvr>
  <p:transition>
    <p:rand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cs typeface="B Nazanin" panose="00000400000000000000" pitchFamily="2" charset="-78"/>
              </a:defRPr>
            </a:lvl1pPr>
          </a:lstStyle>
          <a:p>
            <a:fld id="{A678F962-454A-41FF-BAF9-AAFBE583AB8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2499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cs typeface="B Nazanin" panose="00000400000000000000" pitchFamily="2" charset="-78"/>
              </a:defRPr>
            </a:lvl1pPr>
          </a:lstStyle>
          <a:p>
            <a:fld id="{A678F962-454A-41FF-BAF9-AAFBE583AB8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9329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8DBB2C0-369F-4D06-8148-507FF77C300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1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081D12A1-CBEC-44B7-84BF-0C28660D5017}" type="datetimeFigureOut">
              <a:rPr lang="fa-IR" smtClean="0"/>
              <a:t>22/05/1447</a:t>
            </a:fld>
            <a:endParaRPr lang="fa-IR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ACA8FBC-7486-4B6A-9E00-1FB9721C46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1" y="6356350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fa-IR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578BD2A-550F-4821-953C-064FE2F11B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1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3792F2EE-C898-4773-A669-6473CF08AD96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40298087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Title Placeholder 1"/>
          <p:cNvSpPr>
            <a:spLocks noGrp="1"/>
          </p:cNvSpPr>
          <p:nvPr>
            <p:ph type="title"/>
          </p:nvPr>
        </p:nvSpPr>
        <p:spPr bwMode="auto">
          <a:xfrm>
            <a:off x="323528" y="260648"/>
            <a:ext cx="5478462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169988" y="1700213"/>
            <a:ext cx="7516812" cy="4537075"/>
          </a:xfrm>
          <a:prstGeom prst="roundRect">
            <a:avLst>
              <a:gd name="adj" fmla="val 2074"/>
            </a:avLst>
          </a:prstGeom>
          <a:noFill/>
          <a:ln w="9525">
            <a:solidFill>
              <a:schemeClr val="bg1">
                <a:lumMod val="50000"/>
              </a:schemeClr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27784" y="6356350"/>
            <a:ext cx="6048672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 rtl="1" fontAlgn="auto">
              <a:spcBef>
                <a:spcPts val="0"/>
              </a:spcBef>
              <a:spcAft>
                <a:spcPts val="0"/>
              </a:spcAft>
              <a:defRPr lang="ar-SA" sz="1400" b="1" smtClean="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n-ea"/>
                <a:cs typeface="B Nazanin" pitchFamily="2" charset="-78"/>
              </a:rPr>
              <a:t>موضوعات و راهبردهای  همکاری ایران و چین در بخش حمل و نقل</a:t>
            </a:r>
          </a:p>
          <a:p>
            <a:endParaRPr lang="fa-I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 rtl="1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B Nazanin" panose="00000400000000000000" pitchFamily="2" charset="-78"/>
              </a:defRPr>
            </a:lvl1pPr>
          </a:lstStyle>
          <a:p>
            <a:pPr>
              <a:defRPr/>
            </a:pPr>
            <a:fld id="{4A590EB0-C555-4E02-8B1F-F6A1620F5260}" type="slidenum">
              <a:rPr lang="fa-IR" smtClean="0"/>
              <a:pPr>
                <a:defRPr/>
              </a:pPr>
              <a:t>‹#›</a:t>
            </a:fld>
            <a:endParaRPr lang="fa-IR" dirty="0"/>
          </a:p>
        </p:txBody>
      </p:sp>
      <p:sp>
        <p:nvSpPr>
          <p:cNvPr id="2" name="Rounded Rectangle 1"/>
          <p:cNvSpPr/>
          <p:nvPr userDrawn="1"/>
        </p:nvSpPr>
        <p:spPr>
          <a:xfrm>
            <a:off x="5004048" y="1268413"/>
            <a:ext cx="3671640" cy="144363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1">
              <a:defRPr/>
            </a:pPr>
            <a:endParaRPr lang="en-US"/>
          </a:p>
        </p:txBody>
      </p:sp>
      <p:sp>
        <p:nvSpPr>
          <p:cNvPr id="1032" name="Rectangle 10"/>
          <p:cNvSpPr>
            <a:spLocks noChangeArrowheads="1"/>
          </p:cNvSpPr>
          <p:nvPr userDrawn="1"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anchor="ctr">
            <a:spAutoFit/>
          </a:bodyPr>
          <a:lstStyle/>
          <a:p>
            <a:pPr>
              <a:defRPr/>
            </a:pPr>
            <a:endParaRPr lang="fa-I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81" r:id="rId1"/>
    <p:sldLayoutId id="2147484082" r:id="rId2"/>
    <p:sldLayoutId id="2147484084" r:id="rId3"/>
    <p:sldLayoutId id="2147484098" r:id="rId4"/>
    <p:sldLayoutId id="2147484099" r:id="rId5"/>
  </p:sldLayoutIdLst>
  <p:transition>
    <p:random/>
  </p:transition>
  <p:hf hdr="0" ftr="0" dt="0"/>
  <p:txStyles>
    <p:titleStyle>
      <a:lvl1pPr algn="ctr" rtl="1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Times New Roman" pitchFamily="18" charset="0"/>
        </a:defRPr>
      </a:lvl2pPr>
      <a:lvl3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Times New Roman" pitchFamily="18" charset="0"/>
        </a:defRPr>
      </a:lvl3pPr>
      <a:lvl4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Times New Roman" pitchFamily="18" charset="0"/>
        </a:defRPr>
      </a:lvl4pPr>
      <a:lvl5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Times New Roman" pitchFamily="18" charset="0"/>
        </a:defRPr>
      </a:lvl5pPr>
      <a:lvl6pPr marL="457200" algn="ctr" rtl="1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Times New Roman" pitchFamily="18" charset="0"/>
        </a:defRPr>
      </a:lvl6pPr>
      <a:lvl7pPr marL="914400" algn="ctr" rtl="1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Times New Roman" pitchFamily="18" charset="0"/>
        </a:defRPr>
      </a:lvl7pPr>
      <a:lvl8pPr marL="1371600" algn="ctr" rtl="1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Times New Roman" pitchFamily="18" charset="0"/>
        </a:defRPr>
      </a:lvl8pPr>
      <a:lvl9pPr marL="1828800" algn="ctr" rtl="1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Times New Roman" pitchFamily="18" charset="0"/>
        </a:defRPr>
      </a:lvl9pPr>
    </p:titleStyle>
    <p:bodyStyle>
      <a:lvl1pPr marL="342900" indent="-342900" algn="r" rtl="1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B Nazanin" pitchFamily="2" charset="-78"/>
        </a:defRPr>
      </a:lvl1pPr>
      <a:lvl2pPr marL="742950" indent="-285750" algn="r" rtl="1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B Nazanin" pitchFamily="2" charset="-78"/>
        </a:defRPr>
      </a:lvl2pPr>
      <a:lvl3pPr marL="1143000" indent="-228600" algn="r" rtl="1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B Nazanin" pitchFamily="2" charset="-78"/>
        </a:defRPr>
      </a:lvl3pPr>
      <a:lvl4pPr marL="1600200" indent="-228600" algn="r" rtl="1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B Nazanin" pitchFamily="2" charset="-78"/>
        </a:defRPr>
      </a:lvl4pPr>
      <a:lvl5pPr marL="2057400" indent="-228600" algn="r" rtl="1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B Nazanin" pitchFamily="2" charset="-78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a-IR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5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gif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3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5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3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3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3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3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3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ubtitle 2"/>
          <p:cNvSpPr txBox="1">
            <a:spLocks/>
          </p:cNvSpPr>
          <p:nvPr/>
        </p:nvSpPr>
        <p:spPr bwMode="auto">
          <a:xfrm>
            <a:off x="3417998" y="6445780"/>
            <a:ext cx="2520279" cy="428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rtl="1" fontAlgn="auto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ct val="85000"/>
              <a:buFont typeface="Wingdings 2"/>
              <a:buNone/>
              <a:defRPr/>
            </a:pPr>
            <a:r>
              <a:rPr lang="fa-IR" sz="2000" b="1" spc="100" dirty="0" smtClean="0">
                <a:solidFill>
                  <a:srgbClr val="000000"/>
                </a:solidFill>
                <a:latin typeface="+mn-lt"/>
                <a:cs typeface="B Zar" panose="00000400000000000000" pitchFamily="2" charset="-78"/>
              </a:rPr>
              <a:t>آبان </a:t>
            </a:r>
            <a:r>
              <a:rPr lang="fa-IR" sz="2000" b="1" spc="100" dirty="0">
                <a:solidFill>
                  <a:srgbClr val="000000"/>
                </a:solidFill>
                <a:latin typeface="+mn-lt"/>
                <a:cs typeface="B Zar" panose="00000400000000000000" pitchFamily="2" charset="-78"/>
              </a:rPr>
              <a:t>1404</a:t>
            </a:r>
          </a:p>
        </p:txBody>
      </p:sp>
      <p:sp>
        <p:nvSpPr>
          <p:cNvPr id="18439" name="Subtitle 2"/>
          <p:cNvSpPr txBox="1">
            <a:spLocks/>
          </p:cNvSpPr>
          <p:nvPr/>
        </p:nvSpPr>
        <p:spPr bwMode="auto">
          <a:xfrm>
            <a:off x="2035334" y="5709405"/>
            <a:ext cx="5285608" cy="8023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rtl="1">
              <a:spcBef>
                <a:spcPct val="20000"/>
              </a:spcBef>
              <a:buFont typeface="Arial" pitchFamily="34" charset="0"/>
              <a:buNone/>
            </a:pPr>
            <a:r>
              <a:rPr lang="fa-IR" sz="2000" b="1" dirty="0">
                <a:latin typeface="Calibri" pitchFamily="34" charset="0"/>
                <a:cs typeface="B Zar" panose="00000400000000000000" pitchFamily="2" charset="-78"/>
              </a:rPr>
              <a:t>سيد مرتضي ناصريان</a:t>
            </a:r>
          </a:p>
          <a:p>
            <a:pPr algn="ctr" rtl="1" eaLnBrk="0" hangingPunct="0"/>
            <a:r>
              <a:rPr lang="fa-IR" sz="2000" b="1" dirty="0">
                <a:latin typeface="Calibri" pitchFamily="34" charset="0"/>
                <a:cs typeface="B Zar" panose="00000400000000000000" pitchFamily="2" charset="-78"/>
              </a:rPr>
              <a:t>کارشناس ارشد در امور حمل‌ونقل ریلی</a:t>
            </a:r>
            <a:endParaRPr lang="en-US" sz="2400" b="1" dirty="0">
              <a:solidFill>
                <a:srgbClr val="000000"/>
              </a:solidFill>
              <a:latin typeface="Calibri" pitchFamily="34" charset="0"/>
              <a:cs typeface="B Zar" panose="00000400000000000000" pitchFamily="2" charset="-78"/>
            </a:endParaRPr>
          </a:p>
        </p:txBody>
      </p:sp>
      <p:sp>
        <p:nvSpPr>
          <p:cNvPr id="8" name="Title 1"/>
          <p:cNvSpPr txBox="1">
            <a:spLocks/>
          </p:cNvSpPr>
          <p:nvPr/>
        </p:nvSpPr>
        <p:spPr bwMode="auto">
          <a:xfrm>
            <a:off x="933722" y="3778229"/>
            <a:ext cx="7488833" cy="1852797"/>
          </a:xfrm>
          <a:prstGeom prst="round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50000">
                <a:schemeClr val="bg1"/>
              </a:gs>
              <a:gs pos="0">
                <a:srgbClr val="FF0000"/>
              </a:gs>
              <a:gs pos="80000">
                <a:srgbClr val="00B050"/>
              </a:gs>
            </a:gsLst>
            <a:lin ang="16200000" scaled="0"/>
          </a:gradFill>
          <a:ln w="38100" cap="flat" cmpd="sng" algn="ctr">
            <a:solidFill>
              <a:schemeClr val="lt1"/>
            </a:solidFill>
            <a:prstDash val="solid"/>
            <a:miter lim="800000"/>
            <a:headEnd/>
            <a:tailEnd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vert="horz" wrap="square" lIns="91440" tIns="45720" rIns="91440" bIns="45720" numCol="1" rtlCol="1" anchor="ctr" anchorCtr="0" compatLnSpc="1">
            <a:prstTxWarp prst="textNoShape">
              <a:avLst/>
            </a:prstTxWarp>
            <a:noAutofit/>
          </a:bodyPr>
          <a:lstStyle>
            <a:lvl1pPr algn="ctr" rtl="1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lt1"/>
                </a:solidFill>
                <a:latin typeface="+mn-lt"/>
                <a:ea typeface="+mn-ea"/>
                <a:cs typeface="B Nazanin" pitchFamily="2" charset="-78"/>
              </a:defRPr>
            </a:lvl1pPr>
            <a:lvl2pPr algn="ctr" rtl="1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algn="ctr" rtl="1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algn="ctr" rtl="1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algn="ctr" rtl="1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457200" algn="ctr" rtl="1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914400" algn="ctr" rtl="1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1371600" algn="ctr" rtl="1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1828800" algn="ctr" rtl="1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a-IR" sz="2800" b="1" spc="-150" dirty="0" smtClean="0">
                <a:solidFill>
                  <a:schemeClr val="tx1"/>
                </a:solidFill>
                <a:cs typeface="B Titr" pitchFamily="2" charset="-78"/>
              </a:rPr>
              <a:t>همکاری علمی و فن آوری </a:t>
            </a:r>
            <a:r>
              <a:rPr lang="fa-IR" sz="2800" b="1" spc="-150" dirty="0">
                <a:solidFill>
                  <a:schemeClr val="tx1"/>
                </a:solidFill>
                <a:cs typeface="B Titr" pitchFamily="2" charset="-78"/>
              </a:rPr>
              <a:t>ایران و </a:t>
            </a:r>
            <a:r>
              <a:rPr lang="fa-IR" sz="2800" b="1" spc="-150" dirty="0" smtClean="0">
                <a:solidFill>
                  <a:schemeClr val="tx1"/>
                </a:solidFill>
                <a:cs typeface="B Titr" pitchFamily="2" charset="-78"/>
              </a:rPr>
              <a:t>چین</a:t>
            </a:r>
          </a:p>
          <a:p>
            <a:endParaRPr lang="fa-IR" sz="1200" b="1" spc="-150" dirty="0" smtClean="0">
              <a:solidFill>
                <a:schemeClr val="tx1"/>
              </a:solidFill>
              <a:cs typeface="B Titr" pitchFamily="2" charset="-78"/>
            </a:endParaRPr>
          </a:p>
          <a:p>
            <a:r>
              <a:rPr lang="fa-IR" sz="2800" b="1" spc="-150" dirty="0" smtClean="0">
                <a:solidFill>
                  <a:schemeClr val="tx1"/>
                </a:solidFill>
                <a:cs typeface="B Titr" pitchFamily="2" charset="-78"/>
              </a:rPr>
              <a:t> </a:t>
            </a:r>
            <a:r>
              <a:rPr lang="fa-IR" sz="2800" b="1" spc="-150" dirty="0">
                <a:solidFill>
                  <a:schemeClr val="tx1"/>
                </a:solidFill>
                <a:cs typeface="B Titr" pitchFamily="2" charset="-78"/>
              </a:rPr>
              <a:t>در بخش حمل و </a:t>
            </a:r>
            <a:r>
              <a:rPr lang="fa-IR" sz="2800" b="1" spc="-150" dirty="0" smtClean="0">
                <a:solidFill>
                  <a:schemeClr val="tx1"/>
                </a:solidFill>
                <a:cs typeface="B Titr" pitchFamily="2" charset="-78"/>
              </a:rPr>
              <a:t>نقل و ابتکار کمربند-راه</a:t>
            </a:r>
            <a:endParaRPr lang="fa-IR" sz="2400" b="1" spc="-150" dirty="0">
              <a:solidFill>
                <a:schemeClr val="tx1"/>
              </a:solidFill>
              <a:cs typeface="B Titr" pitchFamily="2" charset="-78"/>
            </a:endParaRPr>
          </a:p>
        </p:txBody>
      </p:sp>
      <p:pic>
        <p:nvPicPr>
          <p:cNvPr id="9" name="Picture 8" descr="D:\مرتضی\چین\25 ساله\14000107000440_Test_PhotoN.jpg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5784"/>
            <a:ext cx="8951987" cy="369406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>
    <p:random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403648" y="267542"/>
            <a:ext cx="648072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r>
              <a:rPr lang="fa-IR" sz="2800" b="1" dirty="0">
                <a:solidFill>
                  <a:srgbClr val="FF0000"/>
                </a:solidFill>
                <a:cs typeface="B Zar" panose="00000400000000000000" pitchFamily="2" charset="-78"/>
              </a:rPr>
              <a:t>بخش حمل و نقل گلوگاه یا پیشران اقتصاد کشور </a:t>
            </a:r>
            <a:r>
              <a:rPr lang="fa-IR" sz="2800" b="1" dirty="0" smtClean="0">
                <a:solidFill>
                  <a:srgbClr val="FF0000"/>
                </a:solidFill>
                <a:cs typeface="B Zar" panose="00000400000000000000" pitchFamily="2" charset="-78"/>
              </a:rPr>
              <a:t>؟</a:t>
            </a:r>
            <a:endParaRPr lang="fa-IR" sz="3600" b="1" dirty="0">
              <a:solidFill>
                <a:srgbClr val="FF0000"/>
              </a:solidFill>
              <a:latin typeface="Tahoma" pitchFamily="34" charset="0"/>
              <a:cs typeface="B Zar" panose="00000400000000000000" pitchFamily="2" charset="-78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78F962-454A-41FF-BAF9-AAFBE583AB8A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2" name="Content Placeholder 1"/>
          <p:cNvSpPr>
            <a:spLocks noGrp="1"/>
          </p:cNvSpPr>
          <p:nvPr>
            <p:ph idx="4294967295"/>
          </p:nvPr>
        </p:nvSpPr>
        <p:spPr>
          <a:xfrm>
            <a:off x="899592" y="1104851"/>
            <a:ext cx="7776864" cy="2088232"/>
          </a:xfrm>
          <a:solidFill>
            <a:srgbClr val="A3FFCD"/>
          </a:solidFill>
          <a:ln>
            <a:noFill/>
          </a:ln>
        </p:spPr>
        <p:txBody>
          <a:bodyPr/>
          <a:lstStyle/>
          <a:p>
            <a:pPr marL="0" indent="0" algn="ctr">
              <a:buNone/>
            </a:pPr>
            <a:r>
              <a:rPr lang="fa-IR" sz="1800" u="sng" dirty="0">
                <a:latin typeface="Calibri" panose="020F0502020204030204" pitchFamily="34" charset="0"/>
                <a:cs typeface="B Titr" panose="00000700000000000000" pitchFamily="2" charset="-78"/>
              </a:rPr>
              <a:t>معیارهای تشخيص بخش‌هاي پيشران :</a:t>
            </a:r>
            <a:endParaRPr lang="en-US" sz="1800" u="sng" dirty="0">
              <a:latin typeface="Calibri" panose="020F0502020204030204" pitchFamily="34" charset="0"/>
              <a:cs typeface="B Titr" panose="00000700000000000000" pitchFamily="2" charset="-78"/>
            </a:endParaRPr>
          </a:p>
          <a:p>
            <a:pPr lvl="0"/>
            <a:r>
              <a:rPr lang="ar-SA" sz="1800" dirty="0">
                <a:latin typeface="Calibri" panose="020F0502020204030204" pitchFamily="34" charset="0"/>
                <a:cs typeface="B Titr" panose="00000700000000000000" pitchFamily="2" charset="-78"/>
              </a:rPr>
              <a:t>ظرفيت پيش برندگي براي ساير بخش‌ها با امكان اثربخشي ويژه</a:t>
            </a:r>
            <a:endParaRPr lang="en-US" sz="1800" dirty="0">
              <a:latin typeface="Calibri" panose="020F0502020204030204" pitchFamily="34" charset="0"/>
              <a:cs typeface="B Titr" panose="00000700000000000000" pitchFamily="2" charset="-78"/>
            </a:endParaRPr>
          </a:p>
          <a:p>
            <a:pPr lvl="0"/>
            <a:r>
              <a:rPr lang="ar-SA" sz="1800" dirty="0">
                <a:latin typeface="Calibri" panose="020F0502020204030204" pitchFamily="34" charset="0"/>
                <a:cs typeface="B Titr" panose="00000700000000000000" pitchFamily="2" charset="-78"/>
              </a:rPr>
              <a:t>وجود ظرفيت توسعه بخش در كشور</a:t>
            </a:r>
            <a:endParaRPr lang="en-US" sz="1800" dirty="0">
              <a:latin typeface="Calibri" panose="020F0502020204030204" pitchFamily="34" charset="0"/>
              <a:cs typeface="B Titr" panose="00000700000000000000" pitchFamily="2" charset="-78"/>
            </a:endParaRPr>
          </a:p>
          <a:p>
            <a:pPr lvl="0"/>
            <a:r>
              <a:rPr lang="ar-SA" sz="1800" dirty="0">
                <a:latin typeface="Calibri" panose="020F0502020204030204" pitchFamily="34" charset="0"/>
                <a:cs typeface="B Titr" panose="00000700000000000000" pitchFamily="2" charset="-78"/>
              </a:rPr>
              <a:t>ثروت‌آفرين و ظرفيت ساز براي حضور گسترده مردمي</a:t>
            </a:r>
            <a:endParaRPr lang="en-US" sz="1800" dirty="0">
              <a:latin typeface="Calibri" panose="020F0502020204030204" pitchFamily="34" charset="0"/>
              <a:cs typeface="B Titr" panose="00000700000000000000" pitchFamily="2" charset="-78"/>
            </a:endParaRPr>
          </a:p>
          <a:p>
            <a:pPr lvl="0"/>
            <a:r>
              <a:rPr lang="ar-SA" sz="1800" dirty="0">
                <a:latin typeface="Calibri" panose="020F0502020204030204" pitchFamily="34" charset="0"/>
                <a:cs typeface="B Titr" panose="00000700000000000000" pitchFamily="2" charset="-78"/>
              </a:rPr>
              <a:t>فراهم بودن قسمت مناسبي از زيرساخت‌هاي توسعه آن بخش در كشور</a:t>
            </a:r>
            <a:endParaRPr lang="en-US" sz="1800" dirty="0">
              <a:latin typeface="Calibri" panose="020F0502020204030204" pitchFamily="34" charset="0"/>
              <a:cs typeface="B Titr" panose="00000700000000000000" pitchFamily="2" charset="-78"/>
            </a:endParaRPr>
          </a:p>
          <a:p>
            <a:pPr lvl="0"/>
            <a:r>
              <a:rPr lang="ar-SA" sz="1800" dirty="0">
                <a:latin typeface="Calibri" panose="020F0502020204030204" pitchFamily="34" charset="0"/>
                <a:cs typeface="B Titr" panose="00000700000000000000" pitchFamily="2" charset="-78"/>
              </a:rPr>
              <a:t>وجود حجم قابل توجهي از تقاضا براي آن بخش در كشور يا كشورهاي منطقه</a:t>
            </a:r>
            <a:endParaRPr lang="en-US" sz="1800" dirty="0">
              <a:latin typeface="Calibri" panose="020F0502020204030204" pitchFamily="34" charset="0"/>
              <a:cs typeface="B Titr" panose="00000700000000000000" pitchFamily="2" charset="-78"/>
            </a:endParaRPr>
          </a:p>
          <a:p>
            <a:endParaRPr lang="fa-IR" sz="2400" dirty="0">
              <a:latin typeface="Calibri" panose="020F0502020204030204" pitchFamily="34" charset="0"/>
              <a:cs typeface="B Titr" panose="00000700000000000000" pitchFamily="2" charset="-78"/>
            </a:endParaRPr>
          </a:p>
        </p:txBody>
      </p:sp>
      <p:sp>
        <p:nvSpPr>
          <p:cNvPr id="5" name="Content Placeholder 1"/>
          <p:cNvSpPr txBox="1">
            <a:spLocks/>
          </p:cNvSpPr>
          <p:nvPr/>
        </p:nvSpPr>
        <p:spPr bwMode="auto">
          <a:xfrm>
            <a:off x="-5172" y="3298042"/>
            <a:ext cx="9144000" cy="3528392"/>
          </a:xfrm>
          <a:prstGeom prst="roundRect">
            <a:avLst>
              <a:gd name="adj" fmla="val 2074"/>
            </a:avLst>
          </a:prstGeom>
          <a:solidFill>
            <a:srgbClr val="00D05E">
              <a:alpha val="60784"/>
            </a:srgbClr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r" rtl="1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B Nazanin" pitchFamily="2" charset="-78"/>
              </a:defRPr>
            </a:lvl1pPr>
            <a:lvl2pPr marL="742950" indent="-285750" algn="r" rtl="1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B Nazanin" pitchFamily="2" charset="-78"/>
              </a:defRPr>
            </a:lvl2pPr>
            <a:lvl3pPr marL="11430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B Nazanin" pitchFamily="2" charset="-78"/>
              </a:defRPr>
            </a:lvl3pPr>
            <a:lvl4pPr marL="16002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B Nazanin" pitchFamily="2" charset="-78"/>
              </a:defRPr>
            </a:lvl4pPr>
            <a:lvl5pPr marL="20574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B Nazanin" pitchFamily="2" charset="-78"/>
              </a:defRPr>
            </a:lvl5pPr>
            <a:lvl6pPr marL="25146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fa-IR" sz="1800" u="sng" dirty="0" smtClean="0">
                <a:latin typeface="Calibri" panose="020F0502020204030204" pitchFamily="34" charset="0"/>
                <a:cs typeface="B Titr" panose="00000700000000000000" pitchFamily="2" charset="-78"/>
              </a:rPr>
              <a:t>نشانه های پيشران بودن بخش حمل‌ونقل :</a:t>
            </a:r>
            <a:endParaRPr lang="en-US" sz="1800" u="sng" dirty="0" smtClean="0">
              <a:latin typeface="Calibri" panose="020F0502020204030204" pitchFamily="34" charset="0"/>
              <a:cs typeface="B Titr" panose="00000700000000000000" pitchFamily="2" charset="-78"/>
            </a:endParaRPr>
          </a:p>
          <a:p>
            <a:r>
              <a:rPr lang="ar-SA" sz="1800" dirty="0" smtClean="0">
                <a:latin typeface="Calibri" panose="020F0502020204030204" pitchFamily="34" charset="0"/>
                <a:cs typeface="B Titr" panose="00000700000000000000" pitchFamily="2" charset="-78"/>
              </a:rPr>
              <a:t>تحول در بخش حمل‌ونقل مي‌تواند هزينه توليد را كاهش دهد. اكنون بهره‌وري بخش </a:t>
            </a:r>
            <a:r>
              <a:rPr lang="fa-IR" sz="1800" dirty="0" smtClean="0">
                <a:latin typeface="Calibri" panose="020F0502020204030204" pitchFamily="34" charset="0"/>
                <a:cs typeface="B Titr" panose="00000700000000000000" pitchFamily="2" charset="-78"/>
              </a:rPr>
              <a:t>اندک </a:t>
            </a:r>
            <a:r>
              <a:rPr lang="ar-SA" sz="1800" dirty="0" smtClean="0">
                <a:latin typeface="Calibri" panose="020F0502020204030204" pitchFamily="34" charset="0"/>
                <a:cs typeface="B Titr" panose="00000700000000000000" pitchFamily="2" charset="-78"/>
              </a:rPr>
              <a:t>و نسبت ارزش افزوده بخش حمل‌ونقل به هزينه‌هاي ملي آن، نصف ميانگين‌هاي جهاني است.</a:t>
            </a:r>
            <a:endParaRPr lang="en-US" sz="1800" dirty="0" smtClean="0">
              <a:latin typeface="Calibri" panose="020F0502020204030204" pitchFamily="34" charset="0"/>
              <a:cs typeface="B Titr" panose="00000700000000000000" pitchFamily="2" charset="-78"/>
            </a:endParaRPr>
          </a:p>
          <a:p>
            <a:r>
              <a:rPr lang="ar-SA" sz="1800" dirty="0" smtClean="0">
                <a:latin typeface="Calibri" panose="020F0502020204030204" pitchFamily="34" charset="0"/>
                <a:cs typeface="B Titr" panose="00000700000000000000" pitchFamily="2" charset="-78"/>
              </a:rPr>
              <a:t>‌درصد بالاي حمل‌ونقل جاده‌اي و امكان افزايش سهم حمل ريلي مي‌تواند موجب افزايش ايمني حمل‌ونقل، كاهش مصرف سوخت و كاهش نياز به توسعه جاده‌اي كشور گردد.</a:t>
            </a:r>
            <a:endParaRPr lang="en-US" sz="1800" dirty="0" smtClean="0">
              <a:latin typeface="Calibri" panose="020F0502020204030204" pitchFamily="34" charset="0"/>
              <a:cs typeface="B Titr" panose="00000700000000000000" pitchFamily="2" charset="-78"/>
            </a:endParaRPr>
          </a:p>
          <a:p>
            <a:r>
              <a:rPr lang="ar-SA" sz="1800" dirty="0" smtClean="0">
                <a:latin typeface="Calibri" panose="020F0502020204030204" pitchFamily="34" charset="0"/>
                <a:cs typeface="B Titr" panose="00000700000000000000" pitchFamily="2" charset="-78"/>
              </a:rPr>
              <a:t>فرصتهاي بسياري براي توسعه ترانزيت و احياي موقعيت ممتاز جغرافيايي كشور وجود دارد كه منافع قابل توجه اقتصادي و سياسي دارد.</a:t>
            </a:r>
            <a:endParaRPr lang="en-US" sz="1800" dirty="0" smtClean="0">
              <a:latin typeface="Calibri" panose="020F0502020204030204" pitchFamily="34" charset="0"/>
              <a:cs typeface="B Titr" panose="00000700000000000000" pitchFamily="2" charset="-78"/>
            </a:endParaRPr>
          </a:p>
          <a:p>
            <a:r>
              <a:rPr lang="ar-SA" sz="1800" dirty="0" smtClean="0">
                <a:latin typeface="Calibri" panose="020F0502020204030204" pitchFamily="34" charset="0"/>
                <a:cs typeface="B Titr" panose="00000700000000000000" pitchFamily="2" charset="-78"/>
              </a:rPr>
              <a:t>بالا بودن نرخ سوانح و تلفات ترابري جاده‌اي در كشور كه حدود 7% از توليد ناخالص ملي را مي‌بلعد و كاهش اين معضل در طول برنامه به نصف مقدور است.</a:t>
            </a:r>
            <a:endParaRPr lang="en-US" sz="1800" dirty="0" smtClean="0">
              <a:latin typeface="Calibri" panose="020F0502020204030204" pitchFamily="34" charset="0"/>
              <a:cs typeface="B Titr" panose="00000700000000000000" pitchFamily="2" charset="-78"/>
            </a:endParaRPr>
          </a:p>
          <a:p>
            <a:r>
              <a:rPr lang="ar-SA" sz="1800" dirty="0" smtClean="0">
                <a:latin typeface="Calibri" panose="020F0502020204030204" pitchFamily="34" charset="0"/>
                <a:cs typeface="B Titr" panose="00000700000000000000" pitchFamily="2" charset="-78"/>
              </a:rPr>
              <a:t>تحول در جذب سرمايه به طرح‌هاي توسعه حمل‌ونقل مي‌تواند معضل طرحهاي نيمه تمام </a:t>
            </a:r>
            <a:r>
              <a:rPr lang="fa-IR" sz="1800" dirty="0" smtClean="0">
                <a:latin typeface="Calibri" panose="020F0502020204030204" pitchFamily="34" charset="0"/>
                <a:cs typeface="B Titr" panose="00000700000000000000" pitchFamily="2" charset="-78"/>
              </a:rPr>
              <a:t>را </a:t>
            </a:r>
            <a:r>
              <a:rPr lang="ar-SA" sz="1800" dirty="0" smtClean="0">
                <a:latin typeface="Calibri" panose="020F0502020204030204" pitchFamily="34" charset="0"/>
                <a:cs typeface="B Titr" panose="00000700000000000000" pitchFamily="2" charset="-78"/>
              </a:rPr>
              <a:t>كاهش</a:t>
            </a:r>
            <a:r>
              <a:rPr lang="fa-IR" sz="1800" dirty="0" smtClean="0">
                <a:latin typeface="Calibri" panose="020F0502020204030204" pitchFamily="34" charset="0"/>
                <a:cs typeface="B Titr" panose="00000700000000000000" pitchFamily="2" charset="-78"/>
              </a:rPr>
              <a:t> دهد و</a:t>
            </a:r>
            <a:r>
              <a:rPr lang="ar-SA" sz="1800" dirty="0" smtClean="0">
                <a:latin typeface="Calibri" panose="020F0502020204030204" pitchFamily="34" charset="0"/>
                <a:cs typeface="B Titr" panose="00000700000000000000" pitchFamily="2" charset="-78"/>
              </a:rPr>
              <a:t> دسترسي جاده‌اي و ريلي</a:t>
            </a:r>
            <a:r>
              <a:rPr lang="fa-IR" sz="1800" dirty="0" smtClean="0">
                <a:latin typeface="Calibri" panose="020F0502020204030204" pitchFamily="34" charset="0"/>
                <a:cs typeface="B Titr" panose="00000700000000000000" pitchFamily="2" charset="-78"/>
              </a:rPr>
              <a:t> و توسعه اقتصادي و اجتماعي مناطق مختلف كشور با سرمايه مردمي </a:t>
            </a:r>
            <a:r>
              <a:rPr lang="ar-SA" sz="1800" dirty="0" smtClean="0">
                <a:latin typeface="Calibri" panose="020F0502020204030204" pitchFamily="34" charset="0"/>
                <a:cs typeface="B Titr" panose="00000700000000000000" pitchFamily="2" charset="-78"/>
              </a:rPr>
              <a:t>تسهيل</a:t>
            </a:r>
            <a:r>
              <a:rPr lang="fa-IR" sz="1800" dirty="0" smtClean="0">
                <a:latin typeface="Calibri" panose="020F0502020204030204" pitchFamily="34" charset="0"/>
                <a:cs typeface="B Titr" panose="00000700000000000000" pitchFamily="2" charset="-78"/>
              </a:rPr>
              <a:t> گردد.</a:t>
            </a:r>
            <a:endParaRPr lang="fa-IR" sz="2400" dirty="0">
              <a:latin typeface="Calibri" panose="020F0502020204030204" pitchFamily="34" charset="0"/>
              <a:cs typeface="B Titr" panose="000007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42836351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mph" presetSubtype="0" fill="remove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250" autoRev="1" fill="remove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7" dur="250" autoRev="1" fill="remove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8" dur="250" autoRev="1" fill="remove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250" autoRev="1" fill="remove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27" presetClass="emph" presetSubtype="0" fill="remove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2" dur="250" autoRev="1" fill="remove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13" dur="250" autoRev="1" fill="remove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14" dur="250" autoRev="1" fill="remove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" dur="250" autoRev="1" fill="remove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 animBg="1"/>
      <p:bldP spid="5" grpId="0" uiExpand="1" build="p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67544" y="188640"/>
            <a:ext cx="820891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/>
            <a:r>
              <a:rPr lang="fa-IR" sz="2800" b="1" dirty="0" smtClean="0">
                <a:solidFill>
                  <a:srgbClr val="FF0000"/>
                </a:solidFill>
                <a:cs typeface="B Zar" panose="00000400000000000000" pitchFamily="2" charset="-78"/>
              </a:rPr>
              <a:t>چین و ابتکار کمربند-راه (</a:t>
            </a:r>
            <a:r>
              <a:rPr lang="en-US" sz="2800" b="1" dirty="0" smtClean="0">
                <a:solidFill>
                  <a:srgbClr val="FF0000"/>
                </a:solidFill>
                <a:cs typeface="B Zar" panose="00000400000000000000" pitchFamily="2" charset="-78"/>
              </a:rPr>
              <a:t>BRI</a:t>
            </a:r>
            <a:r>
              <a:rPr lang="fa-IR" sz="2800" b="1" dirty="0" smtClean="0">
                <a:solidFill>
                  <a:srgbClr val="FF0000"/>
                </a:solidFill>
                <a:cs typeface="B Zar" panose="00000400000000000000" pitchFamily="2" charset="-78"/>
              </a:rPr>
              <a:t>): </a:t>
            </a:r>
            <a:endParaRPr lang="fa-IR" sz="3600" b="1" dirty="0">
              <a:solidFill>
                <a:srgbClr val="FF0000"/>
              </a:solidFill>
              <a:latin typeface="Tahoma" pitchFamily="34" charset="0"/>
              <a:cs typeface="B Zar" panose="00000400000000000000" pitchFamily="2" charset="-78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78F962-454A-41FF-BAF9-AAFBE583AB8A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2" name="Content Placeholder 1"/>
          <p:cNvSpPr>
            <a:spLocks noGrp="1"/>
          </p:cNvSpPr>
          <p:nvPr>
            <p:ph idx="4294967295"/>
          </p:nvPr>
        </p:nvSpPr>
        <p:spPr>
          <a:xfrm>
            <a:off x="323528" y="759250"/>
            <a:ext cx="8496944" cy="5406054"/>
          </a:xfrm>
          <a:solidFill>
            <a:srgbClr val="FF0000"/>
          </a:solidFill>
          <a:ln>
            <a:noFill/>
          </a:ln>
        </p:spPr>
        <p:txBody>
          <a:bodyPr/>
          <a:lstStyle/>
          <a:p>
            <a:pPr marL="0" indent="0" algn="justLow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a-IR" sz="2000" dirty="0" smtClean="0">
                <a:solidFill>
                  <a:schemeClr val="bg1"/>
                </a:solidFill>
                <a:latin typeface="Calibri" panose="020F0502020204030204" pitchFamily="34" charset="0"/>
                <a:cs typeface="B Titr" panose="00000700000000000000" pitchFamily="2" charset="-78"/>
              </a:rPr>
              <a:t>چين </a:t>
            </a:r>
            <a:r>
              <a:rPr lang="fa-IR" sz="2000" dirty="0">
                <a:solidFill>
                  <a:schemeClr val="bg1"/>
                </a:solidFill>
                <a:latin typeface="Calibri" panose="020F0502020204030204" pitchFamily="34" charset="0"/>
                <a:cs typeface="B Titr" panose="00000700000000000000" pitchFamily="2" charset="-78"/>
              </a:rPr>
              <a:t>ابرقدرتي اقتصادي با وسعت بالاست و رتبه اول جهاني در جمعيت و توليد را دارد كه پيش‌بيني مي‌شود از جايگاه دوم اقتصادي به جايگاه نخست برسد و </a:t>
            </a:r>
            <a:r>
              <a:rPr lang="fa-IR" sz="2000" dirty="0" smtClean="0">
                <a:solidFill>
                  <a:schemeClr val="bg1"/>
                </a:solidFill>
                <a:latin typeface="Calibri" panose="020F0502020204030204" pitchFamily="34" charset="0"/>
                <a:cs typeface="B Titr" panose="00000700000000000000" pitchFamily="2" charset="-78"/>
              </a:rPr>
              <a:t>مهمترين </a:t>
            </a:r>
            <a:r>
              <a:rPr lang="fa-IR" sz="2000" dirty="0">
                <a:solidFill>
                  <a:schemeClr val="bg1"/>
                </a:solidFill>
                <a:latin typeface="Calibri" panose="020F0502020204030204" pitchFamily="34" charset="0"/>
                <a:cs typeface="B Titr" panose="00000700000000000000" pitchFamily="2" charset="-78"/>
              </a:rPr>
              <a:t>شريک تجاري کشورمان </a:t>
            </a:r>
            <a:r>
              <a:rPr lang="fa-IR" sz="2000" dirty="0" smtClean="0">
                <a:solidFill>
                  <a:schemeClr val="bg1"/>
                </a:solidFill>
                <a:latin typeface="Calibri" panose="020F0502020204030204" pitchFamily="34" charset="0"/>
                <a:cs typeface="B Titr" panose="00000700000000000000" pitchFamily="2" charset="-78"/>
              </a:rPr>
              <a:t>است. </a:t>
            </a:r>
          </a:p>
          <a:p>
            <a:pPr marL="0" indent="0" algn="justLow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a-IR" sz="2000" dirty="0" smtClean="0">
                <a:solidFill>
                  <a:schemeClr val="bg1"/>
                </a:solidFill>
                <a:latin typeface="Calibri" panose="020F0502020204030204" pitchFamily="34" charset="0"/>
                <a:cs typeface="B Titr" panose="00000700000000000000" pitchFamily="2" charset="-78"/>
              </a:rPr>
              <a:t>چين از سال 2013 "ابتكار کمربند و راه" (</a:t>
            </a:r>
            <a:r>
              <a:rPr lang="en-US" sz="2000" b="1" dirty="0" smtClean="0">
                <a:solidFill>
                  <a:schemeClr val="bg1"/>
                </a:solidFill>
                <a:latin typeface="Calibri" panose="020F0502020204030204" pitchFamily="34" charset="0"/>
                <a:cs typeface="B Titr" panose="00000700000000000000" pitchFamily="2" charset="-78"/>
              </a:rPr>
              <a:t>BRI</a:t>
            </a:r>
            <a:r>
              <a:rPr lang="ar-SA" sz="2000" dirty="0" smtClean="0">
                <a:solidFill>
                  <a:schemeClr val="bg1"/>
                </a:solidFill>
                <a:latin typeface="Calibri" panose="020F0502020204030204" pitchFamily="34" charset="0"/>
                <a:cs typeface="B Titr" panose="00000700000000000000" pitchFamily="2" charset="-78"/>
              </a:rPr>
              <a:t>)  </a:t>
            </a:r>
            <a:r>
              <a:rPr lang="fa-IR" sz="2000" dirty="0" smtClean="0">
                <a:solidFill>
                  <a:schemeClr val="bg1"/>
                </a:solidFill>
                <a:latin typeface="Calibri" panose="020F0502020204030204" pitchFamily="34" charset="0"/>
                <a:cs typeface="B Titr" panose="00000700000000000000" pitchFamily="2" charset="-78"/>
              </a:rPr>
              <a:t>را دنبال می کند که ابتکاري باز و فراگير در سطح بين‌المللي براي همکاري است که از اصل مشاوره گسترده، مشارکت و منافع مشترک پيروي مي‌کند و بر هماهنگي سياست‌ها، اتصال زيرساخت‌ها، تجارت بدون مانع، يکپارچگي مالي و نزديکتر شدن روابط مردم تمرکز دارد</a:t>
            </a:r>
            <a:r>
              <a:rPr lang="en-US" sz="2000" dirty="0" smtClean="0">
                <a:solidFill>
                  <a:schemeClr val="bg1"/>
                </a:solidFill>
                <a:latin typeface="Calibri" panose="020F0502020204030204" pitchFamily="34" charset="0"/>
                <a:cs typeface="B Titr" panose="00000700000000000000" pitchFamily="2" charset="-78"/>
              </a:rPr>
              <a:t>. </a:t>
            </a:r>
            <a:r>
              <a:rPr lang="fa-IR" sz="2000" dirty="0" smtClean="0">
                <a:solidFill>
                  <a:schemeClr val="bg1"/>
                </a:solidFill>
                <a:latin typeface="Calibri" panose="020F0502020204030204" pitchFamily="34" charset="0"/>
                <a:cs typeface="B Titr" panose="00000700000000000000" pitchFamily="2" charset="-78"/>
              </a:rPr>
              <a:t> اهداف اصلي چين از اين موضوع، عبارتند از:</a:t>
            </a:r>
            <a:endParaRPr lang="en-US" sz="2000" dirty="0" smtClean="0">
              <a:solidFill>
                <a:schemeClr val="bg1"/>
              </a:solidFill>
              <a:latin typeface="Calibri" panose="020F0502020204030204" pitchFamily="34" charset="0"/>
              <a:cs typeface="B Titr" panose="00000700000000000000" pitchFamily="2" charset="-78"/>
            </a:endParaRPr>
          </a:p>
          <a:p>
            <a:pPr lvl="0" algn="justLow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fa-IR" sz="2000" dirty="0" smtClean="0">
                <a:solidFill>
                  <a:schemeClr val="bg1"/>
                </a:solidFill>
                <a:latin typeface="Calibri" panose="020F0502020204030204" pitchFamily="34" charset="0"/>
                <a:cs typeface="B Titr" panose="00000700000000000000" pitchFamily="2" charset="-78"/>
              </a:rPr>
              <a:t>ادامه </a:t>
            </a:r>
            <a:r>
              <a:rPr lang="fa-IR" sz="2000" dirty="0">
                <a:solidFill>
                  <a:schemeClr val="bg1"/>
                </a:solidFill>
                <a:latin typeface="Calibri" panose="020F0502020204030204" pitchFamily="34" charset="0"/>
                <a:cs typeface="B Titr" panose="00000700000000000000" pitchFamily="2" charset="-78"/>
              </a:rPr>
              <a:t>يافتن رشد اقتصادي بالا</a:t>
            </a:r>
            <a:endParaRPr lang="en-US" sz="2000" dirty="0">
              <a:solidFill>
                <a:schemeClr val="bg1"/>
              </a:solidFill>
              <a:latin typeface="Calibri" panose="020F0502020204030204" pitchFamily="34" charset="0"/>
              <a:cs typeface="B Titr" panose="00000700000000000000" pitchFamily="2" charset="-78"/>
            </a:endParaRPr>
          </a:p>
          <a:p>
            <a:pPr lvl="0" algn="justLow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fa-IR" sz="2000" dirty="0">
                <a:solidFill>
                  <a:schemeClr val="bg1"/>
                </a:solidFill>
                <a:latin typeface="Calibri" panose="020F0502020204030204" pitchFamily="34" charset="0"/>
                <a:cs typeface="B Titr" panose="00000700000000000000" pitchFamily="2" charset="-78"/>
              </a:rPr>
              <a:t>پاسخگويي بهتر به حجم انبوه نيازهاي ترابري بين‌المللي چين اعم از مواد اوليه و محصولات.</a:t>
            </a:r>
            <a:endParaRPr lang="en-US" sz="2000" dirty="0">
              <a:solidFill>
                <a:schemeClr val="bg1"/>
              </a:solidFill>
              <a:latin typeface="Calibri" panose="020F0502020204030204" pitchFamily="34" charset="0"/>
              <a:cs typeface="B Titr" panose="00000700000000000000" pitchFamily="2" charset="-78"/>
            </a:endParaRPr>
          </a:p>
          <a:p>
            <a:pPr lvl="0" algn="justLow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fa-IR" sz="2000" dirty="0">
                <a:solidFill>
                  <a:schemeClr val="bg1"/>
                </a:solidFill>
                <a:latin typeface="Calibri" panose="020F0502020204030204" pitchFamily="34" charset="0"/>
                <a:cs typeface="B Titr" panose="00000700000000000000" pitchFamily="2" charset="-78"/>
              </a:rPr>
              <a:t>دستيابي به بازارهاي جديد در آسيا، آفريقا و اروپا</a:t>
            </a:r>
            <a:endParaRPr lang="en-US" sz="2000" dirty="0">
              <a:solidFill>
                <a:schemeClr val="bg1"/>
              </a:solidFill>
              <a:latin typeface="Calibri" panose="020F0502020204030204" pitchFamily="34" charset="0"/>
              <a:cs typeface="B Titr" panose="00000700000000000000" pitchFamily="2" charset="-78"/>
            </a:endParaRPr>
          </a:p>
          <a:p>
            <a:pPr lvl="0" algn="justLow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fa-IR" sz="2000" dirty="0">
                <a:solidFill>
                  <a:schemeClr val="bg1"/>
                </a:solidFill>
                <a:latin typeface="Calibri" panose="020F0502020204030204" pitchFamily="34" charset="0"/>
                <a:cs typeface="B Titr" panose="00000700000000000000" pitchFamily="2" charset="-78"/>
              </a:rPr>
              <a:t>توازن، توسعه و ثبات در مناطق غربي چين</a:t>
            </a:r>
            <a:endParaRPr lang="en-US" sz="2000" dirty="0">
              <a:solidFill>
                <a:schemeClr val="bg1"/>
              </a:solidFill>
              <a:latin typeface="Calibri" panose="020F0502020204030204" pitchFamily="34" charset="0"/>
              <a:cs typeface="B Titr" panose="00000700000000000000" pitchFamily="2" charset="-78"/>
            </a:endParaRPr>
          </a:p>
          <a:p>
            <a:pPr lvl="0" algn="justLow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fa-IR" sz="2000" dirty="0">
                <a:solidFill>
                  <a:schemeClr val="bg1"/>
                </a:solidFill>
                <a:latin typeface="Calibri" panose="020F0502020204030204" pitchFamily="34" charset="0"/>
                <a:cs typeface="B Titr" panose="00000700000000000000" pitchFamily="2" charset="-78"/>
              </a:rPr>
              <a:t>تنوع بخشي به كريدورهاي ترابري براي كاهش آسيب‌پذيري در قبال شرايط سياسي و نظامي.</a:t>
            </a:r>
            <a:endParaRPr lang="en-US" sz="2000" dirty="0">
              <a:solidFill>
                <a:schemeClr val="bg1"/>
              </a:solidFill>
              <a:latin typeface="Calibri" panose="020F0502020204030204" pitchFamily="34" charset="0"/>
              <a:cs typeface="B Titr" panose="00000700000000000000" pitchFamily="2" charset="-78"/>
            </a:endParaRPr>
          </a:p>
          <a:p>
            <a:pPr lvl="0" algn="justLow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fa-IR" sz="2000" dirty="0">
                <a:solidFill>
                  <a:schemeClr val="bg1"/>
                </a:solidFill>
                <a:latin typeface="Calibri" panose="020F0502020204030204" pitchFamily="34" charset="0"/>
                <a:cs typeface="B Titr" panose="00000700000000000000" pitchFamily="2" charset="-78"/>
              </a:rPr>
              <a:t>ثبات و همبستگي بين کشورهاي منطقه اوراسيا</a:t>
            </a:r>
            <a:endParaRPr lang="en-US" sz="2000" dirty="0">
              <a:solidFill>
                <a:schemeClr val="bg1"/>
              </a:solidFill>
              <a:latin typeface="Calibri" panose="020F0502020204030204" pitchFamily="34" charset="0"/>
              <a:cs typeface="B Titr" panose="00000700000000000000" pitchFamily="2" charset="-78"/>
            </a:endParaRPr>
          </a:p>
          <a:p>
            <a:pPr lvl="0" algn="justLow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fa-IR" sz="2000" dirty="0">
                <a:solidFill>
                  <a:schemeClr val="bg1"/>
                </a:solidFill>
                <a:latin typeface="Calibri" panose="020F0502020204030204" pitchFamily="34" charset="0"/>
                <a:cs typeface="B Titr" panose="00000700000000000000" pitchFamily="2" charset="-78"/>
              </a:rPr>
              <a:t>افزايش نفوذ و قدرت در صحنه بين‌المللي و توسعه يک نظم جهاني چندقطبي</a:t>
            </a:r>
            <a:endParaRPr lang="en-US" sz="2000" dirty="0">
              <a:solidFill>
                <a:schemeClr val="bg1"/>
              </a:solidFill>
              <a:latin typeface="Calibri" panose="020F0502020204030204" pitchFamily="34" charset="0"/>
              <a:cs typeface="B Titr" panose="00000700000000000000" pitchFamily="2" charset="-78"/>
            </a:endParaRPr>
          </a:p>
          <a:p>
            <a:pPr marL="0" indent="0" algn="ctr">
              <a:buNone/>
            </a:pPr>
            <a:endParaRPr lang="en-US" sz="1800" dirty="0">
              <a:latin typeface="Calibri" panose="020F0502020204030204" pitchFamily="34" charset="0"/>
              <a:cs typeface="B Titr" panose="00000700000000000000" pitchFamily="2" charset="-78"/>
            </a:endParaRPr>
          </a:p>
          <a:p>
            <a:endParaRPr lang="fa-IR" sz="2400" dirty="0">
              <a:latin typeface="Calibri" panose="020F0502020204030204" pitchFamily="34" charset="0"/>
              <a:cs typeface="B Titr" panose="00000700000000000000" pitchFamily="2" charset="-78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016732" y="6321365"/>
            <a:ext cx="7110535" cy="400110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wrap="square">
            <a:spAutoFit/>
          </a:bodyPr>
          <a:lstStyle/>
          <a:p>
            <a:pPr algn="ctr" rtl="1"/>
            <a:r>
              <a:rPr lang="fa-IR" sz="2000" b="1" u="sng" spc="1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B Zar" panose="00000400000000000000" pitchFamily="2" charset="-78"/>
              </a:rPr>
              <a:t>ضرب المثلی چینی : اگر میخواهی ثروتمند باشی راه بساز.</a:t>
            </a:r>
          </a:p>
        </p:txBody>
      </p:sp>
    </p:spTree>
    <p:extLst>
      <p:ext uri="{BB962C8B-B14F-4D97-AF65-F5344CB8AC3E}">
        <p14:creationId xmlns:p14="http://schemas.microsoft.com/office/powerpoint/2010/main" val="19181144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mph" presetSubtype="0" fill="remove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250" autoRev="1" fill="remove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7" dur="250" autoRev="1" fill="remove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8" dur="250" autoRev="1" fill="remove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250" autoRev="1" fill="remove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23528" y="476672"/>
            <a:ext cx="856895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r>
              <a:rPr lang="fa-IR" sz="2400" b="1" dirty="0">
                <a:solidFill>
                  <a:srgbClr val="FF0000"/>
                </a:solidFill>
                <a:cs typeface="B Zar" panose="00000400000000000000" pitchFamily="2" charset="-78"/>
              </a:rPr>
              <a:t>ویژگی های ممتاز </a:t>
            </a:r>
            <a:r>
              <a:rPr lang="fa-IR" sz="2400" b="1" dirty="0" smtClean="0">
                <a:solidFill>
                  <a:srgbClr val="FF0000"/>
                </a:solidFill>
                <a:cs typeface="B Zar" panose="00000400000000000000" pitchFamily="2" charset="-78"/>
              </a:rPr>
              <a:t>ایران برای همکاری با چین در راستای ابتکار کمربند-راه: </a:t>
            </a:r>
            <a:endParaRPr lang="fa-IR" sz="3200" b="1" dirty="0">
              <a:solidFill>
                <a:srgbClr val="FF0000"/>
              </a:solidFill>
              <a:latin typeface="Tahoma" pitchFamily="34" charset="0"/>
              <a:cs typeface="B Zar" panose="00000400000000000000" pitchFamily="2" charset="-78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78F962-454A-41FF-BAF9-AAFBE583AB8A}" type="slidenum">
              <a:rPr lang="en-US" smtClean="0"/>
              <a:pPr/>
              <a:t>12</a:t>
            </a:fld>
            <a:endParaRPr lang="en-US"/>
          </a:p>
        </p:txBody>
      </p:sp>
      <p:sp>
        <p:nvSpPr>
          <p:cNvPr id="2" name="Content Placeholder 1"/>
          <p:cNvSpPr>
            <a:spLocks noGrp="1"/>
          </p:cNvSpPr>
          <p:nvPr>
            <p:ph idx="4294967295"/>
          </p:nvPr>
        </p:nvSpPr>
        <p:spPr>
          <a:xfrm>
            <a:off x="323528" y="1491034"/>
            <a:ext cx="8388932" cy="4314230"/>
          </a:xfrm>
          <a:solidFill>
            <a:schemeClr val="accent6">
              <a:lumMod val="60000"/>
              <a:lumOff val="40000"/>
              <a:alpha val="61000"/>
            </a:schemeClr>
          </a:solidFill>
          <a:ln>
            <a:noFill/>
          </a:ln>
        </p:spPr>
        <p:txBody>
          <a:bodyPr/>
          <a:lstStyle/>
          <a:p>
            <a:pPr>
              <a:buFontTx/>
              <a:buChar char="-"/>
            </a:pPr>
            <a:r>
              <a:rPr lang="fa-IR" sz="2200" dirty="0">
                <a:latin typeface="Calibri" panose="020F0502020204030204" pitchFamily="34" charset="0"/>
                <a:cs typeface="B Titr" panose="00000700000000000000" pitchFamily="2" charset="-78"/>
              </a:rPr>
              <a:t>پیشینه تمدنی غنی از فرهنگ و تاریخ و بنیان قوی ایدئولوژیک، </a:t>
            </a:r>
          </a:p>
          <a:p>
            <a:pPr>
              <a:buFontTx/>
              <a:buChar char="-"/>
            </a:pPr>
            <a:r>
              <a:rPr lang="fa-IR" sz="2200" dirty="0">
                <a:latin typeface="Calibri" panose="020F0502020204030204" pitchFamily="34" charset="0"/>
                <a:cs typeface="B Titr" panose="00000700000000000000" pitchFamily="2" charset="-78"/>
              </a:rPr>
              <a:t>جمعیت و درصد بالای متخصصین در حوزه های مختلف.</a:t>
            </a:r>
          </a:p>
          <a:p>
            <a:pPr>
              <a:buFontTx/>
              <a:buChar char="-"/>
            </a:pPr>
            <a:r>
              <a:rPr lang="ar-SA" sz="2200" dirty="0">
                <a:latin typeface="Calibri" panose="020F0502020204030204" pitchFamily="34" charset="0"/>
                <a:cs typeface="B Titr" panose="00000700000000000000" pitchFamily="2" charset="-78"/>
              </a:rPr>
              <a:t>ارتباط تنگاتنگ دانشگاه‌هاي ايران با مجامع بين‌المللي</a:t>
            </a:r>
            <a:r>
              <a:rPr lang="fa-IR" sz="2200" dirty="0">
                <a:latin typeface="Calibri" panose="020F0502020204030204" pitchFamily="34" charset="0"/>
                <a:cs typeface="B Titr" panose="00000700000000000000" pitchFamily="2" charset="-78"/>
              </a:rPr>
              <a:t>، </a:t>
            </a:r>
            <a:r>
              <a:rPr lang="ar-SA" sz="2200" dirty="0">
                <a:latin typeface="Calibri" panose="020F0502020204030204" pitchFamily="34" charset="0"/>
                <a:cs typeface="B Titr" panose="00000700000000000000" pitchFamily="2" charset="-78"/>
              </a:rPr>
              <a:t>تراز مناسب علمي </a:t>
            </a:r>
            <a:r>
              <a:rPr lang="fa-IR" sz="2200" dirty="0">
                <a:latin typeface="Calibri" panose="020F0502020204030204" pitchFamily="34" charset="0"/>
                <a:cs typeface="B Titr" panose="00000700000000000000" pitchFamily="2" charset="-78"/>
              </a:rPr>
              <a:t>و</a:t>
            </a:r>
            <a:r>
              <a:rPr lang="ar-SA" sz="2200" dirty="0">
                <a:latin typeface="Calibri" panose="020F0502020204030204" pitchFamily="34" charset="0"/>
                <a:cs typeface="B Titr" panose="00000700000000000000" pitchFamily="2" charset="-78"/>
              </a:rPr>
              <a:t> </a:t>
            </a:r>
            <a:r>
              <a:rPr lang="fa-IR" sz="2200" dirty="0">
                <a:latin typeface="Calibri" panose="020F0502020204030204" pitchFamily="34" charset="0"/>
                <a:cs typeface="B Titr" panose="00000700000000000000" pitchFamily="2" charset="-78"/>
              </a:rPr>
              <a:t>شتاب قابل توجه علمی و فناوری .</a:t>
            </a:r>
          </a:p>
          <a:p>
            <a:pPr>
              <a:buFontTx/>
              <a:buChar char="-"/>
            </a:pPr>
            <a:r>
              <a:rPr lang="fa-IR" sz="2200" dirty="0">
                <a:latin typeface="Calibri" panose="020F0502020204030204" pitchFamily="34" charset="0"/>
                <a:cs typeface="B Titr" panose="00000700000000000000" pitchFamily="2" charset="-78"/>
              </a:rPr>
              <a:t>منابع عظیم انرژی، معادن غنی.</a:t>
            </a:r>
          </a:p>
          <a:p>
            <a:pPr>
              <a:buFontTx/>
              <a:buChar char="-"/>
            </a:pPr>
            <a:r>
              <a:rPr lang="fa-IR" sz="2200" dirty="0">
                <a:latin typeface="Calibri" panose="020F0502020204030204" pitchFamily="34" charset="0"/>
                <a:cs typeface="B Titr" panose="00000700000000000000" pitchFamily="2" charset="-78"/>
              </a:rPr>
              <a:t>وسعت و موقعیت خاص جغرافیایی، همسایگان متعدد، دسترسی به دریا در شمال و جنوب.</a:t>
            </a:r>
          </a:p>
          <a:p>
            <a:pPr>
              <a:buFontTx/>
              <a:buChar char="-"/>
            </a:pPr>
            <a:r>
              <a:rPr lang="fa-IR" sz="2200" dirty="0">
                <a:latin typeface="Calibri" panose="020F0502020204030204" pitchFamily="34" charset="0"/>
                <a:cs typeface="B Titr" panose="00000700000000000000" pitchFamily="2" charset="-78"/>
              </a:rPr>
              <a:t>استقلال سیاسی، روابط حسنه با همسایگان.</a:t>
            </a:r>
          </a:p>
          <a:p>
            <a:pPr>
              <a:buFontTx/>
              <a:buChar char="-"/>
            </a:pPr>
            <a:r>
              <a:rPr lang="fa-IR" sz="2200" dirty="0">
                <a:latin typeface="Calibri" panose="020F0502020204030204" pitchFamily="34" charset="0"/>
                <a:cs typeface="B Titr" panose="00000700000000000000" pitchFamily="2" charset="-78"/>
              </a:rPr>
              <a:t>انسجام ملی، پویایی سیاسی مبتنی بر انتخابات.</a:t>
            </a:r>
          </a:p>
          <a:p>
            <a:pPr>
              <a:buFontTx/>
              <a:buChar char="-"/>
            </a:pPr>
            <a:r>
              <a:rPr lang="fa-IR" sz="2200" dirty="0">
                <a:latin typeface="Calibri" panose="020F0502020204030204" pitchFamily="34" charset="0"/>
                <a:cs typeface="B Titr" panose="00000700000000000000" pitchFamily="2" charset="-78"/>
              </a:rPr>
              <a:t>ثبات، امنيت، قدرت دفاعی </a:t>
            </a:r>
            <a:r>
              <a:rPr lang="fa-IR" sz="2200" dirty="0" smtClean="0">
                <a:latin typeface="Calibri" panose="020F0502020204030204" pitchFamily="34" charset="0"/>
                <a:cs typeface="B Titr" panose="00000700000000000000" pitchFamily="2" charset="-78"/>
              </a:rPr>
              <a:t>و </a:t>
            </a:r>
            <a:r>
              <a:rPr lang="fa-IR" sz="2200" dirty="0">
                <a:latin typeface="Calibri" panose="020F0502020204030204" pitchFamily="34" charset="0"/>
                <a:cs typeface="B Titr" panose="00000700000000000000" pitchFamily="2" charset="-78"/>
              </a:rPr>
              <a:t>عمق استراتژيک.</a:t>
            </a:r>
          </a:p>
          <a:p>
            <a:pPr>
              <a:buFontTx/>
              <a:buChar char="-"/>
            </a:pPr>
            <a:r>
              <a:rPr lang="fa-IR" sz="2200" dirty="0">
                <a:latin typeface="Calibri" panose="020F0502020204030204" pitchFamily="34" charset="0"/>
                <a:cs typeface="B Titr" panose="00000700000000000000" pitchFamily="2" charset="-78"/>
              </a:rPr>
              <a:t>تنوع محصولات و فناوریهای </a:t>
            </a:r>
            <a:r>
              <a:rPr lang="fa-IR" sz="2200" dirty="0" smtClean="0">
                <a:latin typeface="Calibri" panose="020F0502020204030204" pitchFamily="34" charset="0"/>
                <a:cs typeface="B Titr" panose="00000700000000000000" pitchFamily="2" charset="-78"/>
              </a:rPr>
              <a:t>کشور.</a:t>
            </a:r>
          </a:p>
        </p:txBody>
      </p:sp>
      <p:sp>
        <p:nvSpPr>
          <p:cNvPr id="4" name="Rectangle 3"/>
          <p:cNvSpPr/>
          <p:nvPr/>
        </p:nvSpPr>
        <p:spPr>
          <a:xfrm>
            <a:off x="661065" y="6138802"/>
            <a:ext cx="7893877" cy="400110"/>
          </a:xfrm>
          <a:prstGeom prst="rect">
            <a:avLst/>
          </a:prstGeom>
          <a:solidFill>
            <a:srgbClr val="89E0FF"/>
          </a:solidFill>
        </p:spPr>
        <p:txBody>
          <a:bodyPr wrap="square">
            <a:spAutoFit/>
          </a:bodyPr>
          <a:lstStyle/>
          <a:p>
            <a:pPr marL="0" indent="0" algn="ctr" rtl="1">
              <a:buNone/>
            </a:pPr>
            <a:r>
              <a:rPr lang="fa-IR" sz="2000" dirty="0" smtClean="0">
                <a:latin typeface="Calibri" panose="020F0502020204030204" pitchFamily="34" charset="0"/>
                <a:cs typeface="B Titr" panose="00000700000000000000" pitchFamily="2" charset="-78"/>
              </a:rPr>
              <a:t>از منظر چین، روابط </a:t>
            </a:r>
            <a:r>
              <a:rPr lang="fa-IR" sz="2000" dirty="0">
                <a:latin typeface="Calibri" panose="020F0502020204030204" pitchFamily="34" charset="0"/>
                <a:cs typeface="B Titr" panose="00000700000000000000" pitchFamily="2" charset="-78"/>
              </a:rPr>
              <a:t>چين با ايران موجب كاستن از </a:t>
            </a:r>
            <a:r>
              <a:rPr lang="fa-IR" sz="2000" dirty="0" smtClean="0">
                <a:latin typeface="Calibri" panose="020F0502020204030204" pitchFamily="34" charset="0"/>
                <a:cs typeface="B Titr" panose="00000700000000000000" pitchFamily="2" charset="-78"/>
              </a:rPr>
              <a:t>یک جانبه گرایی در غرب آسيا است</a:t>
            </a:r>
            <a:r>
              <a:rPr lang="fa-IR" sz="2000" dirty="0">
                <a:latin typeface="Calibri" panose="020F0502020204030204" pitchFamily="34" charset="0"/>
                <a:cs typeface="B Titr" panose="00000700000000000000" pitchFamily="2" charset="-78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7082382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mph" presetSubtype="0" fill="remove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250" autoRev="1" fill="remove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7" dur="250" autoRev="1" fill="remove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8" dur="250" autoRev="1" fill="remove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250" autoRev="1" fill="remove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mph" presetSubtype="0" fill="remove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3" dur="250" autoRev="1" fill="remove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14" dur="250" autoRev="1" fill="remove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15" dur="250" autoRev="1" fill="remove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6" dur="250" autoRev="1" fill="remove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27" presetClass="emph" presetSubtype="0" fill="remove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9" dur="250" autoRev="1" fill="remove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20" dur="250" autoRev="1" fill="remove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21" dur="250" autoRev="1" fill="remove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250" autoRev="1" fill="remove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7" presetClass="emph" presetSubtype="0" fill="remove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6" dur="250" autoRev="1" fill="remove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27" dur="250" autoRev="1" fill="remove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28" dur="250" autoRev="1" fill="remove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9" dur="250" autoRev="1" fill="remove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500"/>
                            </p:stCondLst>
                            <p:childTnLst>
                              <p:par>
                                <p:cTn id="31" presetID="27" presetClass="emph" presetSubtype="0" fill="remove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2" dur="250" autoRev="1" fill="remove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33" dur="250" autoRev="1" fill="remove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34" dur="250" autoRev="1" fill="remove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5" dur="250" autoRev="1" fill="remove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000"/>
                            </p:stCondLst>
                            <p:childTnLst>
                              <p:par>
                                <p:cTn id="37" presetID="27" presetClass="emph" presetSubtype="0" fill="remove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8" dur="250" autoRev="1" fill="remove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39" dur="250" autoRev="1" fill="remove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40" dur="250" autoRev="1" fill="remove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1" dur="250" autoRev="1" fill="remove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1500"/>
                            </p:stCondLst>
                            <p:childTnLst>
                              <p:par>
                                <p:cTn id="43" presetID="27" presetClass="emph" presetSubtype="0" fill="remove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4" dur="250" autoRev="1" fill="remove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45" dur="250" autoRev="1" fill="remove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46" dur="250" autoRev="1" fill="remove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7" dur="250" autoRev="1" fill="remove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2000"/>
                            </p:stCondLst>
                            <p:childTnLst>
                              <p:par>
                                <p:cTn id="49" presetID="27" presetClass="emph" presetSubtype="0" fill="remove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0" dur="250" autoRev="1" fill="remove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51" dur="250" autoRev="1" fill="remove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52" dur="250" autoRev="1" fill="remove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3" dur="250" autoRev="1" fill="remove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2500"/>
                            </p:stCondLst>
                            <p:childTnLst>
                              <p:par>
                                <p:cTn id="55" presetID="27" presetClass="emph" presetSubtype="0" fill="remove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6" dur="250" autoRev="1" fill="remove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57" dur="250" autoRev="1" fill="remove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58" dur="250" autoRev="1" fill="remove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9" dur="250" autoRev="1" fill="remove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7" presetClass="emph" presetSubtype="0" fill="remove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3" dur="250" autoRev="1" fill="remove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64" dur="250" autoRev="1" fill="remove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65" dur="250" autoRev="1" fill="remove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6" dur="250" autoRev="1" fill="remove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57200" y="332656"/>
            <a:ext cx="820891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/>
            <a:r>
              <a:rPr lang="fa-IR" sz="2800" b="1" dirty="0" smtClean="0">
                <a:solidFill>
                  <a:srgbClr val="FF0000"/>
                </a:solidFill>
                <a:cs typeface="B Zar" panose="00000400000000000000" pitchFamily="2" charset="-78"/>
              </a:rPr>
              <a:t>اهمیت چین برای همکاری ها با بخش حمل و نقل:</a:t>
            </a:r>
            <a:endParaRPr lang="fa-IR" sz="3600" b="1" dirty="0">
              <a:solidFill>
                <a:srgbClr val="FF0000"/>
              </a:solidFill>
              <a:latin typeface="Tahoma" pitchFamily="34" charset="0"/>
              <a:cs typeface="B Zar" panose="00000400000000000000" pitchFamily="2" charset="-78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78F962-454A-41FF-BAF9-AAFBE583AB8A}" type="slidenum">
              <a:rPr lang="en-US" smtClean="0"/>
              <a:pPr/>
              <a:t>13</a:t>
            </a:fld>
            <a:endParaRPr lang="en-US"/>
          </a:p>
        </p:txBody>
      </p:sp>
      <p:sp>
        <p:nvSpPr>
          <p:cNvPr id="2" name="Content Placeholder 1"/>
          <p:cNvSpPr>
            <a:spLocks noGrp="1"/>
          </p:cNvSpPr>
          <p:nvPr>
            <p:ph idx="4294967295"/>
          </p:nvPr>
        </p:nvSpPr>
        <p:spPr>
          <a:xfrm>
            <a:off x="457200" y="1067696"/>
            <a:ext cx="8219256" cy="4631879"/>
          </a:xfrm>
          <a:solidFill>
            <a:srgbClr val="FF0000"/>
          </a:solidFill>
          <a:ln>
            <a:noFill/>
          </a:ln>
        </p:spPr>
        <p:txBody>
          <a:bodyPr/>
          <a:lstStyle/>
          <a:p>
            <a:pPr marL="0" indent="0" algn="justLow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a-IR" sz="2000" dirty="0">
                <a:solidFill>
                  <a:schemeClr val="bg1"/>
                </a:solidFill>
                <a:latin typeface="Calibri" panose="020F0502020204030204" pitchFamily="34" charset="0"/>
                <a:cs typeface="B Titr" panose="00000700000000000000" pitchFamily="2" charset="-78"/>
              </a:rPr>
              <a:t>چين در سالهاي آتي  نيز در اولويت‌هاي راهبردي تجاري </a:t>
            </a:r>
            <a:r>
              <a:rPr lang="fa-IR" sz="2000" dirty="0" smtClean="0">
                <a:solidFill>
                  <a:schemeClr val="bg1"/>
                </a:solidFill>
                <a:latin typeface="Calibri" panose="020F0502020204030204" pitchFamily="34" charset="0"/>
                <a:cs typeface="B Titr" panose="00000700000000000000" pitchFamily="2" charset="-78"/>
              </a:rPr>
              <a:t>ایران خواهد </a:t>
            </a:r>
            <a:r>
              <a:rPr lang="fa-IR" sz="2000" dirty="0">
                <a:solidFill>
                  <a:schemeClr val="bg1"/>
                </a:solidFill>
                <a:latin typeface="Calibri" panose="020F0502020204030204" pitchFamily="34" charset="0"/>
                <a:cs typeface="B Titr" panose="00000700000000000000" pitchFamily="2" charset="-78"/>
              </a:rPr>
              <a:t>بود </a:t>
            </a:r>
            <a:r>
              <a:rPr lang="fa-IR" sz="2000" dirty="0" smtClean="0">
                <a:solidFill>
                  <a:schemeClr val="bg1"/>
                </a:solidFill>
                <a:latin typeface="Calibri" panose="020F0502020204030204" pitchFamily="34" charset="0"/>
                <a:cs typeface="B Titr" panose="00000700000000000000" pitchFamily="2" charset="-78"/>
              </a:rPr>
              <a:t>.</a:t>
            </a:r>
          </a:p>
          <a:p>
            <a:pPr marL="0" indent="0" algn="justLow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a-IR" sz="2000" dirty="0" smtClean="0">
                <a:solidFill>
                  <a:schemeClr val="bg1"/>
                </a:solidFill>
                <a:latin typeface="Calibri" panose="020F0502020204030204" pitchFamily="34" charset="0"/>
                <a:cs typeface="B Titr" panose="00000700000000000000" pitchFamily="2" charset="-78"/>
              </a:rPr>
              <a:t>چین با </a:t>
            </a:r>
            <a:r>
              <a:rPr lang="fa-IR" sz="2000" dirty="0">
                <a:solidFill>
                  <a:schemeClr val="bg1"/>
                </a:solidFill>
                <a:latin typeface="Calibri" panose="020F0502020204030204" pitchFamily="34" charset="0"/>
                <a:cs typeface="B Titr" panose="00000700000000000000" pitchFamily="2" charset="-78"/>
              </a:rPr>
              <a:t>توان فني و مالي بالا قادر به تأمين نيازهاي حمل‌ونقل ايران </a:t>
            </a:r>
            <a:r>
              <a:rPr lang="fa-IR" sz="2000" dirty="0" smtClean="0">
                <a:solidFill>
                  <a:schemeClr val="bg1"/>
                </a:solidFill>
                <a:latin typeface="Calibri" panose="020F0502020204030204" pitchFamily="34" charset="0"/>
                <a:cs typeface="B Titr" panose="00000700000000000000" pitchFamily="2" charset="-78"/>
              </a:rPr>
              <a:t>است.</a:t>
            </a:r>
          </a:p>
          <a:p>
            <a:pPr marL="0" indent="0" algn="justLow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a-IR" sz="2000" dirty="0" smtClean="0">
                <a:solidFill>
                  <a:schemeClr val="bg1"/>
                </a:solidFill>
                <a:latin typeface="Calibri" panose="020F0502020204030204" pitchFamily="34" charset="0"/>
                <a:cs typeface="B Titr" panose="00000700000000000000" pitchFamily="2" charset="-78"/>
              </a:rPr>
              <a:t>چین  </a:t>
            </a:r>
            <a:r>
              <a:rPr lang="fa-IR" sz="2000" dirty="0">
                <a:solidFill>
                  <a:schemeClr val="bg1"/>
                </a:solidFill>
                <a:latin typeface="Calibri" panose="020F0502020204030204" pitchFamily="34" charset="0"/>
                <a:cs typeface="B Titr" panose="00000700000000000000" pitchFamily="2" charset="-78"/>
              </a:rPr>
              <a:t>در شكل‌گيري و فعاليت كريدورهاي ترانزيتي نيز تاثيرگذار است زيرا توان مالي براي حمايت از تأسيس كريدورها را داشته و خود حجم تقاضاي ترابري انبوهي دارد. </a:t>
            </a:r>
            <a:endParaRPr lang="fa-IR" sz="2000" dirty="0" smtClean="0">
              <a:solidFill>
                <a:schemeClr val="bg1"/>
              </a:solidFill>
              <a:latin typeface="Calibri" panose="020F0502020204030204" pitchFamily="34" charset="0"/>
              <a:cs typeface="B Titr" panose="00000700000000000000" pitchFamily="2" charset="-78"/>
            </a:endParaRPr>
          </a:p>
          <a:p>
            <a:pPr marL="0" indent="0" algn="justLow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a-IR" sz="2000" dirty="0" smtClean="0">
                <a:solidFill>
                  <a:schemeClr val="bg1"/>
                </a:solidFill>
                <a:latin typeface="Calibri" panose="020F0502020204030204" pitchFamily="34" charset="0"/>
                <a:cs typeface="B Titr" panose="00000700000000000000" pitchFamily="2" charset="-78"/>
              </a:rPr>
              <a:t>سابقه تجهیز دانشکده راه آهن ایران از طریق کشور چین و آموزش دوازده استاد برای راه اندازی این دانشکده </a:t>
            </a:r>
            <a:r>
              <a:rPr lang="fa-IR" sz="2000" dirty="0">
                <a:solidFill>
                  <a:schemeClr val="bg1"/>
                </a:solidFill>
                <a:latin typeface="Calibri" panose="020F0502020204030204" pitchFamily="34" charset="0"/>
                <a:cs typeface="B Titr" panose="00000700000000000000" pitchFamily="2" charset="-78"/>
              </a:rPr>
              <a:t>در دهه هفتاد از سوابق همکاری علمی دو کشور در بخش حمل و نقل است. تأمين تجهيزات خطوط مترو و تأمين ناوگان راه‌آهن و مترو </a:t>
            </a:r>
            <a:r>
              <a:rPr lang="fa-IR" sz="2000" dirty="0" smtClean="0">
                <a:solidFill>
                  <a:schemeClr val="bg1"/>
                </a:solidFill>
                <a:latin typeface="Calibri" panose="020F0502020204030204" pitchFamily="34" charset="0"/>
                <a:cs typeface="B Titr" panose="00000700000000000000" pitchFamily="2" charset="-78"/>
              </a:rPr>
              <a:t> از چین نیز اهمیت دارد.</a:t>
            </a:r>
          </a:p>
          <a:p>
            <a:pPr marL="0" indent="0" algn="justLow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a-IR" sz="2000" dirty="0" smtClean="0">
                <a:solidFill>
                  <a:schemeClr val="bg1"/>
                </a:solidFill>
                <a:latin typeface="Calibri" panose="020F0502020204030204" pitchFamily="34" charset="0"/>
                <a:cs typeface="B Titr" panose="00000700000000000000" pitchFamily="2" charset="-78"/>
              </a:rPr>
              <a:t>چين </a:t>
            </a:r>
            <a:r>
              <a:rPr lang="fa-IR" sz="2000" dirty="0">
                <a:solidFill>
                  <a:schemeClr val="bg1"/>
                </a:solidFill>
                <a:latin typeface="Calibri" panose="020F0502020204030204" pitchFamily="34" charset="0"/>
                <a:cs typeface="B Titr" panose="00000700000000000000" pitchFamily="2" charset="-78"/>
              </a:rPr>
              <a:t>از </a:t>
            </a:r>
            <a:r>
              <a:rPr lang="fa-IR" sz="2000" dirty="0" smtClean="0">
                <a:solidFill>
                  <a:schemeClr val="bg1"/>
                </a:solidFill>
                <a:latin typeface="Calibri" panose="020F0502020204030204" pitchFamily="34" charset="0"/>
                <a:cs typeface="B Titr" panose="00000700000000000000" pitchFamily="2" charset="-78"/>
              </a:rPr>
              <a:t>کشورهاي </a:t>
            </a:r>
            <a:r>
              <a:rPr lang="fa-IR" sz="2000" dirty="0">
                <a:solidFill>
                  <a:schemeClr val="bg1"/>
                </a:solidFill>
                <a:latin typeface="Calibri" panose="020F0502020204030204" pitchFamily="34" charset="0"/>
                <a:cs typeface="B Titr" panose="00000700000000000000" pitchFamily="2" charset="-78"/>
              </a:rPr>
              <a:t>پيشرو در حوزه حمل‌ونقل به ویژه حمل‌ونقل ریلی محسوب مي‌گردد كه در توسعه شبكه ريلي درون و برون‌شهري، امور قطارهاي باري و خدمات لجستيكي، راه‌آهن پرسرعت، ايمني ريلي و توليد ناوگان ريلي كارنامه قابل توجهي دارد. </a:t>
            </a:r>
            <a:endParaRPr lang="fa-IR" sz="2000" dirty="0" smtClean="0">
              <a:solidFill>
                <a:schemeClr val="bg1"/>
              </a:solidFill>
              <a:latin typeface="Calibri" panose="020F0502020204030204" pitchFamily="34" charset="0"/>
              <a:cs typeface="B Titr" panose="00000700000000000000" pitchFamily="2" charset="-78"/>
            </a:endParaRPr>
          </a:p>
          <a:p>
            <a:endParaRPr lang="fa-IR" sz="2400" dirty="0">
              <a:latin typeface="Calibri" panose="020F0502020204030204" pitchFamily="34" charset="0"/>
              <a:cs typeface="B Titr" panose="00000700000000000000" pitchFamily="2" charset="-78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57200" y="5911395"/>
            <a:ext cx="8219256" cy="750975"/>
          </a:xfrm>
          <a:prstGeom prst="rect">
            <a:avLst/>
          </a:prstGeom>
          <a:ln w="41275">
            <a:solidFill>
              <a:schemeClr val="accent1"/>
            </a:solidFill>
            <a:prstDash val="sysDash"/>
          </a:ln>
        </p:spPr>
        <p:txBody>
          <a:bodyPr wrap="square">
            <a:spAutoFit/>
          </a:bodyPr>
          <a:lstStyle/>
          <a:p>
            <a:pPr marL="0" indent="0" algn="justLow" rtl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a-IR" sz="2000" dirty="0">
                <a:latin typeface="Calibri" panose="020F0502020204030204" pitchFamily="34" charset="0"/>
                <a:cs typeface="B Titr" panose="00000700000000000000" pitchFamily="2" charset="-78"/>
              </a:rPr>
              <a:t>لذا همكاري با كشور چین براي </a:t>
            </a:r>
            <a:r>
              <a:rPr lang="fa-IR" sz="2000" dirty="0" smtClean="0">
                <a:latin typeface="Calibri" panose="020F0502020204030204" pitchFamily="34" charset="0"/>
                <a:cs typeface="B Titr" panose="00000700000000000000" pitchFamily="2" charset="-78"/>
              </a:rPr>
              <a:t>تحول در </a:t>
            </a:r>
            <a:r>
              <a:rPr lang="fa-IR" sz="2000" dirty="0">
                <a:latin typeface="Calibri" panose="020F0502020204030204" pitchFamily="34" charset="0"/>
                <a:cs typeface="B Titr" panose="00000700000000000000" pitchFamily="2" charset="-78"/>
              </a:rPr>
              <a:t>بخش حمل و نقل ارزشمند و </a:t>
            </a:r>
            <a:r>
              <a:rPr lang="fa-IR" sz="2000" dirty="0" smtClean="0">
                <a:latin typeface="Calibri" panose="020F0502020204030204" pitchFamily="34" charset="0"/>
                <a:cs typeface="B Titr" panose="00000700000000000000" pitchFamily="2" charset="-78"/>
              </a:rPr>
              <a:t> در راستای انتقال </a:t>
            </a:r>
            <a:r>
              <a:rPr lang="fa-IR" sz="2000" dirty="0">
                <a:latin typeface="Calibri" panose="020F0502020204030204" pitchFamily="34" charset="0"/>
                <a:cs typeface="B Titr" panose="00000700000000000000" pitchFamily="2" charset="-78"/>
              </a:rPr>
              <a:t>تكنولوژي و دانش روز حمل‌ونقل </a:t>
            </a:r>
            <a:r>
              <a:rPr lang="fa-IR" sz="2000" dirty="0" smtClean="0">
                <a:latin typeface="Calibri" panose="020F0502020204030204" pitchFamily="34" charset="0"/>
                <a:cs typeface="B Titr" panose="00000700000000000000" pitchFamily="2" charset="-78"/>
              </a:rPr>
              <a:t>(</a:t>
            </a:r>
            <a:r>
              <a:rPr lang="fa-IR" sz="2000" dirty="0">
                <a:latin typeface="Calibri" panose="020F0502020204030204" pitchFamily="34" charset="0"/>
                <a:cs typeface="B Titr" panose="00000700000000000000" pitchFamily="2" charset="-78"/>
              </a:rPr>
              <a:t>اعم از زيرساخت‌ها، بهره‌برداري و </a:t>
            </a:r>
            <a:r>
              <a:rPr lang="fa-IR" sz="2000" dirty="0" smtClean="0">
                <a:latin typeface="Calibri" panose="020F0502020204030204" pitchFamily="34" charset="0"/>
                <a:cs typeface="B Titr" panose="00000700000000000000" pitchFamily="2" charset="-78"/>
              </a:rPr>
              <a:t>صنايع) </a:t>
            </a:r>
            <a:r>
              <a:rPr lang="fa-IR" sz="2000" dirty="0">
                <a:latin typeface="Calibri" panose="020F0502020204030204" pitchFamily="34" charset="0"/>
                <a:cs typeface="B Titr" panose="00000700000000000000" pitchFamily="2" charset="-78"/>
              </a:rPr>
              <a:t>مفيد مي‌باشد.</a:t>
            </a:r>
            <a:endParaRPr lang="en-US" sz="2000" dirty="0">
              <a:latin typeface="Calibri" panose="020F0502020204030204" pitchFamily="34" charset="0"/>
              <a:cs typeface="B Titr" panose="000007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3044720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mph" presetSubtype="0" fill="remove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250" autoRev="1" fill="remove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7" dur="250" autoRev="1" fill="remove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8" dur="250" autoRev="1" fill="remove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250" autoRev="1" fill="remove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23528" y="404664"/>
            <a:ext cx="828092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r>
              <a:rPr lang="fa-IR" sz="2800" b="1" dirty="0" smtClean="0">
                <a:solidFill>
                  <a:srgbClr val="FF0000"/>
                </a:solidFill>
                <a:cs typeface="B Zar" panose="00000400000000000000" pitchFamily="2" charset="-78"/>
              </a:rPr>
              <a:t>توانمندی های </a:t>
            </a:r>
            <a:r>
              <a:rPr lang="fa-IR" sz="2800" b="1" dirty="0">
                <a:solidFill>
                  <a:srgbClr val="FF0000"/>
                </a:solidFill>
                <a:cs typeface="B Zar" panose="00000400000000000000" pitchFamily="2" charset="-78"/>
              </a:rPr>
              <a:t>بخش حمل و نقل </a:t>
            </a:r>
            <a:r>
              <a:rPr lang="fa-IR" sz="2800" b="1" dirty="0" smtClean="0">
                <a:solidFill>
                  <a:srgbClr val="FF0000"/>
                </a:solidFill>
                <a:cs typeface="B Zar" panose="00000400000000000000" pitchFamily="2" charset="-78"/>
              </a:rPr>
              <a:t>ایران از منظر علم و فناوری: </a:t>
            </a:r>
            <a:endParaRPr lang="fa-IR" sz="3600" b="1" dirty="0">
              <a:solidFill>
                <a:srgbClr val="FF0000"/>
              </a:solidFill>
              <a:latin typeface="Tahoma" pitchFamily="34" charset="0"/>
              <a:cs typeface="B Zar" panose="00000400000000000000" pitchFamily="2" charset="-78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78F962-454A-41FF-BAF9-AAFBE583AB8A}" type="slidenum">
              <a:rPr lang="en-US" smtClean="0"/>
              <a:pPr/>
              <a:t>14</a:t>
            </a:fld>
            <a:endParaRPr lang="en-US"/>
          </a:p>
        </p:txBody>
      </p:sp>
      <p:sp>
        <p:nvSpPr>
          <p:cNvPr id="2" name="Content Placeholder 1"/>
          <p:cNvSpPr>
            <a:spLocks noGrp="1"/>
          </p:cNvSpPr>
          <p:nvPr>
            <p:ph idx="4294967295"/>
          </p:nvPr>
        </p:nvSpPr>
        <p:spPr>
          <a:xfrm>
            <a:off x="539552" y="1484784"/>
            <a:ext cx="8064896" cy="3744416"/>
          </a:xfrm>
          <a:solidFill>
            <a:schemeClr val="accent1">
              <a:lumMod val="40000"/>
              <a:lumOff val="60000"/>
              <a:alpha val="61000"/>
            </a:schemeClr>
          </a:solidFill>
          <a:ln>
            <a:noFill/>
          </a:ln>
        </p:spPr>
        <p:txBody>
          <a:bodyPr/>
          <a:lstStyle/>
          <a:p>
            <a:r>
              <a:rPr lang="fa-IR" sz="2000" dirty="0">
                <a:latin typeface="Calibri" panose="020F0502020204030204" pitchFamily="34" charset="0"/>
                <a:cs typeface="B Titr" panose="00000700000000000000" pitchFamily="2" charset="-78"/>
              </a:rPr>
              <a:t>وجود دانشگاه ها و پژوهشکده های متعدد در امور حمل و نقل</a:t>
            </a:r>
            <a:r>
              <a:rPr lang="fa-IR" sz="2000" dirty="0" smtClean="0">
                <a:latin typeface="Calibri" panose="020F0502020204030204" pitchFamily="34" charset="0"/>
                <a:cs typeface="B Titr" panose="00000700000000000000" pitchFamily="2" charset="-78"/>
              </a:rPr>
              <a:t>.</a:t>
            </a:r>
            <a:endParaRPr lang="fa-IR" sz="2000" dirty="0">
              <a:latin typeface="Calibri" panose="020F0502020204030204" pitchFamily="34" charset="0"/>
              <a:cs typeface="B Titr" panose="00000700000000000000" pitchFamily="2" charset="-78"/>
            </a:endParaRPr>
          </a:p>
          <a:p>
            <a:r>
              <a:rPr lang="fa-IR" sz="2000" dirty="0">
                <a:latin typeface="Calibri" panose="020F0502020204030204" pitchFamily="34" charset="0"/>
                <a:cs typeface="B Titr" panose="00000700000000000000" pitchFamily="2" charset="-78"/>
              </a:rPr>
              <a:t>صدها شرکت پیمانکاری و مهندسان مشاور مجرب در ساخت زیربناهای حمل و نقل</a:t>
            </a:r>
          </a:p>
          <a:p>
            <a:r>
              <a:rPr lang="fa-IR" sz="2000" dirty="0">
                <a:latin typeface="Calibri" panose="020F0502020204030204" pitchFamily="34" charset="0"/>
                <a:cs typeface="B Titr" panose="00000700000000000000" pitchFamily="2" charset="-78"/>
              </a:rPr>
              <a:t>توانمندی در تولید صنعتی انواع مصالح ساخت راه و راه آهن و تولید ناوگان ترابری (از جمله لکوموتیو، واگنهای مسافری و باری، اتوبوس، کامیون، خودرو، کشتی و هواپیمای سبک)</a:t>
            </a:r>
          </a:p>
          <a:p>
            <a:r>
              <a:rPr lang="fa-IR" sz="2000" dirty="0">
                <a:latin typeface="Calibri" panose="020F0502020204030204" pitchFamily="34" charset="0"/>
                <a:cs typeface="B Titr" panose="00000700000000000000" pitchFamily="2" charset="-78"/>
              </a:rPr>
              <a:t>تجربه طراحی و اجرای</a:t>
            </a:r>
            <a:r>
              <a:rPr lang="ar-SA" sz="2000" dirty="0">
                <a:latin typeface="Calibri" panose="020F0502020204030204" pitchFamily="34" charset="0"/>
                <a:cs typeface="B Titr" panose="00000700000000000000" pitchFamily="2" charset="-78"/>
              </a:rPr>
              <a:t> هزاران كيلومتر راه‌آهن، صدها كيلومتر متروي شهري و هزاران كيلومتر آزادراه و بزرگراه و صدها كيلومتر پل و تونل و ساخت بنادر بزرگ و فرودگاه‌ها با توان داخلي</a:t>
            </a:r>
            <a:endParaRPr lang="en-US" sz="2000" dirty="0">
              <a:latin typeface="Calibri" panose="020F0502020204030204" pitchFamily="34" charset="0"/>
              <a:cs typeface="B Titr" panose="00000700000000000000" pitchFamily="2" charset="-78"/>
            </a:endParaRPr>
          </a:p>
          <a:p>
            <a:r>
              <a:rPr lang="fa-IR" sz="2000" dirty="0">
                <a:latin typeface="Calibri" panose="020F0502020204030204" pitchFamily="34" charset="0"/>
                <a:cs typeface="B Titr" panose="00000700000000000000" pitchFamily="2" charset="-78"/>
              </a:rPr>
              <a:t>تجارب</a:t>
            </a:r>
            <a:r>
              <a:rPr lang="en-US" sz="2000" dirty="0">
                <a:latin typeface="Calibri" panose="020F0502020204030204" pitchFamily="34" charset="0"/>
                <a:cs typeface="B Titr" panose="00000700000000000000" pitchFamily="2" charset="-78"/>
              </a:rPr>
              <a:t> </a:t>
            </a:r>
            <a:r>
              <a:rPr lang="ar-SA" sz="2000" dirty="0">
                <a:latin typeface="Calibri" panose="020F0502020204030204" pitchFamily="34" charset="0"/>
                <a:cs typeface="B Titr" panose="00000700000000000000" pitchFamily="2" charset="-78"/>
              </a:rPr>
              <a:t>صدور خدمات فني و مهندسي كه موجب درآمدزايي و ارتقاء دانش و تكنولوژي و مديريت پروژه‌ها در شركتهاي ايراني فعال در اين حوزه به تراز بين‌المللي</a:t>
            </a:r>
            <a:r>
              <a:rPr lang="fa-IR" sz="2000" dirty="0">
                <a:latin typeface="Calibri" panose="020F0502020204030204" pitchFamily="34" charset="0"/>
                <a:cs typeface="B Titr" panose="00000700000000000000" pitchFamily="2" charset="-78"/>
              </a:rPr>
              <a:t> و نگهداشت نخبگان</a:t>
            </a:r>
            <a:r>
              <a:rPr lang="ar-SA" sz="2000" dirty="0">
                <a:latin typeface="Calibri" panose="020F0502020204030204" pitchFamily="34" charset="0"/>
                <a:cs typeface="B Titr" panose="00000700000000000000" pitchFamily="2" charset="-78"/>
              </a:rPr>
              <a:t> </a:t>
            </a:r>
            <a:r>
              <a:rPr lang="fa-IR" sz="2000" dirty="0">
                <a:latin typeface="Calibri" panose="020F0502020204030204" pitchFamily="34" charset="0"/>
                <a:cs typeface="B Titr" panose="00000700000000000000" pitchFamily="2" charset="-78"/>
              </a:rPr>
              <a:t>است</a:t>
            </a:r>
            <a:r>
              <a:rPr lang="fa-IR" sz="2000" dirty="0" smtClean="0">
                <a:latin typeface="Calibri" panose="020F0502020204030204" pitchFamily="34" charset="0"/>
                <a:cs typeface="B Titr" panose="00000700000000000000" pitchFamily="2" charset="-78"/>
              </a:rPr>
              <a:t>.</a:t>
            </a:r>
            <a:endParaRPr lang="fa-IR" sz="2800" dirty="0">
              <a:latin typeface="Calibri" panose="020F0502020204030204" pitchFamily="34" charset="0"/>
              <a:cs typeface="B Titr" panose="00000700000000000000" pitchFamily="2" charset="-78"/>
            </a:endParaRPr>
          </a:p>
          <a:p>
            <a:pPr>
              <a:buFontTx/>
              <a:buChar char="-"/>
            </a:pPr>
            <a:endParaRPr lang="fa-IR" sz="2800" dirty="0">
              <a:latin typeface="Calibri" panose="020F0502020204030204" pitchFamily="34" charset="0"/>
              <a:cs typeface="B Titr" panose="00000700000000000000" pitchFamily="2" charset="-78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506272" y="5340687"/>
            <a:ext cx="8363272" cy="1015663"/>
          </a:xfrm>
          <a:prstGeom prst="rect">
            <a:avLst/>
          </a:prstGeom>
          <a:solidFill>
            <a:srgbClr val="1DFF83"/>
          </a:solidFill>
          <a:ln w="41275">
            <a:solidFill>
              <a:schemeClr val="accent1"/>
            </a:solidFill>
            <a:prstDash val="dashDot"/>
          </a:ln>
        </p:spPr>
        <p:txBody>
          <a:bodyPr wrap="square">
            <a:spAutoFit/>
          </a:bodyPr>
          <a:lstStyle/>
          <a:p>
            <a:pPr algn="ctr" rtl="1"/>
            <a:r>
              <a:rPr lang="fa-IR" sz="2000" b="1" dirty="0" smtClean="0">
                <a:solidFill>
                  <a:srgbClr val="FF0000"/>
                </a:solidFill>
                <a:cs typeface="B Zar" panose="00000400000000000000" pitchFamily="2" charset="-78"/>
              </a:rPr>
              <a:t>تجمیع این توانمندی ها در کشورهای اندکی فراهم است و فرصت قابل توجهی به ایران برای توسعه حمل و نقل کشور و صدور خدمات فنی و مهندسی در این زمینه یا شراکت با چین در فعالیتهای علمی و فناوری و صدورخدمات به کشورهای ثالث فراهم می نماید.</a:t>
            </a:r>
            <a:endParaRPr lang="fa-IR" sz="2800" b="1" dirty="0">
              <a:solidFill>
                <a:srgbClr val="FF0000"/>
              </a:solidFill>
              <a:latin typeface="Tahoma" pitchFamily="34" charset="0"/>
              <a:cs typeface="B Zar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6420087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mph" presetSubtype="0" fill="remove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250" autoRev="1" fill="remove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7" dur="250" autoRev="1" fill="remove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8" dur="250" autoRev="1" fill="remove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250" autoRev="1" fill="remove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27" presetClass="emph" presetSubtype="0" fill="remove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2" dur="250" autoRev="1" fill="remove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13" dur="250" autoRev="1" fill="remove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14" dur="250" autoRev="1" fill="remove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" dur="250" autoRev="1" fill="remove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7" presetClass="emph" presetSubtype="0" fill="remove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9" dur="250" autoRev="1" fill="remove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20" dur="250" autoRev="1" fill="remove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21" dur="250" autoRev="1" fill="remove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250" autoRev="1" fill="remove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7" presetClass="emph" presetSubtype="0" fill="remove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6" dur="250" autoRev="1" fill="remove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27" dur="250" autoRev="1" fill="remove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28" dur="250" autoRev="1" fill="remove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9" dur="250" autoRev="1" fill="remove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7" presetClass="emph" presetSubtype="0" fill="remove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3" dur="250" autoRev="1" fill="remove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34" dur="250" autoRev="1" fill="remove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35" dur="250" autoRev="1" fill="remove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6" dur="250" autoRev="1" fill="remove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7" presetClass="emph" presetSubtype="0" fill="remove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0" dur="250" autoRev="1" fill="remove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41" dur="250" autoRev="1" fill="remove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42" dur="250" autoRev="1" fill="remove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3" dur="250" autoRev="1" fill="remove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23528" y="620688"/>
            <a:ext cx="828092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r>
              <a:rPr lang="fa-IR" sz="2800" b="1" dirty="0">
                <a:solidFill>
                  <a:srgbClr val="FF0000"/>
                </a:solidFill>
                <a:cs typeface="B Zar" panose="00000400000000000000" pitchFamily="2" charset="-78"/>
              </a:rPr>
              <a:t>اهمیت توسعه حمل و نقل در مقیاس بین المللی : </a:t>
            </a:r>
            <a:endParaRPr lang="fa-IR" sz="3600" b="1" dirty="0">
              <a:solidFill>
                <a:srgbClr val="FF0000"/>
              </a:solidFill>
              <a:latin typeface="Tahoma" pitchFamily="34" charset="0"/>
              <a:cs typeface="B Zar" panose="00000400000000000000" pitchFamily="2" charset="-78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78F962-454A-41FF-BAF9-AAFBE583AB8A}" type="slidenum">
              <a:rPr lang="en-US" smtClean="0"/>
              <a:pPr/>
              <a:t>15</a:t>
            </a:fld>
            <a:endParaRPr lang="en-US"/>
          </a:p>
        </p:txBody>
      </p:sp>
      <p:sp>
        <p:nvSpPr>
          <p:cNvPr id="2" name="Content Placeholder 1"/>
          <p:cNvSpPr>
            <a:spLocks noGrp="1"/>
          </p:cNvSpPr>
          <p:nvPr>
            <p:ph idx="4294967295"/>
          </p:nvPr>
        </p:nvSpPr>
        <p:spPr>
          <a:xfrm>
            <a:off x="1003448" y="1467153"/>
            <a:ext cx="7065095" cy="3781200"/>
          </a:xfrm>
          <a:solidFill>
            <a:srgbClr val="FFC000">
              <a:alpha val="61000"/>
            </a:srgbClr>
          </a:solidFill>
          <a:ln>
            <a:noFill/>
          </a:ln>
        </p:spPr>
        <p:txBody>
          <a:bodyPr/>
          <a:lstStyle/>
          <a:p>
            <a:pPr>
              <a:buFontTx/>
              <a:buChar char="-"/>
            </a:pPr>
            <a:r>
              <a:rPr lang="fa-IR" sz="2000" dirty="0">
                <a:latin typeface="Calibri" panose="020F0502020204030204" pitchFamily="34" charset="0"/>
                <a:cs typeface="B Titr" panose="00000700000000000000" pitchFamily="2" charset="-78"/>
              </a:rPr>
              <a:t>کاهش هزینه واردات و صادرات </a:t>
            </a:r>
            <a:r>
              <a:rPr lang="fa-IR" sz="2000" dirty="0" smtClean="0">
                <a:latin typeface="Calibri" panose="020F0502020204030204" pitchFamily="34" charset="0"/>
                <a:cs typeface="B Titr" panose="00000700000000000000" pitchFamily="2" charset="-78"/>
              </a:rPr>
              <a:t>. </a:t>
            </a:r>
            <a:endParaRPr lang="fa-IR" sz="2000" dirty="0">
              <a:latin typeface="Calibri" panose="020F0502020204030204" pitchFamily="34" charset="0"/>
              <a:cs typeface="B Titr" panose="00000700000000000000" pitchFamily="2" charset="-78"/>
            </a:endParaRPr>
          </a:p>
          <a:p>
            <a:pPr>
              <a:buFontTx/>
              <a:buChar char="-"/>
            </a:pPr>
            <a:r>
              <a:rPr lang="fa-IR" sz="2000" dirty="0">
                <a:latin typeface="Calibri" panose="020F0502020204030204" pitchFamily="34" charset="0"/>
                <a:cs typeface="B Titr" panose="00000700000000000000" pitchFamily="2" charset="-78"/>
              </a:rPr>
              <a:t>دسترسی به بازارهای بین المللی </a:t>
            </a:r>
            <a:r>
              <a:rPr lang="fa-IR" sz="2000" dirty="0" smtClean="0">
                <a:latin typeface="Calibri" panose="020F0502020204030204" pitchFamily="34" charset="0"/>
                <a:cs typeface="B Titr" panose="00000700000000000000" pitchFamily="2" charset="-78"/>
              </a:rPr>
              <a:t>بزرگتر.</a:t>
            </a:r>
            <a:endParaRPr lang="fa-IR" sz="2000" dirty="0">
              <a:latin typeface="Calibri" panose="020F0502020204030204" pitchFamily="34" charset="0"/>
              <a:cs typeface="B Titr" panose="00000700000000000000" pitchFamily="2" charset="-78"/>
            </a:endParaRPr>
          </a:p>
          <a:p>
            <a:pPr>
              <a:buFontTx/>
              <a:buChar char="-"/>
            </a:pPr>
            <a:r>
              <a:rPr lang="fa-IR" sz="2000" dirty="0">
                <a:latin typeface="Calibri" panose="020F0502020204030204" pitchFamily="34" charset="0"/>
                <a:cs typeface="B Titr" panose="00000700000000000000" pitchFamily="2" charset="-78"/>
              </a:rPr>
              <a:t>افزایش نقش و سهم و رقابت در زنجیره های ارزش بین </a:t>
            </a:r>
            <a:r>
              <a:rPr lang="fa-IR" sz="2000" dirty="0" smtClean="0">
                <a:latin typeface="Calibri" panose="020F0502020204030204" pitchFamily="34" charset="0"/>
                <a:cs typeface="B Titr" panose="00000700000000000000" pitchFamily="2" charset="-78"/>
              </a:rPr>
              <a:t>المللی.</a:t>
            </a:r>
            <a:endParaRPr lang="fa-IR" sz="2000" dirty="0">
              <a:latin typeface="Calibri" panose="020F0502020204030204" pitchFamily="34" charset="0"/>
              <a:cs typeface="B Titr" panose="00000700000000000000" pitchFamily="2" charset="-78"/>
            </a:endParaRPr>
          </a:p>
          <a:p>
            <a:pPr>
              <a:buFontTx/>
              <a:buChar char="-"/>
            </a:pPr>
            <a:r>
              <a:rPr lang="fa-IR" sz="2000" dirty="0">
                <a:latin typeface="Calibri" panose="020F0502020204030204" pitchFamily="34" charset="0"/>
                <a:cs typeface="B Titr" panose="00000700000000000000" pitchFamily="2" charset="-78"/>
              </a:rPr>
              <a:t>تسهیل ترانزیت و رفع نیاز دیگر کشورها .</a:t>
            </a:r>
          </a:p>
          <a:p>
            <a:pPr>
              <a:buFontTx/>
              <a:buChar char="-"/>
            </a:pPr>
            <a:r>
              <a:rPr lang="fa-IR" sz="2000" dirty="0">
                <a:latin typeface="Calibri" panose="020F0502020204030204" pitchFamily="34" charset="0"/>
                <a:cs typeface="B Titr" panose="00000700000000000000" pitchFamily="2" charset="-78"/>
              </a:rPr>
              <a:t>کسب درآمد ارزی، تنوع منابع درآمد ارزی و ايجاد </a:t>
            </a:r>
            <a:r>
              <a:rPr lang="fa-IR" sz="2000" dirty="0" smtClean="0">
                <a:latin typeface="Calibri" panose="020F0502020204030204" pitchFamily="34" charset="0"/>
                <a:cs typeface="B Titr" panose="00000700000000000000" pitchFamily="2" charset="-78"/>
              </a:rPr>
              <a:t>اشتغال.</a:t>
            </a:r>
          </a:p>
          <a:p>
            <a:pPr>
              <a:buFontTx/>
              <a:buChar char="-"/>
            </a:pPr>
            <a:r>
              <a:rPr lang="fa-IR" sz="2000" dirty="0" smtClean="0">
                <a:latin typeface="Calibri" panose="020F0502020204030204" pitchFamily="34" charset="0"/>
                <a:cs typeface="B Titr" panose="00000700000000000000" pitchFamily="2" charset="-78"/>
              </a:rPr>
              <a:t>بهبود </a:t>
            </a:r>
            <a:r>
              <a:rPr lang="fa-IR" sz="2000" dirty="0">
                <a:latin typeface="Calibri" panose="020F0502020204030204" pitchFamily="34" charset="0"/>
                <a:cs typeface="B Titr" panose="00000700000000000000" pitchFamily="2" charset="-78"/>
              </a:rPr>
              <a:t>روابط اقتصادی، اجتماعی و سیاسی بین کشورهای </a:t>
            </a:r>
            <a:r>
              <a:rPr lang="fa-IR" sz="2000" dirty="0" smtClean="0">
                <a:latin typeface="Calibri" panose="020F0502020204030204" pitchFamily="34" charset="0"/>
                <a:cs typeface="B Titr" panose="00000700000000000000" pitchFamily="2" charset="-78"/>
              </a:rPr>
              <a:t>منطقه، </a:t>
            </a:r>
          </a:p>
          <a:p>
            <a:pPr>
              <a:buFontTx/>
              <a:buChar char="-"/>
            </a:pPr>
            <a:r>
              <a:rPr lang="ar-SA" sz="2000" dirty="0" smtClean="0">
                <a:latin typeface="Calibri" panose="020F0502020204030204" pitchFamily="34" charset="0"/>
                <a:cs typeface="B Titr" panose="00000700000000000000" pitchFamily="2" charset="-78"/>
              </a:rPr>
              <a:t>كاهش </a:t>
            </a:r>
            <a:r>
              <a:rPr lang="ar-SA" sz="2000" dirty="0">
                <a:latin typeface="Calibri" panose="020F0502020204030204" pitchFamily="34" charset="0"/>
                <a:cs typeface="B Titr" panose="00000700000000000000" pitchFamily="2" charset="-78"/>
              </a:rPr>
              <a:t>فشارهاي تحريمي </a:t>
            </a:r>
            <a:r>
              <a:rPr lang="fa-IR" sz="2000" dirty="0" smtClean="0">
                <a:latin typeface="Calibri" panose="020F0502020204030204" pitchFamily="34" charset="0"/>
                <a:cs typeface="B Titr" panose="00000700000000000000" pitchFamily="2" charset="-78"/>
              </a:rPr>
              <a:t> و نقش </a:t>
            </a:r>
            <a:r>
              <a:rPr lang="fa-IR" sz="2000" dirty="0">
                <a:latin typeface="Calibri" panose="020F0502020204030204" pitchFamily="34" charset="0"/>
                <a:cs typeface="B Titr" panose="00000700000000000000" pitchFamily="2" charset="-78"/>
              </a:rPr>
              <a:t>قدرت‌هاي </a:t>
            </a:r>
            <a:r>
              <a:rPr lang="fa-IR" sz="2000" dirty="0" smtClean="0">
                <a:latin typeface="Calibri" panose="020F0502020204030204" pitchFamily="34" charset="0"/>
                <a:cs typeface="B Titr" panose="00000700000000000000" pitchFamily="2" charset="-78"/>
              </a:rPr>
              <a:t>فرامنطقه‌اي.</a:t>
            </a:r>
            <a:endParaRPr lang="fa-IR" sz="2000" dirty="0">
              <a:latin typeface="Calibri" panose="020F0502020204030204" pitchFamily="34" charset="0"/>
              <a:cs typeface="B Titr" panose="00000700000000000000" pitchFamily="2" charset="-78"/>
            </a:endParaRPr>
          </a:p>
          <a:p>
            <a:pPr>
              <a:buFontTx/>
              <a:buChar char="-"/>
            </a:pPr>
            <a:r>
              <a:rPr lang="fa-IR" sz="2000" dirty="0">
                <a:latin typeface="Calibri" panose="020F0502020204030204" pitchFamily="34" charset="0"/>
                <a:cs typeface="B Titr" panose="00000700000000000000" pitchFamily="2" charset="-78"/>
              </a:rPr>
              <a:t>افزایش تبادلات فنی و حرفه ای و </a:t>
            </a:r>
            <a:r>
              <a:rPr lang="fa-IR" sz="2000" dirty="0" smtClean="0">
                <a:latin typeface="Calibri" panose="020F0502020204030204" pitchFamily="34" charset="0"/>
                <a:cs typeface="B Titr" panose="00000700000000000000" pitchFamily="2" charset="-78"/>
              </a:rPr>
              <a:t>فناوری.</a:t>
            </a:r>
            <a:endParaRPr lang="fa-IR" sz="2000" dirty="0">
              <a:latin typeface="Calibri" panose="020F0502020204030204" pitchFamily="34" charset="0"/>
              <a:cs typeface="B Titr" panose="00000700000000000000" pitchFamily="2" charset="-78"/>
            </a:endParaRPr>
          </a:p>
          <a:p>
            <a:pPr>
              <a:buFontTx/>
              <a:buChar char="-"/>
            </a:pPr>
            <a:r>
              <a:rPr lang="fa-IR" sz="2000" dirty="0" smtClean="0">
                <a:latin typeface="Calibri" panose="020F0502020204030204" pitchFamily="34" charset="0"/>
                <a:cs typeface="B Titr" panose="00000700000000000000" pitchFamily="2" charset="-78"/>
              </a:rPr>
              <a:t>بهبود </a:t>
            </a:r>
            <a:r>
              <a:rPr lang="fa-IR" sz="2000" dirty="0">
                <a:latin typeface="Calibri" panose="020F0502020204030204" pitchFamily="34" charset="0"/>
                <a:cs typeface="B Titr" panose="00000700000000000000" pitchFamily="2" charset="-78"/>
              </a:rPr>
              <a:t>کيفيت زيرساخت‌ها و خدمات و تجارت در داخل </a:t>
            </a:r>
            <a:r>
              <a:rPr lang="fa-IR" sz="2000" dirty="0" smtClean="0">
                <a:latin typeface="Calibri" panose="020F0502020204030204" pitchFamily="34" charset="0"/>
                <a:cs typeface="B Titr" panose="00000700000000000000" pitchFamily="2" charset="-78"/>
              </a:rPr>
              <a:t>کشور.</a:t>
            </a:r>
            <a:endParaRPr lang="fa-IR" sz="2000" dirty="0">
              <a:latin typeface="Calibri" panose="020F0502020204030204" pitchFamily="34" charset="0"/>
              <a:cs typeface="B Titr" panose="00000700000000000000" pitchFamily="2" charset="-78"/>
            </a:endParaRPr>
          </a:p>
          <a:p>
            <a:pPr>
              <a:buFontTx/>
              <a:buChar char="-"/>
            </a:pPr>
            <a:r>
              <a:rPr lang="fa-IR" sz="2000" dirty="0" smtClean="0">
                <a:latin typeface="Calibri" panose="020F0502020204030204" pitchFamily="34" charset="0"/>
                <a:cs typeface="B Titr" panose="00000700000000000000" pitchFamily="2" charset="-78"/>
              </a:rPr>
              <a:t>افزايش </a:t>
            </a:r>
            <a:r>
              <a:rPr lang="fa-IR" sz="2000" dirty="0">
                <a:latin typeface="Calibri" panose="020F0502020204030204" pitchFamily="34" charset="0"/>
                <a:cs typeface="B Titr" panose="00000700000000000000" pitchFamily="2" charset="-78"/>
              </a:rPr>
              <a:t>فرصت رشد براي مناطقي که در مسيرهاي ترابري واقع شده </a:t>
            </a:r>
            <a:r>
              <a:rPr lang="fa-IR" sz="2000" dirty="0" smtClean="0">
                <a:latin typeface="Calibri" panose="020F0502020204030204" pitchFamily="34" charset="0"/>
                <a:cs typeface="B Titr" panose="00000700000000000000" pitchFamily="2" charset="-78"/>
              </a:rPr>
              <a:t>است. </a:t>
            </a:r>
            <a:endParaRPr lang="fa-IR" sz="2000" dirty="0">
              <a:latin typeface="Calibri" panose="020F0502020204030204" pitchFamily="34" charset="0"/>
              <a:cs typeface="B Titr" panose="00000700000000000000" pitchFamily="2" charset="-78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23528" y="5430916"/>
            <a:ext cx="8424936" cy="1107996"/>
          </a:xfrm>
          <a:prstGeom prst="rect">
            <a:avLst/>
          </a:prstGeom>
          <a:solidFill>
            <a:srgbClr val="FFFFCC"/>
          </a:solidFill>
          <a:ln w="38100">
            <a:solidFill>
              <a:schemeClr val="accent1"/>
            </a:solidFill>
            <a:prstDash val="sysDash"/>
          </a:ln>
        </p:spPr>
        <p:txBody>
          <a:bodyPr wrap="square">
            <a:spAutoFit/>
          </a:bodyPr>
          <a:lstStyle/>
          <a:p>
            <a:pPr algn="ctr" rtl="1"/>
            <a:r>
              <a:rPr lang="fa-IR" sz="2200" b="1" dirty="0" smtClean="0">
                <a:cs typeface="B Zar" panose="00000400000000000000" pitchFamily="2" charset="-78"/>
              </a:rPr>
              <a:t>علیرغم </a:t>
            </a:r>
            <a:r>
              <a:rPr lang="fa-IR" sz="2200" b="1" dirty="0">
                <a:cs typeface="B Zar" panose="00000400000000000000" pitchFamily="2" charset="-78"/>
              </a:rPr>
              <a:t>موقعیت ممتاز جغرافیایی </a:t>
            </a:r>
            <a:r>
              <a:rPr lang="fa-IR" sz="2200" b="1" dirty="0" smtClean="0">
                <a:cs typeface="B Zar" panose="00000400000000000000" pitchFamily="2" charset="-78"/>
              </a:rPr>
              <a:t>ایران و </a:t>
            </a:r>
            <a:r>
              <a:rPr lang="fa-IR" sz="2200" b="1" dirty="0">
                <a:cs typeface="B Zar" panose="00000400000000000000" pitchFamily="2" charset="-78"/>
              </a:rPr>
              <a:t>تاکید اسناد بالادستی بر </a:t>
            </a:r>
            <a:r>
              <a:rPr lang="fa-IR" sz="2200" b="1" dirty="0" smtClean="0">
                <a:cs typeface="B Zar" panose="00000400000000000000" pitchFamily="2" charset="-78"/>
              </a:rPr>
              <a:t>رونق حمل ونقل </a:t>
            </a:r>
            <a:r>
              <a:rPr lang="fa-IR" sz="2200" b="1" dirty="0">
                <a:cs typeface="B Zar" panose="00000400000000000000" pitchFamily="2" charset="-78"/>
              </a:rPr>
              <a:t>بین المللی، هنوز ايران جايگاه شايسته در </a:t>
            </a:r>
            <a:r>
              <a:rPr lang="fa-IR" sz="2200" b="1" dirty="0" smtClean="0">
                <a:cs typeface="B Zar" panose="00000400000000000000" pitchFamily="2" charset="-78"/>
              </a:rPr>
              <a:t>تجارت </a:t>
            </a:r>
            <a:r>
              <a:rPr lang="fa-IR" sz="2200" b="1" dirty="0">
                <a:cs typeface="B Zar" panose="00000400000000000000" pitchFamily="2" charset="-78"/>
              </a:rPr>
              <a:t>بين‌الملل را </a:t>
            </a:r>
            <a:r>
              <a:rPr lang="fa-IR" sz="2200" b="1" dirty="0" smtClean="0">
                <a:cs typeface="B Zar" panose="00000400000000000000" pitchFamily="2" charset="-78"/>
              </a:rPr>
              <a:t>ندارد، </a:t>
            </a:r>
            <a:r>
              <a:rPr lang="fa-IR" sz="2200" b="1" dirty="0">
                <a:cs typeface="B Zar" panose="00000400000000000000" pitchFamily="2" charset="-78"/>
              </a:rPr>
              <a:t>ستاد ملی ترانزیت شکل نگرفته و سند ملی ترانزیت </a:t>
            </a:r>
            <a:r>
              <a:rPr lang="fa-IR" sz="2200" b="1" dirty="0" smtClean="0">
                <a:cs typeface="B Zar" panose="00000400000000000000" pitchFamily="2" charset="-78"/>
              </a:rPr>
              <a:t>(الزام برنامه هفتم)، مصوب نشده است.</a:t>
            </a:r>
            <a:endParaRPr lang="fa-IR" sz="2200" b="1" dirty="0">
              <a:latin typeface="Tahoma" pitchFamily="34" charset="0"/>
              <a:cs typeface="B Zar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9299548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mph" presetSubtype="0" fill="remove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250" autoRev="1" fill="remove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7" dur="250" autoRev="1" fill="remove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8" dur="250" autoRev="1" fill="remove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250" autoRev="1" fill="remove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27" presetClass="emph" presetSubtype="0" fill="remove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2" dur="250" autoRev="1" fill="remove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13" dur="250" autoRev="1" fill="remove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14" dur="250" autoRev="1" fill="remove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" dur="250" autoRev="1" fill="remove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7" presetClass="emph" presetSubtype="0" fill="remove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9" dur="250" autoRev="1" fill="remove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20" dur="250" autoRev="1" fill="remove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21" dur="250" autoRev="1" fill="remove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250" autoRev="1" fill="remove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7" presetClass="emph" presetSubtype="0" fill="remove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6" dur="250" autoRev="1" fill="remove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27" dur="250" autoRev="1" fill="remove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28" dur="250" autoRev="1" fill="remove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9" dur="250" autoRev="1" fill="remove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7" presetClass="emph" presetSubtype="0" fill="remove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3" dur="250" autoRev="1" fill="remove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34" dur="250" autoRev="1" fill="remove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35" dur="250" autoRev="1" fill="remove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6" dur="250" autoRev="1" fill="remove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7" presetClass="emph" presetSubtype="0" fill="remove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0" dur="250" autoRev="1" fill="remove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41" dur="250" autoRev="1" fill="remove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42" dur="250" autoRev="1" fill="remove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3" dur="250" autoRev="1" fill="remove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7" presetClass="emph" presetSubtype="0" fill="remove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7" dur="250" autoRev="1" fill="remove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48" dur="250" autoRev="1" fill="remove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49" dur="250" autoRev="1" fill="remove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0" dur="250" autoRev="1" fill="remove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7" presetClass="emph" presetSubtype="0" fill="remove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4" dur="250" autoRev="1" fill="remove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55" dur="250" autoRev="1" fill="remove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56" dur="250" autoRev="1" fill="remove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7" dur="250" autoRev="1" fill="remove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7" presetClass="emph" presetSubtype="0" fill="remove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1" dur="250" autoRev="1" fill="remove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62" dur="250" autoRev="1" fill="remove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63" dur="250" autoRev="1" fill="remove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4" dur="250" autoRev="1" fill="remove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7" presetClass="emph" presetSubtype="0" fill="remove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8" dur="250" autoRev="1" fill="remove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69" dur="250" autoRev="1" fill="remove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70" dur="250" autoRev="1" fill="remove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1" dur="250" autoRev="1" fill="remove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7" presetClass="emph" presetSubtype="0" fill="remove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75" dur="250" autoRev="1" fill="remove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76" dur="250" autoRev="1" fill="remove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77" dur="250" autoRev="1" fill="remove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8" dur="250" autoRev="1" fill="remove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95536" y="260648"/>
            <a:ext cx="828092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/>
            <a:r>
              <a:rPr lang="fa-IR" sz="2800" b="1" dirty="0">
                <a:cs typeface="B Zar" panose="00000400000000000000" pitchFamily="2" charset="-78"/>
              </a:rPr>
              <a:t>ابتکارات و اسناد در مقیاس بین المللی </a:t>
            </a:r>
            <a:endParaRPr lang="fa-IR" sz="2800" b="1" dirty="0" smtClean="0">
              <a:cs typeface="B Zar" panose="00000400000000000000" pitchFamily="2" charset="-78"/>
            </a:endParaRPr>
          </a:p>
          <a:p>
            <a:pPr algn="ctr" rtl="1"/>
            <a:r>
              <a:rPr lang="fa-IR" sz="2800" b="1" dirty="0" smtClean="0">
                <a:cs typeface="B Zar" panose="00000400000000000000" pitchFamily="2" charset="-78"/>
              </a:rPr>
              <a:t>مرتبط </a:t>
            </a:r>
            <a:r>
              <a:rPr lang="fa-IR" sz="2800" b="1" dirty="0">
                <a:cs typeface="B Zar" panose="00000400000000000000" pitchFamily="2" charset="-78"/>
              </a:rPr>
              <a:t>با حمل و نقل </a:t>
            </a:r>
            <a:r>
              <a:rPr lang="fa-IR" sz="2800" b="1" dirty="0" smtClean="0">
                <a:cs typeface="B Zar" panose="00000400000000000000" pitchFamily="2" charset="-78"/>
              </a:rPr>
              <a:t>در همکاری با چین: </a:t>
            </a:r>
            <a:endParaRPr lang="fa-IR" sz="3600" b="1" dirty="0">
              <a:latin typeface="Tahoma" pitchFamily="34" charset="0"/>
              <a:cs typeface="B Zar" panose="00000400000000000000" pitchFamily="2" charset="-78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78F962-454A-41FF-BAF9-AAFBE583AB8A}" type="slidenum">
              <a:rPr lang="en-US" smtClean="0"/>
              <a:pPr/>
              <a:t>16</a:t>
            </a:fld>
            <a:endParaRPr lang="en-US"/>
          </a:p>
        </p:txBody>
      </p:sp>
      <p:sp>
        <p:nvSpPr>
          <p:cNvPr id="2" name="Content Placeholder 1"/>
          <p:cNvSpPr>
            <a:spLocks noGrp="1"/>
          </p:cNvSpPr>
          <p:nvPr>
            <p:ph idx="4294967295"/>
          </p:nvPr>
        </p:nvSpPr>
        <p:spPr>
          <a:xfrm>
            <a:off x="405481" y="1618237"/>
            <a:ext cx="8424936" cy="3539819"/>
          </a:xfrm>
          <a:solidFill>
            <a:schemeClr val="bg1">
              <a:alpha val="61000"/>
            </a:schemeClr>
          </a:solidFill>
          <a:ln>
            <a:noFill/>
          </a:ln>
        </p:spPr>
        <p:txBody>
          <a:bodyPr/>
          <a:lstStyle/>
          <a:p>
            <a:r>
              <a:rPr lang="fa-IR" sz="2000" u="sng" dirty="0">
                <a:latin typeface="Calibri" panose="020F0502020204030204" pitchFamily="34" charset="0"/>
                <a:cs typeface="B Titr" panose="00000700000000000000" pitchFamily="2" charset="-78"/>
              </a:rPr>
              <a:t>ابتکار کمربند-راه </a:t>
            </a:r>
            <a:r>
              <a:rPr lang="fa-IR" sz="2000" dirty="0">
                <a:latin typeface="Calibri" panose="020F0502020204030204" pitchFamily="34" charset="0"/>
                <a:cs typeface="B Titr" panose="00000700000000000000" pitchFamily="2" charset="-78"/>
              </a:rPr>
              <a:t>:  یک ابتکار بسیار گسترده و چند وجهی است که نقش حمل و نقل در این ابتکار قابل توجه است ولی منحصر به حمل و نقل نیست.</a:t>
            </a:r>
          </a:p>
          <a:p>
            <a:r>
              <a:rPr lang="ar-SA" sz="2000" u="sng" dirty="0">
                <a:latin typeface="Calibri" panose="020F0502020204030204" pitchFamily="34" charset="0"/>
                <a:cs typeface="B Titr" panose="00000700000000000000" pitchFamily="2" charset="-78"/>
              </a:rPr>
              <a:t>سند جامع همکاری ۲۵ ساله</a:t>
            </a:r>
            <a:r>
              <a:rPr lang="fa-IR" sz="2000" u="sng" dirty="0">
                <a:latin typeface="Calibri" panose="020F0502020204030204" pitchFamily="34" charset="0"/>
                <a:cs typeface="B Titr" panose="00000700000000000000" pitchFamily="2" charset="-78"/>
              </a:rPr>
              <a:t> ایران و چین </a:t>
            </a:r>
            <a:r>
              <a:rPr lang="ar-SA" sz="2000" dirty="0">
                <a:latin typeface="Calibri" panose="020F0502020204030204" pitchFamily="34" charset="0"/>
                <a:cs typeface="B Titr" panose="00000700000000000000" pitchFamily="2" charset="-78"/>
              </a:rPr>
              <a:t> که </a:t>
            </a:r>
            <a:r>
              <a:rPr lang="fa-IR" sz="2000" dirty="0" smtClean="0">
                <a:latin typeface="Calibri" panose="020F0502020204030204" pitchFamily="34" charset="0"/>
                <a:cs typeface="B Titr" panose="00000700000000000000" pitchFamily="2" charset="-78"/>
              </a:rPr>
              <a:t>شامل همکاری حمل و نقل نیز می باشد.</a:t>
            </a:r>
            <a:endParaRPr lang="fa-IR" sz="2000" dirty="0">
              <a:latin typeface="Calibri" panose="020F0502020204030204" pitchFamily="34" charset="0"/>
              <a:cs typeface="B Titr" panose="00000700000000000000" pitchFamily="2" charset="-78"/>
            </a:endParaRPr>
          </a:p>
          <a:p>
            <a:r>
              <a:rPr lang="fa-IR" sz="2000" dirty="0">
                <a:latin typeface="Calibri" panose="020F0502020204030204" pitchFamily="34" charset="0"/>
                <a:cs typeface="B Titr" panose="00000700000000000000" pitchFamily="2" charset="-78"/>
              </a:rPr>
              <a:t>تهیه </a:t>
            </a:r>
            <a:r>
              <a:rPr lang="fa-IR" sz="2000" u="sng" dirty="0">
                <a:latin typeface="Calibri" panose="020F0502020204030204" pitchFamily="34" charset="0"/>
                <a:cs typeface="B Titr" panose="00000700000000000000" pitchFamily="2" charset="-78"/>
              </a:rPr>
              <a:t>سند همکاری و توسعه حمل ونقل پایدار جهانی </a:t>
            </a:r>
            <a:r>
              <a:rPr lang="fa-IR" sz="2000" dirty="0">
                <a:latin typeface="Calibri" panose="020F0502020204030204" pitchFamily="34" charset="0"/>
                <a:cs typeface="B Titr" panose="00000700000000000000" pitchFamily="2" charset="-78"/>
              </a:rPr>
              <a:t>: از سوی چین تهیه و در معرض نظر کشورهای مختلف گذاشته شده و احتمالاً به زودی تبدیل به توافقنامه بین المللی می گردد.</a:t>
            </a:r>
          </a:p>
          <a:p>
            <a:r>
              <a:rPr lang="ar-SA" sz="2000" dirty="0">
                <a:latin typeface="Calibri" panose="020F0502020204030204" pitchFamily="34" charset="0"/>
                <a:cs typeface="B Titr" panose="00000700000000000000" pitchFamily="2" charset="-78"/>
              </a:rPr>
              <a:t>یادداشت تفاهم </a:t>
            </a:r>
            <a:r>
              <a:rPr lang="fa-IR" sz="2000" u="sng" dirty="0">
                <a:latin typeface="Calibri" panose="020F0502020204030204" pitchFamily="34" charset="0"/>
                <a:cs typeface="B Titr" panose="00000700000000000000" pitchFamily="2" charset="-78"/>
              </a:rPr>
              <a:t>«</a:t>
            </a:r>
            <a:r>
              <a:rPr lang="ar-SA" sz="2000" u="sng" dirty="0">
                <a:latin typeface="Calibri" panose="020F0502020204030204" pitchFamily="34" charset="0"/>
                <a:cs typeface="B Titr" panose="00000700000000000000" pitchFamily="2" charset="-78"/>
              </a:rPr>
              <a:t>تقویت همکاریهای حمل و نقل، ترانزیت و لجستیک بین</a:t>
            </a:r>
            <a:r>
              <a:rPr lang="fa-IR" sz="2000" u="sng" dirty="0">
                <a:latin typeface="Calibri" panose="020F0502020204030204" pitchFamily="34" charset="0"/>
                <a:cs typeface="B Titr" panose="00000700000000000000" pitchFamily="2" charset="-78"/>
              </a:rPr>
              <a:t> </a:t>
            </a:r>
            <a:r>
              <a:rPr lang="ar-SA" sz="2000" u="sng" dirty="0">
                <a:latin typeface="Calibri" panose="020F0502020204030204" pitchFamily="34" charset="0"/>
                <a:cs typeface="B Titr" panose="00000700000000000000" pitchFamily="2" charset="-78"/>
              </a:rPr>
              <a:t>ایران و چین</a:t>
            </a:r>
            <a:r>
              <a:rPr lang="fa-IR" sz="2000" u="sng" dirty="0">
                <a:latin typeface="Calibri" panose="020F0502020204030204" pitchFamily="34" charset="0"/>
                <a:cs typeface="B Titr" panose="00000700000000000000" pitchFamily="2" charset="-78"/>
              </a:rPr>
              <a:t>» </a:t>
            </a:r>
            <a:r>
              <a:rPr lang="fa-IR" sz="2000" dirty="0">
                <a:latin typeface="Calibri" panose="020F0502020204030204" pitchFamily="34" charset="0"/>
                <a:cs typeface="B Titr" panose="00000700000000000000" pitchFamily="2" charset="-78"/>
              </a:rPr>
              <a:t>که از سوی طرف چینی ارائه شده و در دست تکمیل است.</a:t>
            </a:r>
          </a:p>
          <a:p>
            <a:r>
              <a:rPr lang="fa-IR" sz="2000" dirty="0">
                <a:latin typeface="Calibri" panose="020F0502020204030204" pitchFamily="34" charset="0"/>
                <a:cs typeface="B Titr" panose="00000700000000000000" pitchFamily="2" charset="-78"/>
              </a:rPr>
              <a:t>تهیه اسناد </a:t>
            </a:r>
            <a:r>
              <a:rPr lang="fa-IR" sz="2000" u="sng" dirty="0" smtClean="0">
                <a:latin typeface="Calibri" panose="020F0502020204030204" pitchFamily="34" charset="0"/>
                <a:cs typeface="B Titr" panose="00000700000000000000" pitchFamily="2" charset="-78"/>
              </a:rPr>
              <a:t>توسعه </a:t>
            </a:r>
            <a:r>
              <a:rPr lang="fa-IR" sz="2000" u="sng" dirty="0">
                <a:latin typeface="Calibri" panose="020F0502020204030204" pitchFamily="34" charset="0"/>
                <a:cs typeface="B Titr" panose="00000700000000000000" pitchFamily="2" charset="-78"/>
              </a:rPr>
              <a:t>پایدار </a:t>
            </a:r>
            <a:r>
              <a:rPr lang="fa-IR" sz="2000" u="sng" dirty="0" smtClean="0">
                <a:latin typeface="Calibri" panose="020F0502020204030204" pitchFamily="34" charset="0"/>
                <a:cs typeface="B Titr" panose="00000700000000000000" pitchFamily="2" charset="-78"/>
              </a:rPr>
              <a:t>شانگهای </a:t>
            </a:r>
            <a:r>
              <a:rPr lang="fa-IR" sz="2000" dirty="0" smtClean="0">
                <a:latin typeface="Calibri" panose="020F0502020204030204" pitchFamily="34" charset="0"/>
                <a:cs typeface="B Titr" panose="00000700000000000000" pitchFamily="2" charset="-78"/>
              </a:rPr>
              <a:t>و </a:t>
            </a:r>
            <a:r>
              <a:rPr lang="fa-IR" sz="2000" u="sng" dirty="0" smtClean="0">
                <a:latin typeface="Calibri" panose="020F0502020204030204" pitchFamily="34" charset="0"/>
                <a:cs typeface="B Titr" panose="00000700000000000000" pitchFamily="2" charset="-78"/>
              </a:rPr>
              <a:t>چشم </a:t>
            </a:r>
            <a:r>
              <a:rPr lang="fa-IR" sz="2000" u="sng" dirty="0">
                <a:latin typeface="Calibri" panose="020F0502020204030204" pitchFamily="34" charset="0"/>
                <a:cs typeface="B Titr" panose="00000700000000000000" pitchFamily="2" charset="-78"/>
              </a:rPr>
              <a:t>انداز ده ساله شانگهای</a:t>
            </a:r>
            <a:r>
              <a:rPr lang="fa-IR" sz="2000" dirty="0" smtClean="0">
                <a:latin typeface="Calibri" panose="020F0502020204030204" pitchFamily="34" charset="0"/>
                <a:cs typeface="B Titr" panose="00000700000000000000" pitchFamily="2" charset="-78"/>
              </a:rPr>
              <a:t>: </a:t>
            </a:r>
            <a:r>
              <a:rPr lang="fa-IR" sz="2000" dirty="0">
                <a:latin typeface="Calibri" panose="020F0502020204030204" pitchFamily="34" charset="0"/>
                <a:cs typeface="B Titr" panose="00000700000000000000" pitchFamily="2" charset="-78"/>
              </a:rPr>
              <a:t>که از سوی چین تهیه و در معرض نظر کشورهای عضو </a:t>
            </a:r>
            <a:r>
              <a:rPr lang="fa-IR" sz="2000" dirty="0" smtClean="0">
                <a:latin typeface="Calibri" panose="020F0502020204030204" pitchFamily="34" charset="0"/>
                <a:cs typeface="B Titr" panose="00000700000000000000" pitchFamily="2" charset="-78"/>
              </a:rPr>
              <a:t>سازمان </a:t>
            </a:r>
            <a:r>
              <a:rPr lang="fa-IR" sz="2000" dirty="0">
                <a:latin typeface="Calibri" panose="020F0502020204030204" pitchFamily="34" charset="0"/>
                <a:cs typeface="B Titr" panose="00000700000000000000" pitchFamily="2" charset="-78"/>
              </a:rPr>
              <a:t>شانگهای گذاشته شده و احتمالاً به زودی تبدیل به </a:t>
            </a:r>
            <a:r>
              <a:rPr lang="fa-IR" sz="2000" dirty="0" smtClean="0">
                <a:latin typeface="Calibri" panose="020F0502020204030204" pitchFamily="34" charset="0"/>
                <a:cs typeface="B Titr" panose="00000700000000000000" pitchFamily="2" charset="-78"/>
              </a:rPr>
              <a:t>توافقنامه های </a:t>
            </a:r>
            <a:r>
              <a:rPr lang="fa-IR" sz="2000" dirty="0">
                <a:latin typeface="Calibri" panose="020F0502020204030204" pitchFamily="34" charset="0"/>
                <a:cs typeface="B Titr" panose="00000700000000000000" pitchFamily="2" charset="-78"/>
              </a:rPr>
              <a:t>بین المللی می </a:t>
            </a:r>
            <a:r>
              <a:rPr lang="fa-IR" sz="2000" dirty="0" smtClean="0">
                <a:latin typeface="Calibri" panose="020F0502020204030204" pitchFamily="34" charset="0"/>
                <a:cs typeface="B Titr" panose="00000700000000000000" pitchFamily="2" charset="-78"/>
              </a:rPr>
              <a:t>گردند </a:t>
            </a:r>
            <a:r>
              <a:rPr lang="fa-IR" sz="2000" dirty="0">
                <a:latin typeface="Calibri" panose="020F0502020204030204" pitchFamily="34" charset="0"/>
                <a:cs typeface="B Titr" panose="00000700000000000000" pitchFamily="2" charset="-78"/>
              </a:rPr>
              <a:t>که شامل مباحث حمل و نقل می </a:t>
            </a:r>
            <a:r>
              <a:rPr lang="fa-IR" sz="2000" dirty="0" smtClean="0">
                <a:latin typeface="Calibri" panose="020F0502020204030204" pitchFamily="34" charset="0"/>
                <a:cs typeface="B Titr" panose="00000700000000000000" pitchFamily="2" charset="-78"/>
              </a:rPr>
              <a:t>باشند.</a:t>
            </a:r>
            <a:endParaRPr lang="fa-IR" sz="2400" dirty="0">
              <a:latin typeface="Calibri" panose="020F0502020204030204" pitchFamily="34" charset="0"/>
              <a:cs typeface="B Titr" panose="00000700000000000000" pitchFamily="2" charset="-78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148299" y="5523249"/>
            <a:ext cx="6919410" cy="1015663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 rtl="1"/>
            <a:r>
              <a:rPr lang="fa-IR" sz="2000" b="1" dirty="0" smtClean="0">
                <a:solidFill>
                  <a:srgbClr val="FF0000"/>
                </a:solidFill>
                <a:cs typeface="B Zar" panose="00000400000000000000" pitchFamily="2" charset="-78"/>
              </a:rPr>
              <a:t>توافق روی اسناد فوق، ضمن هماهنگی و هم افزایی بین المللی،</a:t>
            </a:r>
          </a:p>
          <a:p>
            <a:pPr algn="ctr" rtl="1"/>
            <a:r>
              <a:rPr lang="fa-IR" sz="2000" b="1" dirty="0" smtClean="0">
                <a:solidFill>
                  <a:srgbClr val="FF0000"/>
                </a:solidFill>
                <a:cs typeface="B Zar" panose="00000400000000000000" pitchFamily="2" charset="-78"/>
              </a:rPr>
              <a:t> ممکن است اقتدار و حاکمیت های مستقل بر امور حمل و نقل بین المللی</a:t>
            </a:r>
          </a:p>
          <a:p>
            <a:pPr algn="ctr" rtl="1"/>
            <a:r>
              <a:rPr lang="fa-IR" sz="2000" b="1" dirty="0" smtClean="0">
                <a:solidFill>
                  <a:srgbClr val="FF0000"/>
                </a:solidFill>
                <a:cs typeface="B Zar" panose="00000400000000000000" pitchFamily="2" charset="-78"/>
              </a:rPr>
              <a:t> را کاهش دهد و نیازمند تأمل هستند.</a:t>
            </a:r>
          </a:p>
        </p:txBody>
      </p:sp>
    </p:spTree>
    <p:extLst>
      <p:ext uri="{BB962C8B-B14F-4D97-AF65-F5344CB8AC3E}">
        <p14:creationId xmlns:p14="http://schemas.microsoft.com/office/powerpoint/2010/main" val="42240461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mph" presetSubtype="0" fill="remove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250" autoRev="1" fill="remove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7" dur="250" autoRev="1" fill="remove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8" dur="250" autoRev="1" fill="remove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250" autoRev="1" fill="remove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27" presetClass="emph" presetSubtype="0" fill="remove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2" dur="250" autoRev="1" fill="remove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13" dur="250" autoRev="1" fill="remove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14" dur="250" autoRev="1" fill="remove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" dur="250" autoRev="1" fill="remove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7" presetClass="emph" presetSubtype="0" fill="remove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9" dur="250" autoRev="1" fill="remove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20" dur="250" autoRev="1" fill="remove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21" dur="250" autoRev="1" fill="remove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250" autoRev="1" fill="remove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7" presetClass="emph" presetSubtype="0" fill="remove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6" dur="250" autoRev="1" fill="remove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27" dur="250" autoRev="1" fill="remove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28" dur="250" autoRev="1" fill="remove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9" dur="250" autoRev="1" fill="remove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7" presetClass="emph" presetSubtype="0" fill="remove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3" dur="250" autoRev="1" fill="remove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34" dur="250" autoRev="1" fill="remove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35" dur="250" autoRev="1" fill="remove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6" dur="250" autoRev="1" fill="remove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7" presetClass="emph" presetSubtype="0" fill="remove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0" dur="250" autoRev="1" fill="remove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41" dur="250" autoRev="1" fill="remove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42" dur="250" autoRev="1" fill="remove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3" dur="250" autoRev="1" fill="remove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95536" y="260648"/>
            <a:ext cx="828092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/>
            <a:r>
              <a:rPr lang="fa-IR" sz="2800" b="1" dirty="0">
                <a:cs typeface="B Zar" panose="00000400000000000000" pitchFamily="2" charset="-78"/>
              </a:rPr>
              <a:t>ابتکارات و اسناد </a:t>
            </a:r>
            <a:r>
              <a:rPr lang="fa-IR" sz="2800" b="1" dirty="0" smtClean="0">
                <a:cs typeface="B Zar" panose="00000400000000000000" pitchFamily="2" charset="-78"/>
              </a:rPr>
              <a:t>داخلی موثر بر حمل </a:t>
            </a:r>
            <a:r>
              <a:rPr lang="fa-IR" sz="2800" b="1" dirty="0">
                <a:cs typeface="B Zar" panose="00000400000000000000" pitchFamily="2" charset="-78"/>
              </a:rPr>
              <a:t>و نقل </a:t>
            </a:r>
            <a:r>
              <a:rPr lang="fa-IR" sz="2800" b="1" dirty="0" smtClean="0">
                <a:cs typeface="B Zar" panose="00000400000000000000" pitchFamily="2" charset="-78"/>
              </a:rPr>
              <a:t>بین المللی: </a:t>
            </a:r>
            <a:endParaRPr lang="fa-IR" sz="3600" b="1" dirty="0">
              <a:latin typeface="Tahoma" pitchFamily="34" charset="0"/>
              <a:cs typeface="B Zar" panose="00000400000000000000" pitchFamily="2" charset="-78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78F962-454A-41FF-BAF9-AAFBE583AB8A}" type="slidenum">
              <a:rPr lang="en-US" smtClean="0"/>
              <a:pPr/>
              <a:t>17</a:t>
            </a:fld>
            <a:endParaRPr lang="en-US"/>
          </a:p>
        </p:txBody>
      </p:sp>
      <p:sp>
        <p:nvSpPr>
          <p:cNvPr id="2" name="Content Placeholder 1"/>
          <p:cNvSpPr>
            <a:spLocks noGrp="1"/>
          </p:cNvSpPr>
          <p:nvPr>
            <p:ph idx="4294967295"/>
          </p:nvPr>
        </p:nvSpPr>
        <p:spPr>
          <a:xfrm>
            <a:off x="457200" y="1162184"/>
            <a:ext cx="8424936" cy="4259035"/>
          </a:xfrm>
          <a:solidFill>
            <a:schemeClr val="bg1"/>
          </a:solidFill>
          <a:ln w="85725">
            <a:solidFill>
              <a:schemeClr val="accent1"/>
            </a:solidFill>
            <a:prstDash val="sysDot"/>
          </a:ln>
        </p:spPr>
        <p:txBody>
          <a:bodyPr/>
          <a:lstStyle/>
          <a:p>
            <a:endParaRPr lang="fa-IR" sz="1100" u="sng" dirty="0" smtClean="0">
              <a:latin typeface="Calibri" panose="020F0502020204030204" pitchFamily="34" charset="0"/>
              <a:cs typeface="B Titr" panose="00000700000000000000" pitchFamily="2" charset="-78"/>
            </a:endParaRPr>
          </a:p>
          <a:p>
            <a:pPr algn="just">
              <a:spcAft>
                <a:spcPts val="1200"/>
              </a:spcAft>
            </a:pPr>
            <a:r>
              <a:rPr lang="fa-IR" sz="2000" u="sng" dirty="0" smtClean="0">
                <a:latin typeface="Calibri" panose="020F0502020204030204" pitchFamily="34" charset="0"/>
                <a:cs typeface="B Titr" panose="00000700000000000000" pitchFamily="2" charset="-78"/>
              </a:rPr>
              <a:t>سند ملی ترانزیت</a:t>
            </a:r>
            <a:r>
              <a:rPr lang="fa-IR" sz="2000" dirty="0" smtClean="0">
                <a:latin typeface="Calibri" panose="020F0502020204030204" pitchFamily="34" charset="0"/>
                <a:cs typeface="B Titr" panose="00000700000000000000" pitchFamily="2" charset="-78"/>
              </a:rPr>
              <a:t>:  یکی از الزامات قانون برنامه هفتم است که پیش نویس آن در وزارت راه و شهرسازی تهیه شده ولی هنوز مصوب و ابلاغ نشده است.</a:t>
            </a:r>
          </a:p>
          <a:p>
            <a:pPr algn="just">
              <a:spcAft>
                <a:spcPts val="1200"/>
              </a:spcAft>
            </a:pPr>
            <a:r>
              <a:rPr lang="fa-IR" sz="2000" u="sng" dirty="0" smtClean="0">
                <a:latin typeface="Calibri" panose="020F0502020204030204" pitchFamily="34" charset="0"/>
                <a:cs typeface="B Titr" panose="00000700000000000000" pitchFamily="2" charset="-78"/>
              </a:rPr>
              <a:t>ابتکار شیفت : </a:t>
            </a:r>
            <a:r>
              <a:rPr lang="fa-IR" sz="2000" dirty="0">
                <a:latin typeface="Calibri" panose="020F0502020204030204" pitchFamily="34" charset="0"/>
                <a:cs typeface="B Titr" panose="00000700000000000000" pitchFamily="2" charset="-78"/>
              </a:rPr>
              <a:t>مطابق بند خ از ماده 57 قانون برنامه هفتم تهیه و تصویب سیاستهای هم افزایی زنجیره های ارزش </a:t>
            </a:r>
            <a:r>
              <a:rPr lang="fa-IR" sz="2000" dirty="0" smtClean="0">
                <a:latin typeface="Calibri" panose="020F0502020204030204" pitchFamily="34" charset="0"/>
                <a:cs typeface="B Titr" panose="00000700000000000000" pitchFamily="2" charset="-78"/>
              </a:rPr>
              <a:t>و ترابری در </a:t>
            </a:r>
            <a:r>
              <a:rPr lang="fa-IR" sz="2000" dirty="0">
                <a:latin typeface="Calibri" panose="020F0502020204030204" pitchFamily="34" charset="0"/>
                <a:cs typeface="B Titr" panose="00000700000000000000" pitchFamily="2" charset="-78"/>
              </a:rPr>
              <a:t>سطح ملی و بین المللی و ایجاد سامانه هوشمند برای مدیریت این زنجیره ها هدف </a:t>
            </a:r>
            <a:r>
              <a:rPr lang="fa-IR" sz="2000" dirty="0" smtClean="0">
                <a:latin typeface="Calibri" panose="020F0502020204030204" pitchFamily="34" charset="0"/>
                <a:cs typeface="B Titr" panose="00000700000000000000" pitchFamily="2" charset="-78"/>
              </a:rPr>
              <a:t>گذاری </a:t>
            </a:r>
            <a:r>
              <a:rPr lang="fa-IR" sz="2000" dirty="0">
                <a:latin typeface="Calibri" panose="020F0502020204030204" pitchFamily="34" charset="0"/>
                <a:cs typeface="B Titr" panose="00000700000000000000" pitchFamily="2" charset="-78"/>
              </a:rPr>
              <a:t>شده و پیش نویس اولیه این سند به صورت غیررسمی تهیه شده ولی نهادهای دولتی (سازمان برنامه – وزارت راه – وزارت صمت  و ریاست جمهوری) هنوز این موضوع را </a:t>
            </a:r>
            <a:r>
              <a:rPr lang="fa-IR" sz="2000" dirty="0" smtClean="0">
                <a:latin typeface="Calibri" panose="020F0502020204030204" pitchFamily="34" charset="0"/>
                <a:cs typeface="B Titr" panose="00000700000000000000" pitchFamily="2" charset="-78"/>
              </a:rPr>
              <a:t>دنبال </a:t>
            </a:r>
            <a:r>
              <a:rPr lang="fa-IR" sz="2000" dirty="0">
                <a:latin typeface="Calibri" panose="020F0502020204030204" pitchFamily="34" charset="0"/>
                <a:cs typeface="B Titr" panose="00000700000000000000" pitchFamily="2" charset="-78"/>
              </a:rPr>
              <a:t>نمی کنند.</a:t>
            </a:r>
          </a:p>
          <a:p>
            <a:pPr algn="just">
              <a:spcAft>
                <a:spcPts val="1200"/>
              </a:spcAft>
            </a:pPr>
            <a:r>
              <a:rPr lang="fa-IR" sz="2000" u="sng" dirty="0">
                <a:latin typeface="Calibri" panose="020F0502020204030204" pitchFamily="34" charset="0"/>
                <a:cs typeface="B Titr" panose="00000700000000000000" pitchFamily="2" charset="-78"/>
              </a:rPr>
              <a:t>ابتکار ایلاف : </a:t>
            </a:r>
            <a:r>
              <a:rPr lang="fa-IR" sz="2000" dirty="0" smtClean="0">
                <a:latin typeface="Calibri" panose="020F0502020204030204" pitchFamily="34" charset="0"/>
                <a:cs typeface="B Titr" panose="00000700000000000000" pitchFamily="2" charset="-78"/>
              </a:rPr>
              <a:t>این ابتکار از سوی دکتر فرتوک زاده در راستای تحول در راهبردهای تجارت و تولید به اقتضای هم افزایی کشورهای جنوب و تحول در راهبردها و سازوکارهای تجارت بین المللی بر اساس تامین عدالت و پیشرفت کشورهای جنوب مطرح شده ولی هنوز به قالب الزامات </a:t>
            </a:r>
            <a:r>
              <a:rPr lang="fa-IR" sz="2000" dirty="0">
                <a:latin typeface="Calibri" panose="020F0502020204030204" pitchFamily="34" charset="0"/>
                <a:cs typeface="B Titr" panose="00000700000000000000" pitchFamily="2" charset="-78"/>
              </a:rPr>
              <a:t>قانونی </a:t>
            </a:r>
            <a:r>
              <a:rPr lang="fa-IR" sz="2000" dirty="0" smtClean="0">
                <a:latin typeface="Calibri" panose="020F0502020204030204" pitchFamily="34" charset="0"/>
                <a:cs typeface="B Titr" panose="00000700000000000000" pitchFamily="2" charset="-78"/>
              </a:rPr>
              <a:t> و سیاستهای مدون تبدیل نشده است.</a:t>
            </a:r>
          </a:p>
          <a:p>
            <a:pPr marL="0" indent="0">
              <a:buNone/>
            </a:pPr>
            <a:endParaRPr lang="fa-IR" sz="2000" dirty="0" smtClean="0">
              <a:latin typeface="Calibri" panose="020F0502020204030204" pitchFamily="34" charset="0"/>
              <a:cs typeface="B Titr" panose="00000700000000000000" pitchFamily="2" charset="-78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209963" y="5644257"/>
            <a:ext cx="6919410" cy="1077218"/>
          </a:xfrm>
          <a:prstGeom prst="rect">
            <a:avLst/>
          </a:prstGeom>
          <a:solidFill>
            <a:schemeClr val="bg1"/>
          </a:solidFill>
          <a:ln w="98425" cap="sq" cmpd="tri">
            <a:solidFill>
              <a:schemeClr val="accent1"/>
            </a:solidFill>
            <a:round/>
          </a:ln>
        </p:spPr>
        <p:txBody>
          <a:bodyPr wrap="square">
            <a:spAutoFit/>
          </a:bodyPr>
          <a:lstStyle/>
          <a:p>
            <a:pPr algn="ctr" rtl="1"/>
            <a:endParaRPr lang="fa-IR" sz="1200" b="1" dirty="0" smtClean="0">
              <a:solidFill>
                <a:srgbClr val="FF0000"/>
              </a:solidFill>
              <a:cs typeface="B Zar" panose="00000400000000000000" pitchFamily="2" charset="-78"/>
            </a:endParaRPr>
          </a:p>
          <a:p>
            <a:pPr algn="ctr" rtl="1"/>
            <a:r>
              <a:rPr lang="fa-IR" sz="2000" b="1" dirty="0" smtClean="0">
                <a:solidFill>
                  <a:srgbClr val="FF0000"/>
                </a:solidFill>
                <a:cs typeface="B Zar" panose="00000400000000000000" pitchFamily="2" charset="-78"/>
              </a:rPr>
              <a:t>نهایی و یکپارچه نمودن اسناد و ابتکارات فوق، تأثیر بسزایی در تحول اقتصادی و راهبردی کشور در صحنه اقتصادی و بین المللی خواهد داشت.</a:t>
            </a:r>
          </a:p>
          <a:p>
            <a:pPr algn="ctr" rtl="1"/>
            <a:endParaRPr lang="fa-IR" sz="1200" b="1" dirty="0" smtClean="0">
              <a:solidFill>
                <a:srgbClr val="FF0000"/>
              </a:solidFill>
              <a:cs typeface="B Zar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5071845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mph" presetSubtype="0" fill="remove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250" autoRev="1" fill="remove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7" dur="250" autoRev="1" fill="remove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8" dur="250" autoRev="1" fill="remove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250" autoRev="1" fill="remove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27" presetClass="emph" presetSubtype="0" fill="remove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2" dur="250" autoRev="1" fill="remove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13" dur="250" autoRev="1" fill="remove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14" dur="250" autoRev="1" fill="remove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" dur="250" autoRev="1" fill="remove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7" presetClass="emph" presetSubtype="0" fill="remove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9" dur="250" autoRev="1" fill="remove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20" dur="250" autoRev="1" fill="remove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21" dur="250" autoRev="1" fill="remove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250" autoRev="1" fill="remove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7" presetClass="emph" presetSubtype="0" fill="remove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6" dur="250" autoRev="1" fill="remove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27" dur="250" autoRev="1" fill="remove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28" dur="250" autoRev="1" fill="remove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9" dur="250" autoRev="1" fill="remove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ubtitle 2"/>
          <p:cNvSpPr txBox="1">
            <a:spLocks/>
          </p:cNvSpPr>
          <p:nvPr/>
        </p:nvSpPr>
        <p:spPr bwMode="auto">
          <a:xfrm>
            <a:off x="4861104" y="692696"/>
            <a:ext cx="3744416" cy="568311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marL="0" marR="0" lvl="0" indent="0" algn="ct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altLang="fa-IR" sz="2333" b="0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ahoma" pitchFamily="34" charset="0"/>
                <a:ea typeface="+mn-ea"/>
                <a:cs typeface="B Titr" pitchFamily="2" charset="-78"/>
              </a:rPr>
              <a:t>ارتباط شبکه ریلی ایران و چین:</a:t>
            </a:r>
            <a:endParaRPr kumimoji="0" lang="en-US" sz="2333" b="0" i="0" u="sng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ahoma" pitchFamily="34" charset="0"/>
              <a:ea typeface="+mn-ea"/>
              <a:cs typeface="B Titr" pitchFamily="2" charset="-78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74572" y="1412776"/>
            <a:ext cx="8230947" cy="5078313"/>
          </a:xfrm>
          <a:prstGeom prst="rect">
            <a:avLst/>
          </a:prstGeom>
          <a:solidFill>
            <a:srgbClr val="FFC000">
              <a:alpha val="21000"/>
            </a:srgbClr>
          </a:solidFill>
        </p:spPr>
        <p:txBody>
          <a:bodyPr wrap="square">
            <a:spAutoFit/>
          </a:bodyPr>
          <a:lstStyle/>
          <a:p>
            <a:pPr marL="304800" marR="0" lvl="0" indent="0" algn="justLow" defTabSz="914400" rtl="1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sz="1800" b="1" i="0" u="none" strike="noStrike" kern="1200" cap="none" spc="83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B Titr" panose="00000700000000000000" pitchFamily="2" charset="-78"/>
              </a:rPr>
              <a:t>ارتباط ريلي بين دو كشور از سه مسير مجزا برقرار مي‌باشد: </a:t>
            </a:r>
            <a:endParaRPr kumimoji="0" lang="en-US" sz="1800" b="1" i="0" u="none" strike="noStrike" kern="1200" cap="none" spc="83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itchFamily="34" charset="0"/>
              <a:ea typeface="+mn-ea"/>
              <a:cs typeface="B Titr" panose="00000700000000000000" pitchFamily="2" charset="-78"/>
            </a:endParaRPr>
          </a:p>
          <a:p>
            <a:pPr marL="742950" marR="0" lvl="1" indent="-285750" algn="justLow" defTabSz="914400" rtl="1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>
                <a:tab pos="762000" algn="l"/>
              </a:tabLst>
              <a:defRPr/>
            </a:pPr>
            <a:r>
              <a:rPr kumimoji="0" lang="fa-IR" sz="1800" b="1" i="0" u="none" strike="noStrike" kern="1200" cap="none" spc="83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B Titr" panose="00000700000000000000" pitchFamily="2" charset="-78"/>
              </a:rPr>
              <a:t>مسير عبوري از كشورهاي قزاقستان و تركمنستان و اتصال به مرز اينچه‌برون در استان گلستان (كريدور شرق خزر)</a:t>
            </a:r>
            <a:endParaRPr kumimoji="0" lang="en-US" sz="1800" b="1" i="0" u="none" strike="noStrike" kern="1200" cap="none" spc="83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itchFamily="34" charset="0"/>
              <a:ea typeface="+mn-ea"/>
              <a:cs typeface="B Titr" panose="00000700000000000000" pitchFamily="2" charset="-78"/>
            </a:endParaRPr>
          </a:p>
          <a:p>
            <a:pPr marL="742950" marR="0" lvl="1" indent="-285750" algn="justLow" defTabSz="914400" rtl="1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>
                <a:tab pos="762000" algn="l"/>
              </a:tabLst>
              <a:defRPr/>
            </a:pPr>
            <a:r>
              <a:rPr kumimoji="0" lang="fa-IR" sz="1800" b="1" i="0" u="none" strike="noStrike" kern="1200" cap="none" spc="83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B Titr" panose="00000700000000000000" pitchFamily="2" charset="-78"/>
              </a:rPr>
              <a:t>مسير </a:t>
            </a:r>
            <a:r>
              <a:rPr kumimoji="0" lang="fa-IR" sz="1800" b="1" i="0" u="none" strike="noStrike" kern="1200" cap="none" spc="83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B Titr" panose="00000700000000000000" pitchFamily="2" charset="-78"/>
              </a:rPr>
              <a:t>عبوري از كشورهاي قزاقستان ، ازبكستان، تركمنستان و اتصال به مرز ريلي سرخس در كشور ايران</a:t>
            </a:r>
            <a:endParaRPr kumimoji="0" lang="en-US" sz="1800" b="1" i="0" u="none" strike="noStrike" kern="1200" cap="none" spc="83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itchFamily="34" charset="0"/>
              <a:ea typeface="+mn-ea"/>
              <a:cs typeface="B Titr" panose="00000700000000000000" pitchFamily="2" charset="-78"/>
            </a:endParaRPr>
          </a:p>
          <a:p>
            <a:pPr marL="742950" marR="0" lvl="1" indent="-285750" algn="justLow" defTabSz="914400" rtl="1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>
                <a:tab pos="762000" algn="l"/>
              </a:tabLst>
              <a:defRPr/>
            </a:pPr>
            <a:r>
              <a:rPr kumimoji="0" lang="fa-IR" sz="1800" b="1" i="0" u="none" strike="noStrike" kern="1200" cap="none" spc="83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B Titr" panose="00000700000000000000" pitchFamily="2" charset="-78"/>
              </a:rPr>
              <a:t>مسير </a:t>
            </a:r>
            <a:r>
              <a:rPr kumimoji="0" lang="fa-IR" sz="1800" b="1" i="0" u="none" strike="noStrike" kern="1200" cap="none" spc="83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B Titr" panose="00000700000000000000" pitchFamily="2" charset="-78"/>
              </a:rPr>
              <a:t>عبوري از كشورهاي بنگلادش، هندوستان، پاكستان و اتصال به مرز ميرجاوه در استان سيستان و بلوچستان (متصل و غیرفعال برای ترانزیت)</a:t>
            </a:r>
            <a:endParaRPr kumimoji="0" lang="en-US" sz="1800" b="1" i="0" u="none" strike="noStrike" kern="1200" cap="none" spc="83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itchFamily="34" charset="0"/>
              <a:ea typeface="+mn-ea"/>
              <a:cs typeface="B Titr" panose="00000700000000000000" pitchFamily="2" charset="-78"/>
            </a:endParaRPr>
          </a:p>
          <a:p>
            <a:pPr marL="0" marR="0" lvl="0" indent="0" algn="justLow" defTabSz="914400" rtl="1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a-IR" sz="1050" b="1" i="0" u="none" strike="noStrike" kern="1200" cap="none" spc="83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itchFamily="34" charset="0"/>
              <a:ea typeface="+mn-ea"/>
              <a:cs typeface="B Titr" panose="00000700000000000000" pitchFamily="2" charset="-78"/>
            </a:endParaRPr>
          </a:p>
          <a:p>
            <a:pPr marL="0" marR="0" lvl="0" indent="0" algn="justLow" defTabSz="914400" rtl="1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sz="1800" b="1" i="0" u="none" strike="noStrike" kern="1200" cap="none" spc="83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B Titr" panose="00000700000000000000" pitchFamily="2" charset="-78"/>
              </a:rPr>
              <a:t> نکات: </a:t>
            </a:r>
            <a:endParaRPr kumimoji="0" lang="en-US" sz="1800" b="1" i="0" u="none" strike="noStrike" kern="1200" cap="none" spc="83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itchFamily="34" charset="0"/>
              <a:ea typeface="+mn-ea"/>
              <a:cs typeface="B Titr" panose="00000700000000000000" pitchFamily="2" charset="-78"/>
            </a:endParaRPr>
          </a:p>
          <a:p>
            <a:pPr marL="342900" marR="0" lvl="0" indent="-342900" algn="justLow" defTabSz="914400" rtl="1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Times New Roman" panose="02020603050405020304" pitchFamily="18" charset="0"/>
              <a:buChar char="-"/>
              <a:tabLst/>
              <a:defRPr/>
            </a:pPr>
            <a:r>
              <a:rPr kumimoji="0" lang="fa-IR" sz="1800" b="1" i="0" u="none" strike="noStrike" kern="1200" cap="none" spc="83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B Titr" panose="00000700000000000000" pitchFamily="2" charset="-78"/>
              </a:rPr>
              <a:t>مسير </a:t>
            </a:r>
            <a:r>
              <a:rPr kumimoji="0" lang="fa-IR" sz="1800" b="1" i="0" u="none" strike="noStrike" kern="1200" cap="none" spc="83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B Titr" panose="00000700000000000000" pitchFamily="2" charset="-78"/>
              </a:rPr>
              <a:t>اول </a:t>
            </a:r>
            <a:r>
              <a:rPr kumimoji="0" lang="fa-IR" sz="1800" b="1" i="0" u="none" strike="noStrike" kern="1200" cap="none" spc="83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B Titr" panose="00000700000000000000" pitchFamily="2" charset="-78"/>
              </a:rPr>
              <a:t>از نظر طول مسير و تعداد كشورها مناسبتر است و در چند نوبت قطارهاي باري محدودي بين ايران و چين از اين طريق مبادله شده </a:t>
            </a:r>
            <a:r>
              <a:rPr kumimoji="0" lang="fa-IR" sz="1800" b="1" i="0" u="none" strike="noStrike" kern="1200" cap="none" spc="83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B Titr" panose="00000700000000000000" pitchFamily="2" charset="-78"/>
              </a:rPr>
              <a:t>است.</a:t>
            </a:r>
          </a:p>
          <a:p>
            <a:pPr marL="342900" marR="0" lvl="0" indent="-342900" algn="justLow" defTabSz="914400" rtl="1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Times New Roman" panose="02020603050405020304" pitchFamily="18" charset="0"/>
              <a:buChar char="-"/>
              <a:tabLst/>
              <a:defRPr/>
            </a:pPr>
            <a:r>
              <a:rPr kumimoji="0" lang="fa-IR" sz="1800" b="1" i="0" u="none" strike="noStrike" kern="1200" cap="none" spc="83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B Titr" panose="00000700000000000000" pitchFamily="2" charset="-78"/>
              </a:rPr>
              <a:t>بهبود </a:t>
            </a:r>
            <a:r>
              <a:rPr kumimoji="0" lang="fa-IR" sz="1800" b="1" i="0" u="none" strike="noStrike" kern="1200" cap="none" spc="83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B Titr" panose="00000700000000000000" pitchFamily="2" charset="-78"/>
              </a:rPr>
              <a:t>مسیر </a:t>
            </a:r>
            <a:r>
              <a:rPr kumimoji="0" lang="fa-IR" sz="1800" b="1" i="0" u="none" strike="noStrike" kern="1200" cap="none" spc="83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B Titr" panose="00000700000000000000" pitchFamily="2" charset="-78"/>
              </a:rPr>
              <a:t>دوم </a:t>
            </a:r>
            <a:r>
              <a:rPr kumimoji="0" lang="fa-IR" sz="1800" b="1" i="0" u="none" strike="noStrike" kern="1200" cap="none" spc="83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B Titr" panose="00000700000000000000" pitchFamily="2" charset="-78"/>
              </a:rPr>
              <a:t>نیز دنبال می گردد. </a:t>
            </a:r>
            <a:endParaRPr kumimoji="0" lang="fa-IR" sz="1800" b="1" i="0" u="none" strike="noStrike" kern="1200" cap="none" spc="83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itchFamily="34" charset="0"/>
              <a:ea typeface="+mn-ea"/>
              <a:cs typeface="B Titr" panose="00000700000000000000" pitchFamily="2" charset="-78"/>
            </a:endParaRPr>
          </a:p>
          <a:p>
            <a:pPr marL="342900" marR="0" lvl="0" indent="-342900" algn="justLow" defTabSz="914400" rtl="1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Times New Roman" panose="02020603050405020304" pitchFamily="18" charset="0"/>
              <a:buChar char="-"/>
              <a:tabLst/>
              <a:defRPr/>
            </a:pPr>
            <a:r>
              <a:rPr kumimoji="0" lang="fa-IR" sz="1800" b="1" i="0" u="none" strike="noStrike" kern="1200" cap="none" spc="83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B Titr" panose="00000700000000000000" pitchFamily="2" charset="-78"/>
              </a:rPr>
              <a:t>مسیر سوم را می توان به صورت ترکیبی (جاده ای و ریلی) فعال نمود.</a:t>
            </a:r>
            <a:endParaRPr kumimoji="0" lang="en-US" sz="1800" b="1" i="0" u="none" strike="noStrike" kern="1200" cap="none" spc="83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itchFamily="34" charset="0"/>
              <a:ea typeface="+mn-ea"/>
              <a:cs typeface="B Titr" panose="00000700000000000000" pitchFamily="2" charset="-78"/>
            </a:endParaRPr>
          </a:p>
          <a:p>
            <a:pPr marL="342900" marR="0" lvl="0" indent="-342900" algn="justLow" defTabSz="914400" rtl="1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Times New Roman" panose="02020603050405020304" pitchFamily="18" charset="0"/>
              <a:buChar char="-"/>
              <a:tabLst/>
              <a:defRPr/>
            </a:pPr>
            <a:r>
              <a:rPr kumimoji="0" lang="fa-IR" sz="1800" b="1" i="0" u="none" strike="noStrike" kern="1200" cap="none" spc="83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B Titr" panose="00000700000000000000" pitchFamily="2" charset="-78"/>
              </a:rPr>
              <a:t>مسير </a:t>
            </a:r>
            <a:r>
              <a:rPr kumimoji="0" lang="fa-IR" sz="1800" b="1" i="0" u="none" strike="noStrike" kern="1200" cap="none" spc="83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B Titr" panose="00000700000000000000" pitchFamily="2" charset="-78"/>
              </a:rPr>
              <a:t>چهارمي از طريق افغانستان با احداث راه آهن هرات به مزارشريف و امتداد آن در دست مذاكره مي باشد ولي قريب الوقوع نيست</a:t>
            </a:r>
            <a:r>
              <a:rPr kumimoji="0" lang="fa-IR" sz="1800" b="1" i="0" u="none" strike="noStrike" kern="1200" cap="none" spc="83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B Titr" panose="00000700000000000000" pitchFamily="2" charset="-78"/>
              </a:rPr>
              <a:t>.</a:t>
            </a:r>
            <a:endParaRPr kumimoji="0" lang="en-US" sz="1800" b="1" i="0" u="none" strike="noStrike" kern="1200" cap="none" spc="83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itchFamily="34" charset="0"/>
              <a:ea typeface="+mn-ea"/>
              <a:cs typeface="B Titr" panose="000007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83844041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23528" y="404664"/>
            <a:ext cx="828092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r>
              <a:rPr lang="fa-IR" sz="2800" b="1" dirty="0">
                <a:solidFill>
                  <a:srgbClr val="FF0000"/>
                </a:solidFill>
                <a:cs typeface="B Zar" panose="00000400000000000000" pitchFamily="2" charset="-78"/>
              </a:rPr>
              <a:t>مهمترین چالشهای بخش حمل و نقل ایران : 		</a:t>
            </a:r>
            <a:r>
              <a:rPr lang="fa-IR" sz="2000" b="1" dirty="0">
                <a:solidFill>
                  <a:srgbClr val="FF0000"/>
                </a:solidFill>
                <a:cs typeface="B Zar" panose="00000400000000000000" pitchFamily="2" charset="-78"/>
              </a:rPr>
              <a:t>صفحه </a:t>
            </a:r>
            <a:r>
              <a:rPr lang="fa-IR" sz="2000" b="1" dirty="0" smtClean="0">
                <a:solidFill>
                  <a:srgbClr val="FF0000"/>
                </a:solidFill>
                <a:cs typeface="B Zar" panose="00000400000000000000" pitchFamily="2" charset="-78"/>
              </a:rPr>
              <a:t>اول</a:t>
            </a:r>
            <a:endParaRPr lang="fa-IR" sz="3600" b="1" dirty="0">
              <a:solidFill>
                <a:srgbClr val="FF0000"/>
              </a:solidFill>
              <a:latin typeface="Tahoma" pitchFamily="34" charset="0"/>
              <a:cs typeface="B Zar" panose="00000400000000000000" pitchFamily="2" charset="-78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78F962-454A-41FF-BAF9-AAFBE583AB8A}" type="slidenum">
              <a:rPr lang="en-US" smtClean="0"/>
              <a:pPr/>
              <a:t>19</a:t>
            </a:fld>
            <a:endParaRPr lang="en-US"/>
          </a:p>
        </p:txBody>
      </p:sp>
      <p:sp>
        <p:nvSpPr>
          <p:cNvPr id="2" name="Content Placeholder 1"/>
          <p:cNvSpPr>
            <a:spLocks noGrp="1"/>
          </p:cNvSpPr>
          <p:nvPr>
            <p:ph idx="4294967295"/>
          </p:nvPr>
        </p:nvSpPr>
        <p:spPr>
          <a:xfrm>
            <a:off x="755576" y="1117191"/>
            <a:ext cx="7920880" cy="4680520"/>
          </a:xfrm>
          <a:solidFill>
            <a:srgbClr val="EAC5C4"/>
          </a:solidFill>
          <a:ln>
            <a:noFill/>
          </a:ln>
        </p:spPr>
        <p:txBody>
          <a:bodyPr/>
          <a:lstStyle/>
          <a:p>
            <a:pPr lvl="0"/>
            <a:r>
              <a:rPr lang="fa-IR" sz="1800" dirty="0">
                <a:latin typeface="Calibri" panose="020F0502020204030204" pitchFamily="34" charset="0"/>
                <a:cs typeface="B Titr" panose="00000700000000000000" pitchFamily="2" charset="-78"/>
              </a:rPr>
              <a:t>بي‌توجهي به سياست‌هاي كلي بخش حمل‌ونقل </a:t>
            </a:r>
            <a:endParaRPr lang="en-US" sz="1800" dirty="0">
              <a:latin typeface="Calibri" panose="020F0502020204030204" pitchFamily="34" charset="0"/>
              <a:cs typeface="B Titr" panose="00000700000000000000" pitchFamily="2" charset="-78"/>
            </a:endParaRPr>
          </a:p>
          <a:p>
            <a:pPr lvl="0"/>
            <a:r>
              <a:rPr lang="fa-IR" sz="1800" dirty="0">
                <a:latin typeface="Calibri" panose="020F0502020204030204" pitchFamily="34" charset="0"/>
                <a:cs typeface="B Titr" panose="00000700000000000000" pitchFamily="2" charset="-78"/>
              </a:rPr>
              <a:t>فقدان سند راهبردي براي تحقق اهداف چشم انداز و طرح جامع حمل‌ونقل .</a:t>
            </a:r>
            <a:endParaRPr lang="en-US" sz="1800" dirty="0">
              <a:latin typeface="Calibri" panose="020F0502020204030204" pitchFamily="34" charset="0"/>
              <a:cs typeface="B Titr" panose="00000700000000000000" pitchFamily="2" charset="-78"/>
            </a:endParaRPr>
          </a:p>
          <a:p>
            <a:pPr lvl="0"/>
            <a:r>
              <a:rPr lang="fa-IR" sz="1800" dirty="0">
                <a:latin typeface="Calibri" panose="020F0502020204030204" pitchFamily="34" charset="0"/>
                <a:cs typeface="B Titr" panose="00000700000000000000" pitchFamily="2" charset="-78"/>
              </a:rPr>
              <a:t>ادغام ناموجه وزارت راه و ترابري و وزارت مسكن و شهرسازي </a:t>
            </a:r>
            <a:endParaRPr lang="en-US" sz="1800" dirty="0">
              <a:latin typeface="Calibri" panose="020F0502020204030204" pitchFamily="34" charset="0"/>
              <a:cs typeface="B Titr" panose="00000700000000000000" pitchFamily="2" charset="-78"/>
            </a:endParaRPr>
          </a:p>
          <a:p>
            <a:pPr lvl="0"/>
            <a:r>
              <a:rPr lang="fa-IR" sz="1800" dirty="0">
                <a:latin typeface="Calibri" panose="020F0502020204030204" pitchFamily="34" charset="0"/>
                <a:cs typeface="B Titr" panose="00000700000000000000" pitchFamily="2" charset="-78"/>
              </a:rPr>
              <a:t>بهره‌وري اندك حمل‌ونقل در ايران </a:t>
            </a:r>
            <a:endParaRPr lang="en-US" sz="1800" dirty="0">
              <a:latin typeface="Calibri" panose="020F0502020204030204" pitchFamily="34" charset="0"/>
              <a:cs typeface="B Titr" panose="00000700000000000000" pitchFamily="2" charset="-78"/>
            </a:endParaRPr>
          </a:p>
          <a:p>
            <a:pPr lvl="0"/>
            <a:r>
              <a:rPr lang="fa-IR" sz="1800" dirty="0">
                <a:latin typeface="Calibri" panose="020F0502020204030204" pitchFamily="34" charset="0"/>
                <a:cs typeface="B Titr" panose="00000700000000000000" pitchFamily="2" charset="-78"/>
              </a:rPr>
              <a:t>فقدان شاخص‌هاي مصوب براي ارزيابي بخش حمل‌ونقل و زيربخشهاي آن </a:t>
            </a:r>
            <a:endParaRPr lang="en-US" sz="1800" dirty="0">
              <a:latin typeface="Calibri" panose="020F0502020204030204" pitchFamily="34" charset="0"/>
              <a:cs typeface="B Titr" panose="00000700000000000000" pitchFamily="2" charset="-78"/>
            </a:endParaRPr>
          </a:p>
          <a:p>
            <a:pPr lvl="0"/>
            <a:r>
              <a:rPr lang="fa-IR" sz="1800" dirty="0">
                <a:latin typeface="Calibri" panose="020F0502020204030204" pitchFamily="34" charset="0"/>
                <a:cs typeface="B Titr" panose="00000700000000000000" pitchFamily="2" charset="-78"/>
              </a:rPr>
              <a:t>بي‌توجهي به مديريت تقاضاي حمل‌ونقل در مقياس كلان </a:t>
            </a:r>
            <a:endParaRPr lang="en-US" sz="1800" dirty="0">
              <a:latin typeface="Calibri" panose="020F0502020204030204" pitchFamily="34" charset="0"/>
              <a:cs typeface="B Titr" panose="00000700000000000000" pitchFamily="2" charset="-78"/>
            </a:endParaRPr>
          </a:p>
          <a:p>
            <a:pPr lvl="0"/>
            <a:r>
              <a:rPr lang="fa-IR" sz="1800" dirty="0">
                <a:latin typeface="Calibri" panose="020F0502020204030204" pitchFamily="34" charset="0"/>
                <a:cs typeface="B Titr" panose="00000700000000000000" pitchFamily="2" charset="-78"/>
              </a:rPr>
              <a:t>خودرو محوري در حمل جاده‌اي و بالا بودن شدت مصرف انرژي در بخش حمل و نقل</a:t>
            </a:r>
            <a:endParaRPr lang="en-US" sz="1800" dirty="0">
              <a:latin typeface="Calibri" panose="020F0502020204030204" pitchFamily="34" charset="0"/>
              <a:cs typeface="B Titr" panose="00000700000000000000" pitchFamily="2" charset="-78"/>
            </a:endParaRPr>
          </a:p>
          <a:p>
            <a:pPr lvl="0"/>
            <a:r>
              <a:rPr lang="fa-IR" sz="1800" dirty="0">
                <a:latin typeface="Calibri" panose="020F0502020204030204" pitchFamily="34" charset="0"/>
                <a:cs typeface="B Titr" panose="00000700000000000000" pitchFamily="2" charset="-78"/>
              </a:rPr>
              <a:t>كمبود شديد سامانه‌هاي هوشمند در تمام زيربخش‌هاي ترابري </a:t>
            </a:r>
            <a:endParaRPr lang="en-US" sz="1800" dirty="0">
              <a:latin typeface="Calibri" panose="020F0502020204030204" pitchFamily="34" charset="0"/>
              <a:cs typeface="B Titr" panose="00000700000000000000" pitchFamily="2" charset="-78"/>
            </a:endParaRPr>
          </a:p>
          <a:p>
            <a:pPr lvl="0"/>
            <a:r>
              <a:rPr lang="fa-IR" sz="1800" dirty="0">
                <a:latin typeface="Calibri" panose="020F0502020204030204" pitchFamily="34" charset="0"/>
                <a:cs typeface="B Titr" panose="00000700000000000000" pitchFamily="2" charset="-78"/>
              </a:rPr>
              <a:t>بالا بودن نرخ و تبعات سوانح جاده‌اي در مقايسه با شاخص‌هاي جهاني </a:t>
            </a:r>
            <a:endParaRPr lang="en-US" sz="1800" dirty="0">
              <a:latin typeface="Calibri" panose="020F0502020204030204" pitchFamily="34" charset="0"/>
              <a:cs typeface="B Titr" panose="00000700000000000000" pitchFamily="2" charset="-78"/>
            </a:endParaRPr>
          </a:p>
          <a:p>
            <a:pPr lvl="0"/>
            <a:r>
              <a:rPr lang="fa-IR" sz="1800" dirty="0">
                <a:latin typeface="Calibri" panose="020F0502020204030204" pitchFamily="34" charset="0"/>
                <a:cs typeface="B Titr" panose="00000700000000000000" pitchFamily="2" charset="-78"/>
              </a:rPr>
              <a:t>سهم اندك ترابري ريلي و خصوصي‌سازي ناقص و نادرست</a:t>
            </a:r>
            <a:endParaRPr lang="en-US" sz="1800" dirty="0">
              <a:latin typeface="Calibri" panose="020F0502020204030204" pitchFamily="34" charset="0"/>
              <a:cs typeface="B Titr" panose="00000700000000000000" pitchFamily="2" charset="-78"/>
            </a:endParaRPr>
          </a:p>
          <a:p>
            <a:pPr lvl="0"/>
            <a:r>
              <a:rPr lang="fa-IR" sz="1800" dirty="0">
                <a:latin typeface="Calibri" panose="020F0502020204030204" pitchFamily="34" charset="0"/>
                <a:cs typeface="B Titr" panose="00000700000000000000" pitchFamily="2" charset="-78"/>
              </a:rPr>
              <a:t>حمايتهاي مالي دولت از حمل‌ونقل جاده‌اي است </a:t>
            </a:r>
            <a:r>
              <a:rPr lang="fa-IR" sz="1800" dirty="0" smtClean="0">
                <a:latin typeface="Calibri" panose="020F0502020204030204" pitchFamily="34" charset="0"/>
                <a:cs typeface="B Titr" panose="00000700000000000000" pitchFamily="2" charset="-78"/>
              </a:rPr>
              <a:t>درحالي كه </a:t>
            </a:r>
            <a:r>
              <a:rPr lang="fa-IR" sz="1800" dirty="0">
                <a:latin typeface="Calibri" panose="020F0502020204030204" pitchFamily="34" charset="0"/>
                <a:cs typeface="B Titr" panose="00000700000000000000" pitchFamily="2" charset="-78"/>
              </a:rPr>
              <a:t>سياستهاي </a:t>
            </a:r>
            <a:r>
              <a:rPr lang="fa-IR" sz="1800" dirty="0" smtClean="0">
                <a:latin typeface="Calibri" panose="020F0502020204030204" pitchFamily="34" charset="0"/>
                <a:cs typeface="B Titr" panose="00000700000000000000" pitchFamily="2" charset="-78"/>
              </a:rPr>
              <a:t>ملی </a:t>
            </a:r>
            <a:r>
              <a:rPr lang="fa-IR" sz="1800" dirty="0">
                <a:latin typeface="Calibri" panose="020F0502020204030204" pitchFamily="34" charset="0"/>
                <a:cs typeface="B Titr" panose="00000700000000000000" pitchFamily="2" charset="-78"/>
              </a:rPr>
              <a:t>مبني بر حمايت از حمل ريلي است </a:t>
            </a:r>
            <a:endParaRPr lang="en-US" sz="1800" dirty="0">
              <a:latin typeface="Calibri" panose="020F0502020204030204" pitchFamily="34" charset="0"/>
              <a:cs typeface="B Titr" panose="00000700000000000000" pitchFamily="2" charset="-78"/>
            </a:endParaRPr>
          </a:p>
          <a:p>
            <a:pPr lvl="0"/>
            <a:r>
              <a:rPr lang="fa-IR" sz="1800" dirty="0">
                <a:latin typeface="Calibri" panose="020F0502020204030204" pitchFamily="34" charset="0"/>
                <a:cs typeface="B Titr" panose="00000700000000000000" pitchFamily="2" charset="-78"/>
              </a:rPr>
              <a:t>بالفعل نشدن مزيت بالقوه كشور از نظر موقعيت ترابري ترانزيتي</a:t>
            </a:r>
            <a:endParaRPr lang="en-US" sz="1800" dirty="0">
              <a:latin typeface="Calibri" panose="020F0502020204030204" pitchFamily="34" charset="0"/>
              <a:cs typeface="B Titr" panose="00000700000000000000" pitchFamily="2" charset="-78"/>
            </a:endParaRPr>
          </a:p>
          <a:p>
            <a:pPr lvl="0"/>
            <a:r>
              <a:rPr lang="fa-IR" sz="1800" dirty="0">
                <a:latin typeface="Calibri" panose="020F0502020204030204" pitchFamily="34" charset="0"/>
                <a:cs typeface="B Titr" panose="00000700000000000000" pitchFamily="2" charset="-78"/>
              </a:rPr>
              <a:t>ناهماهنگي شيوه‌هاي ترابري در امور پايانه‌ها، حمل تركيبي و خدمات لجستيكي</a:t>
            </a:r>
            <a:endParaRPr lang="en-US" sz="1800" dirty="0">
              <a:latin typeface="Calibri" panose="020F0502020204030204" pitchFamily="34" charset="0"/>
              <a:cs typeface="B Titr" panose="00000700000000000000" pitchFamily="2" charset="-78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790691" y="5960949"/>
            <a:ext cx="5850650" cy="738664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 algn="ctr" rtl="1"/>
            <a:r>
              <a:rPr lang="fa-IR" b="1" dirty="0" smtClean="0">
                <a:solidFill>
                  <a:srgbClr val="FF0000"/>
                </a:solidFill>
                <a:cs typeface="B Zar" panose="00000400000000000000" pitchFamily="2" charset="-78"/>
              </a:rPr>
              <a:t>اغلب چالش های فوق در امور حاکمیتی و نرم افزاری است ولی</a:t>
            </a:r>
          </a:p>
          <a:p>
            <a:pPr algn="ctr" rtl="1"/>
            <a:r>
              <a:rPr lang="fa-IR" b="1" dirty="0" smtClean="0">
                <a:solidFill>
                  <a:srgbClr val="FF0000"/>
                </a:solidFill>
                <a:cs typeface="B Zar" panose="00000400000000000000" pitchFamily="2" charset="-78"/>
              </a:rPr>
              <a:t> توجه دولتمردان غالباً به توسعه زیربناهاست که پرهزینه و زمانبر است.</a:t>
            </a:r>
            <a:endParaRPr lang="fa-IR" sz="2400" b="1" dirty="0">
              <a:solidFill>
                <a:srgbClr val="FF0000"/>
              </a:solidFill>
              <a:latin typeface="Tahoma" pitchFamily="34" charset="0"/>
              <a:cs typeface="B Zar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54961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mph" presetSubtype="0" fill="remove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250" autoRev="1" fill="remove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7" dur="250" autoRev="1" fill="remove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8" dur="250" autoRev="1" fill="remove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250" autoRev="1" fill="remove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27" presetClass="emph" presetSubtype="0" fill="remove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2" dur="250" autoRev="1" fill="remove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13" dur="250" autoRev="1" fill="remove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14" dur="250" autoRev="1" fill="remove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" dur="250" autoRev="1" fill="remove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27" presetClass="emph" presetSubtype="0" fill="remove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8" dur="250" autoRev="1" fill="remove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19" dur="250" autoRev="1" fill="remove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20" dur="250" autoRev="1" fill="remove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1" dur="250" autoRev="1" fill="remove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500"/>
                            </p:stCondLst>
                            <p:childTnLst>
                              <p:par>
                                <p:cTn id="23" presetID="27" presetClass="emph" presetSubtype="0" fill="remove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4" dur="250" autoRev="1" fill="remove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25" dur="250" autoRev="1" fill="remove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26" dur="250" autoRev="1" fill="remove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7" dur="250" autoRev="1" fill="remove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000"/>
                            </p:stCondLst>
                            <p:childTnLst>
                              <p:par>
                                <p:cTn id="29" presetID="27" presetClass="emph" presetSubtype="0" fill="remove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0" dur="250" autoRev="1" fill="remove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31" dur="250" autoRev="1" fill="remove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32" dur="250" autoRev="1" fill="remove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3" dur="250" autoRev="1" fill="remove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500"/>
                            </p:stCondLst>
                            <p:childTnLst>
                              <p:par>
                                <p:cTn id="35" presetID="27" presetClass="emph" presetSubtype="0" fill="remove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6" dur="250" autoRev="1" fill="remove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37" dur="250" autoRev="1" fill="remove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38" dur="250" autoRev="1" fill="remove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9" dur="250" autoRev="1" fill="remove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3000"/>
                            </p:stCondLst>
                            <p:childTnLst>
                              <p:par>
                                <p:cTn id="41" presetID="27" presetClass="emph" presetSubtype="0" fill="remove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2" dur="250" autoRev="1" fill="remove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43" dur="250" autoRev="1" fill="remove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44" dur="250" autoRev="1" fill="remove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5" dur="250" autoRev="1" fill="remove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3500"/>
                            </p:stCondLst>
                            <p:childTnLst>
                              <p:par>
                                <p:cTn id="47" presetID="27" presetClass="emph" presetSubtype="0" fill="remove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8" dur="250" autoRev="1" fill="remove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49" dur="250" autoRev="1" fill="remove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50" dur="250" autoRev="1" fill="remove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1" dur="250" autoRev="1" fill="remove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4000"/>
                            </p:stCondLst>
                            <p:childTnLst>
                              <p:par>
                                <p:cTn id="53" presetID="27" presetClass="emph" presetSubtype="0" fill="remove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4" dur="250" autoRev="1" fill="remove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55" dur="250" autoRev="1" fill="remove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56" dur="250" autoRev="1" fill="remove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7" dur="250" autoRev="1" fill="remove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4500"/>
                            </p:stCondLst>
                            <p:childTnLst>
                              <p:par>
                                <p:cTn id="59" presetID="27" presetClass="emph" presetSubtype="0" fill="remove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0" dur="250" autoRev="1" fill="remove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61" dur="250" autoRev="1" fill="remove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62" dur="250" autoRev="1" fill="remove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3" dur="250" autoRev="1" fill="remove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5000"/>
                            </p:stCondLst>
                            <p:childTnLst>
                              <p:par>
                                <p:cTn id="65" presetID="27" presetClass="emph" presetSubtype="0" fill="remove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6" dur="250" autoRev="1" fill="remove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67" dur="250" autoRev="1" fill="remove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68" dur="250" autoRev="1" fill="remove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9" dur="250" autoRev="1" fill="remove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5500"/>
                            </p:stCondLst>
                            <p:childTnLst>
                              <p:par>
                                <p:cTn id="71" presetID="27" presetClass="emph" presetSubtype="0" fill="remove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72" dur="250" autoRev="1" fill="remove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73" dur="250" autoRev="1" fill="remove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74" dur="250" autoRev="1" fill="remove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5" dur="250" autoRev="1" fill="remove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6000"/>
                            </p:stCondLst>
                            <p:childTnLst>
                              <p:par>
                                <p:cTn id="77" presetID="27" presetClass="emph" presetSubtype="0" fill="remove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78" dur="250" autoRev="1" fill="remove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79" dur="250" autoRev="1" fill="remove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80" dur="250" autoRev="1" fill="remove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1" dur="250" autoRev="1" fill="remove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6500"/>
                            </p:stCondLst>
                            <p:childTnLst>
                              <p:par>
                                <p:cTn id="83" presetID="27" presetClass="emph" presetSubtype="0" fill="remove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84" dur="250" autoRev="1" fill="remove"/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85" dur="250" autoRev="1" fill="remove"/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86" dur="250" autoRev="1" fill="remove"/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7" dur="250" autoRev="1" fill="remove"/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6E5F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ubtitle 2"/>
          <p:cNvSpPr txBox="1">
            <a:spLocks/>
          </p:cNvSpPr>
          <p:nvPr/>
        </p:nvSpPr>
        <p:spPr bwMode="auto">
          <a:xfrm>
            <a:off x="3276600" y="692696"/>
            <a:ext cx="5399088" cy="489992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rtl="1">
              <a:defRPr/>
            </a:pPr>
            <a:r>
              <a:rPr lang="fa-IR" sz="2800" dirty="0">
                <a:solidFill>
                  <a:schemeClr val="accent2">
                    <a:lumMod val="75000"/>
                  </a:schemeClr>
                </a:solidFill>
                <a:latin typeface="Tahoma" pitchFamily="34" charset="0"/>
                <a:cs typeface="B Titr" pitchFamily="2" charset="-78"/>
              </a:rPr>
              <a:t>فهرست :</a:t>
            </a:r>
            <a:endParaRPr lang="en-US" sz="2800" dirty="0">
              <a:solidFill>
                <a:schemeClr val="accent2">
                  <a:lumMod val="75000"/>
                </a:schemeClr>
              </a:solidFill>
              <a:latin typeface="Tahoma" pitchFamily="34" charset="0"/>
              <a:cs typeface="B Titr" pitchFamily="2" charset="-78"/>
            </a:endParaRPr>
          </a:p>
        </p:txBody>
      </p:sp>
      <p:graphicFrame>
        <p:nvGraphicFramePr>
          <p:cNvPr id="7" name="Content Placeholder 3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2938156223"/>
              </p:ext>
            </p:extLst>
          </p:nvPr>
        </p:nvGraphicFramePr>
        <p:xfrm>
          <a:off x="864048" y="1340768"/>
          <a:ext cx="7452368" cy="501558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6EACCCB-AA73-4A3B-8065-B5250B4E468A}" type="slidenum">
              <a:rPr lang="fa-IR" sz="1600" b="1" smtClean="0">
                <a:cs typeface="B Nazanin" pitchFamily="2" charset="-78"/>
              </a:rPr>
              <a:t>2</a:t>
            </a:fld>
            <a:endParaRPr lang="fa-IR" b="1" dirty="0">
              <a:cs typeface="B Nazanin" pitchFamily="2" charset="-78"/>
            </a:endParaRPr>
          </a:p>
        </p:txBody>
      </p:sp>
      <p:pic>
        <p:nvPicPr>
          <p:cNvPr id="5" name="Picture 4" descr="1_00001.gif">
            <a:extLst>
              <a:ext uri="{FF2B5EF4-FFF2-40B4-BE49-F238E27FC236}">
                <a16:creationId xmlns:a16="http://schemas.microsoft.com/office/drawing/2014/main" id="{F29B53DD-BCD4-4AB7-99B9-AC3AA1051AC4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12726" y="66958"/>
            <a:ext cx="4078720" cy="14059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random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23528" y="620688"/>
            <a:ext cx="828092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r>
              <a:rPr lang="fa-IR" sz="2800" b="1" dirty="0">
                <a:solidFill>
                  <a:srgbClr val="FF0000"/>
                </a:solidFill>
                <a:cs typeface="B Zar" panose="00000400000000000000" pitchFamily="2" charset="-78"/>
              </a:rPr>
              <a:t>مهمترین چالشهای بخش حمل و نقل ایران : 		</a:t>
            </a:r>
            <a:r>
              <a:rPr lang="fa-IR" sz="2000" b="1" dirty="0">
                <a:solidFill>
                  <a:srgbClr val="FF0000"/>
                </a:solidFill>
                <a:cs typeface="B Zar" panose="00000400000000000000" pitchFamily="2" charset="-78"/>
              </a:rPr>
              <a:t>صفحه دوم</a:t>
            </a:r>
            <a:endParaRPr lang="fa-IR" sz="3600" b="1" dirty="0">
              <a:solidFill>
                <a:srgbClr val="FF0000"/>
              </a:solidFill>
              <a:latin typeface="Tahoma" pitchFamily="34" charset="0"/>
              <a:cs typeface="B Zar" panose="00000400000000000000" pitchFamily="2" charset="-78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78F962-454A-41FF-BAF9-AAFBE583AB8A}" type="slidenum">
              <a:rPr lang="en-US" smtClean="0"/>
              <a:pPr/>
              <a:t>20</a:t>
            </a:fld>
            <a:endParaRPr lang="en-US"/>
          </a:p>
        </p:txBody>
      </p:sp>
      <p:sp>
        <p:nvSpPr>
          <p:cNvPr id="2" name="Content Placeholder 1"/>
          <p:cNvSpPr>
            <a:spLocks noGrp="1"/>
          </p:cNvSpPr>
          <p:nvPr>
            <p:ph idx="4294967295"/>
          </p:nvPr>
        </p:nvSpPr>
        <p:spPr>
          <a:xfrm>
            <a:off x="683568" y="1198817"/>
            <a:ext cx="7992888" cy="4392488"/>
          </a:xfrm>
          <a:solidFill>
            <a:srgbClr val="F0D5D4"/>
          </a:solidFill>
          <a:ln>
            <a:noFill/>
          </a:ln>
        </p:spPr>
        <p:txBody>
          <a:bodyPr/>
          <a:lstStyle/>
          <a:p>
            <a:pPr lvl="0"/>
            <a:r>
              <a:rPr lang="fa-IR" sz="1800" dirty="0">
                <a:latin typeface="Calibri" panose="020F0502020204030204" pitchFamily="34" charset="0"/>
                <a:cs typeface="B Titr" panose="00000700000000000000" pitchFamily="2" charset="-78"/>
              </a:rPr>
              <a:t>فقدان نهادهاي رگولاتوري براي تنظيم مقررات و تعرفه‌ها و رسيدگي به تخلفات</a:t>
            </a:r>
            <a:endParaRPr lang="en-US" sz="1800" dirty="0">
              <a:latin typeface="Calibri" panose="020F0502020204030204" pitchFamily="34" charset="0"/>
              <a:cs typeface="B Titr" panose="00000700000000000000" pitchFamily="2" charset="-78"/>
            </a:endParaRPr>
          </a:p>
          <a:p>
            <a:pPr lvl="0"/>
            <a:r>
              <a:rPr lang="fa-IR" sz="1800" dirty="0">
                <a:latin typeface="Calibri" panose="020F0502020204030204" pitchFamily="34" charset="0"/>
                <a:cs typeface="B Titr" panose="00000700000000000000" pitchFamily="2" charset="-78"/>
              </a:rPr>
              <a:t>تعريف طرح‌هاي جديد عمراني بدون تناسب با منابع مالي</a:t>
            </a:r>
            <a:endParaRPr lang="en-US" sz="1800" dirty="0">
              <a:latin typeface="Calibri" panose="020F0502020204030204" pitchFamily="34" charset="0"/>
              <a:cs typeface="B Titr" panose="00000700000000000000" pitchFamily="2" charset="-78"/>
            </a:endParaRPr>
          </a:p>
          <a:p>
            <a:pPr lvl="0"/>
            <a:r>
              <a:rPr lang="fa-IR" sz="1800" dirty="0">
                <a:latin typeface="Calibri" panose="020F0502020204030204" pitchFamily="34" charset="0"/>
                <a:cs typeface="B Titr" panose="00000700000000000000" pitchFamily="2" charset="-78"/>
              </a:rPr>
              <a:t>كمبود منابع مالي براي نگهداري زيرساخت‌هاي موجود و توسعه زيرساخت‌هاي جديد</a:t>
            </a:r>
            <a:endParaRPr lang="en-US" sz="1800" dirty="0">
              <a:latin typeface="Calibri" panose="020F0502020204030204" pitchFamily="34" charset="0"/>
              <a:cs typeface="B Titr" panose="00000700000000000000" pitchFamily="2" charset="-78"/>
            </a:endParaRPr>
          </a:p>
          <a:p>
            <a:pPr lvl="0"/>
            <a:r>
              <a:rPr lang="fa-IR" sz="1800" dirty="0">
                <a:latin typeface="Calibri" panose="020F0502020204030204" pitchFamily="34" charset="0"/>
                <a:cs typeface="B Titr" panose="00000700000000000000" pitchFamily="2" charset="-78"/>
              </a:rPr>
              <a:t>عدم استقرار جامع و دقيق نظام مديريت پروژه</a:t>
            </a:r>
            <a:endParaRPr lang="en-US" sz="1800" dirty="0">
              <a:latin typeface="Calibri" panose="020F0502020204030204" pitchFamily="34" charset="0"/>
              <a:cs typeface="B Titr" panose="00000700000000000000" pitchFamily="2" charset="-78"/>
            </a:endParaRPr>
          </a:p>
          <a:p>
            <a:pPr lvl="0"/>
            <a:r>
              <a:rPr lang="fa-IR" sz="1800" dirty="0">
                <a:latin typeface="Calibri" panose="020F0502020204030204" pitchFamily="34" charset="0"/>
                <a:cs typeface="B Titr" panose="00000700000000000000" pitchFamily="2" charset="-78"/>
              </a:rPr>
              <a:t>فقدان شاخص‌ها و ارزيابي كيفي، زماني و بهره‌وري مالي در انجام پروژه‌هاي عمراني </a:t>
            </a:r>
          </a:p>
          <a:p>
            <a:pPr lvl="0"/>
            <a:r>
              <a:rPr lang="fa-IR" sz="1800" dirty="0">
                <a:latin typeface="Calibri" panose="020F0502020204030204" pitchFamily="34" charset="0"/>
                <a:cs typeface="B Titr" panose="00000700000000000000" pitchFamily="2" charset="-78"/>
              </a:rPr>
              <a:t>بدهكاري انباشته و هنگفت به پيمانكاران و مشاوران ساخت راه و راه‌آهن</a:t>
            </a:r>
            <a:endParaRPr lang="en-US" sz="1800" dirty="0">
              <a:latin typeface="Calibri" panose="020F0502020204030204" pitchFamily="34" charset="0"/>
              <a:cs typeface="B Titr" panose="00000700000000000000" pitchFamily="2" charset="-78"/>
            </a:endParaRPr>
          </a:p>
          <a:p>
            <a:pPr lvl="0"/>
            <a:r>
              <a:rPr lang="fa-IR" sz="1800" dirty="0">
                <a:latin typeface="Calibri" panose="020F0502020204030204" pitchFamily="34" charset="0"/>
                <a:cs typeface="B Titr" panose="00000700000000000000" pitchFamily="2" charset="-78"/>
              </a:rPr>
              <a:t>فقدان نظام حرفه‌اي مشاغل بخش زيرساختهاي حمل‌ونقل</a:t>
            </a:r>
            <a:endParaRPr lang="en-US" sz="1800" dirty="0">
              <a:latin typeface="Calibri" panose="020F0502020204030204" pitchFamily="34" charset="0"/>
              <a:cs typeface="B Titr" panose="00000700000000000000" pitchFamily="2" charset="-78"/>
            </a:endParaRPr>
          </a:p>
          <a:p>
            <a:pPr lvl="0"/>
            <a:r>
              <a:rPr lang="fa-IR" sz="1800" dirty="0">
                <a:latin typeface="Calibri" panose="020F0502020204030204" pitchFamily="34" charset="0"/>
                <a:cs typeface="B Titr" panose="00000700000000000000" pitchFamily="2" charset="-78"/>
              </a:rPr>
              <a:t>گمنام بودن حقوق شهروندي در طراحي و اجراي زيرساخت‌هاي حمل‌ونقل : </a:t>
            </a:r>
            <a:endParaRPr lang="en-US" sz="1800" dirty="0">
              <a:latin typeface="Calibri" panose="020F0502020204030204" pitchFamily="34" charset="0"/>
              <a:cs typeface="B Titr" panose="00000700000000000000" pitchFamily="2" charset="-78"/>
            </a:endParaRPr>
          </a:p>
          <a:p>
            <a:pPr lvl="0"/>
            <a:r>
              <a:rPr lang="fa-IR" sz="1800" dirty="0">
                <a:latin typeface="Calibri" panose="020F0502020204030204" pitchFamily="34" charset="0"/>
                <a:cs typeface="B Titr" panose="00000700000000000000" pitchFamily="2" charset="-78"/>
              </a:rPr>
              <a:t>بي‌توجهي به تفاوت سازمان اجرايي براي پروژه‌هاي كوچك و بزرگ و ابرپروژه.</a:t>
            </a:r>
            <a:endParaRPr lang="en-US" sz="1800" dirty="0">
              <a:latin typeface="Calibri" panose="020F0502020204030204" pitchFamily="34" charset="0"/>
              <a:cs typeface="B Titr" panose="00000700000000000000" pitchFamily="2" charset="-78"/>
            </a:endParaRPr>
          </a:p>
          <a:p>
            <a:pPr lvl="0"/>
            <a:r>
              <a:rPr lang="fa-IR" sz="1800" dirty="0">
                <a:latin typeface="Calibri" panose="020F0502020204030204" pitchFamily="34" charset="0"/>
                <a:cs typeface="B Titr" panose="00000700000000000000" pitchFamily="2" charset="-78"/>
              </a:rPr>
              <a:t>افتتاح زودرس، ناقص ماندن طرح‌ها بعد از افتتاح و كم توجهي به تكميل آنها</a:t>
            </a:r>
            <a:endParaRPr lang="en-US" sz="1800" dirty="0">
              <a:latin typeface="Calibri" panose="020F0502020204030204" pitchFamily="34" charset="0"/>
              <a:cs typeface="B Titr" panose="00000700000000000000" pitchFamily="2" charset="-78"/>
            </a:endParaRPr>
          </a:p>
          <a:p>
            <a:pPr lvl="0"/>
            <a:r>
              <a:rPr lang="fa-IR" sz="1800" dirty="0">
                <a:latin typeface="Calibri" panose="020F0502020204030204" pitchFamily="34" charset="0"/>
                <a:cs typeface="B Titr" panose="00000700000000000000" pitchFamily="2" charset="-78"/>
              </a:rPr>
              <a:t>بي‌توجهي به تجاري‌سازي ساخت و بهره‌برداري زيربناهاي حمل‌ونقل</a:t>
            </a:r>
            <a:endParaRPr lang="en-US" sz="1800" dirty="0">
              <a:latin typeface="Calibri" panose="020F0502020204030204" pitchFamily="34" charset="0"/>
              <a:cs typeface="B Titr" panose="00000700000000000000" pitchFamily="2" charset="-78"/>
            </a:endParaRPr>
          </a:p>
          <a:p>
            <a:pPr lvl="0"/>
            <a:r>
              <a:rPr lang="fa-IR" sz="1800" dirty="0">
                <a:latin typeface="Calibri" panose="020F0502020204030204" pitchFamily="34" charset="0"/>
                <a:cs typeface="B Titr" panose="00000700000000000000" pitchFamily="2" charset="-78"/>
              </a:rPr>
              <a:t>فقدان چارچوب براي هدايت و هم افزايي ذينفعان توسعه زيربنايي</a:t>
            </a:r>
            <a:endParaRPr lang="en-US" sz="1800" dirty="0">
              <a:latin typeface="Calibri" panose="020F0502020204030204" pitchFamily="34" charset="0"/>
              <a:cs typeface="B Titr" panose="00000700000000000000" pitchFamily="2" charset="-78"/>
            </a:endParaRPr>
          </a:p>
          <a:p>
            <a:pPr lvl="0"/>
            <a:r>
              <a:rPr lang="fa-IR" sz="1800" dirty="0">
                <a:latin typeface="Calibri" panose="020F0502020204030204" pitchFamily="34" charset="0"/>
                <a:cs typeface="B Titr" panose="00000700000000000000" pitchFamily="2" charset="-78"/>
              </a:rPr>
              <a:t>بكارگيري اندك روش‌هاي مشاركت عمومي – خصوصي</a:t>
            </a:r>
            <a:endParaRPr lang="en-US" sz="1800" dirty="0">
              <a:latin typeface="Calibri" panose="020F0502020204030204" pitchFamily="34" charset="0"/>
              <a:cs typeface="B Titr" panose="00000700000000000000" pitchFamily="2" charset="-78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116862" y="5646214"/>
            <a:ext cx="7126299" cy="1015663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 algn="r" rtl="1"/>
            <a:r>
              <a:rPr lang="fa-IR" sz="2000" b="1" dirty="0" smtClean="0">
                <a:solidFill>
                  <a:srgbClr val="FF0000"/>
                </a:solidFill>
                <a:cs typeface="B Zar" panose="00000400000000000000" pitchFamily="2" charset="-78"/>
              </a:rPr>
              <a:t>این چالش ها بخش حمل ونقل را تنگنای توسعه اقتصادی کشور نموده و مانع جدی در ایفای نقش شایسته ایران در ابتکار کمربند-راه می باشد و برای رفع این چالشها می توان از فرصت  همکاری علمی و فناوری با چین استفاده نمود.</a:t>
            </a:r>
            <a:endParaRPr lang="fa-IR" sz="2800" b="1" dirty="0">
              <a:solidFill>
                <a:srgbClr val="FF0000"/>
              </a:solidFill>
              <a:latin typeface="Tahoma" pitchFamily="34" charset="0"/>
              <a:cs typeface="B Zar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40354769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mph" presetSubtype="0" fill="remove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250" autoRev="1" fill="remove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7" dur="250" autoRev="1" fill="remove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8" dur="250" autoRev="1" fill="remove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250" autoRev="1" fill="remove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27" presetClass="emph" presetSubtype="0" fill="remove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2" dur="250" autoRev="1" fill="remove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13" dur="250" autoRev="1" fill="remove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14" dur="250" autoRev="1" fill="remove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" dur="250" autoRev="1" fill="remove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27" presetClass="emph" presetSubtype="0" fill="remove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8" dur="250" autoRev="1" fill="remove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19" dur="250" autoRev="1" fill="remove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20" dur="250" autoRev="1" fill="remove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1" dur="250" autoRev="1" fill="remove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500"/>
                            </p:stCondLst>
                            <p:childTnLst>
                              <p:par>
                                <p:cTn id="23" presetID="27" presetClass="emph" presetSubtype="0" fill="remove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4" dur="250" autoRev="1" fill="remove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25" dur="250" autoRev="1" fill="remove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26" dur="250" autoRev="1" fill="remove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7" dur="250" autoRev="1" fill="remove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000"/>
                            </p:stCondLst>
                            <p:childTnLst>
                              <p:par>
                                <p:cTn id="29" presetID="27" presetClass="emph" presetSubtype="0" fill="remove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0" dur="250" autoRev="1" fill="remove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31" dur="250" autoRev="1" fill="remove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32" dur="250" autoRev="1" fill="remove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3" dur="250" autoRev="1" fill="remove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500"/>
                            </p:stCondLst>
                            <p:childTnLst>
                              <p:par>
                                <p:cTn id="35" presetID="27" presetClass="emph" presetSubtype="0" fill="remove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6" dur="250" autoRev="1" fill="remove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37" dur="250" autoRev="1" fill="remove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38" dur="250" autoRev="1" fill="remove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9" dur="250" autoRev="1" fill="remove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3000"/>
                            </p:stCondLst>
                            <p:childTnLst>
                              <p:par>
                                <p:cTn id="41" presetID="27" presetClass="emph" presetSubtype="0" fill="remove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2" dur="250" autoRev="1" fill="remove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43" dur="250" autoRev="1" fill="remove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44" dur="250" autoRev="1" fill="remove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5" dur="250" autoRev="1" fill="remove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3500"/>
                            </p:stCondLst>
                            <p:childTnLst>
                              <p:par>
                                <p:cTn id="47" presetID="27" presetClass="emph" presetSubtype="0" fill="remove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8" dur="250" autoRev="1" fill="remove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49" dur="250" autoRev="1" fill="remove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50" dur="250" autoRev="1" fill="remove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1" dur="250" autoRev="1" fill="remove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4000"/>
                            </p:stCondLst>
                            <p:childTnLst>
                              <p:par>
                                <p:cTn id="53" presetID="27" presetClass="emph" presetSubtype="0" fill="remove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4" dur="250" autoRev="1" fill="remove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55" dur="250" autoRev="1" fill="remove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56" dur="250" autoRev="1" fill="remove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7" dur="250" autoRev="1" fill="remove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4500"/>
                            </p:stCondLst>
                            <p:childTnLst>
                              <p:par>
                                <p:cTn id="59" presetID="27" presetClass="emph" presetSubtype="0" fill="remove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0" dur="250" autoRev="1" fill="remove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61" dur="250" autoRev="1" fill="remove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62" dur="250" autoRev="1" fill="remove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3" dur="250" autoRev="1" fill="remove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5000"/>
                            </p:stCondLst>
                            <p:childTnLst>
                              <p:par>
                                <p:cTn id="65" presetID="27" presetClass="emph" presetSubtype="0" fill="remove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6" dur="250" autoRev="1" fill="remove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67" dur="250" autoRev="1" fill="remove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68" dur="250" autoRev="1" fill="remove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9" dur="250" autoRev="1" fill="remove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5500"/>
                            </p:stCondLst>
                            <p:childTnLst>
                              <p:par>
                                <p:cTn id="71" presetID="27" presetClass="emph" presetSubtype="0" fill="remove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72" dur="250" autoRev="1" fill="remove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73" dur="250" autoRev="1" fill="remove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74" dur="250" autoRev="1" fill="remove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5" dur="250" autoRev="1" fill="remove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6000"/>
                            </p:stCondLst>
                            <p:childTnLst>
                              <p:par>
                                <p:cTn id="77" presetID="27" presetClass="emph" presetSubtype="0" fill="remove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78" dur="250" autoRev="1" fill="remove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79" dur="250" autoRev="1" fill="remove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80" dur="250" autoRev="1" fill="remove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1" dur="250" autoRev="1" fill="remove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6500"/>
                            </p:stCondLst>
                            <p:childTnLst>
                              <p:par>
                                <p:cTn id="83" presetID="27" presetClass="emph" presetSubtype="0" fill="remove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84" dur="250" autoRev="1" fill="remove"/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85" dur="250" autoRev="1" fill="remove"/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86" dur="250" autoRev="1" fill="remove"/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7" dur="250" autoRev="1" fill="remove"/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Slide Number Placeholder 5">
            <a:extLst>
              <a:ext uri="{FF2B5EF4-FFF2-40B4-BE49-F238E27FC236}">
                <a16:creationId xmlns:a16="http://schemas.microsoft.com/office/drawing/2014/main" id="{855B428F-FB09-4069-B3E1-78E62814E355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>
          <a:xfrm>
            <a:off x="0" y="6453188"/>
            <a:ext cx="1223963" cy="2603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r" rtl="1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r" rtl="1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r" rtl="1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r" rtl="1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r" rtl="1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>
              <a:spcBef>
                <a:spcPct val="0"/>
              </a:spcBef>
              <a:buFontTx/>
              <a:buNone/>
            </a:pPr>
            <a:fld id="{1C68D19D-D3BE-4DD6-AFAB-3F422A4DC3AA}" type="slidenum">
              <a:rPr lang="ar-SA" altLang="fa-IR" sz="1400">
                <a:solidFill>
                  <a:srgbClr val="000000"/>
                </a:solidFill>
                <a:cs typeface="Zar" pitchFamily="2" charset="0"/>
              </a:rPr>
              <a:pPr algn="l">
                <a:spcBef>
                  <a:spcPct val="0"/>
                </a:spcBef>
                <a:buFontTx/>
                <a:buNone/>
              </a:pPr>
              <a:t>21</a:t>
            </a:fld>
            <a:endParaRPr lang="en-US" altLang="fa-IR" sz="1400">
              <a:solidFill>
                <a:srgbClr val="000000"/>
              </a:solidFill>
              <a:cs typeface="Zar" pitchFamily="2" charset="0"/>
            </a:endParaRP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C65EDA53-77A5-4AF3-94F8-4EE6AF8E164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0825" y="692150"/>
            <a:ext cx="8569325" cy="936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 rtl="1">
              <a:defRPr/>
            </a:pPr>
            <a:r>
              <a:rPr lang="fa-IR" sz="2000" b="1" kern="0" dirty="0">
                <a:solidFill>
                  <a:srgbClr val="000000"/>
                </a:solidFill>
                <a:latin typeface="Arial"/>
                <a:cs typeface="Zar" panose="00000400000000000000" pitchFamily="2" charset="-78"/>
              </a:rPr>
              <a:t/>
            </a:r>
            <a:br>
              <a:rPr lang="fa-IR" sz="2000" b="1" kern="0" dirty="0">
                <a:solidFill>
                  <a:srgbClr val="000000"/>
                </a:solidFill>
                <a:latin typeface="Arial"/>
                <a:cs typeface="Zar" panose="00000400000000000000" pitchFamily="2" charset="-78"/>
              </a:rPr>
            </a:br>
            <a:r>
              <a:rPr lang="fa-IR" sz="2000" b="1" kern="0" dirty="0">
                <a:solidFill>
                  <a:srgbClr val="000000"/>
                </a:solidFill>
                <a:latin typeface="Arial"/>
                <a:cs typeface="Zar" panose="00000400000000000000" pitchFamily="2" charset="-78"/>
              </a:rPr>
              <a:t/>
            </a:r>
            <a:br>
              <a:rPr lang="fa-IR" sz="2000" b="1" kern="0" dirty="0">
                <a:solidFill>
                  <a:srgbClr val="000000"/>
                </a:solidFill>
                <a:latin typeface="Arial"/>
                <a:cs typeface="Zar" panose="00000400000000000000" pitchFamily="2" charset="-78"/>
              </a:rPr>
            </a:br>
            <a:endParaRPr lang="fa-IR" sz="2000" b="1" kern="0" dirty="0">
              <a:solidFill>
                <a:srgbClr val="000000"/>
              </a:solidFill>
              <a:latin typeface="Arial"/>
              <a:cs typeface="Zar" panose="00000400000000000000" pitchFamily="2" charset="-78"/>
            </a:endParaRPr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91826F1A-C9D8-423F-B8E1-116C3967D6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2756" y="99991"/>
            <a:ext cx="860742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rtl="1">
              <a:defRPr/>
            </a:pPr>
            <a:r>
              <a:rPr lang="fa-IR" sz="2000" b="1" u="sng" dirty="0">
                <a:solidFill>
                  <a:srgbClr val="FF0000"/>
                </a:solidFill>
                <a:cs typeface="B Nazanin" panose="00000400000000000000" pitchFamily="2" charset="-78"/>
              </a:rPr>
              <a:t>چالش‌هاي موجود:	 </a:t>
            </a:r>
            <a:r>
              <a:rPr lang="fa-IR" sz="2400" b="1" u="sng" dirty="0">
                <a:solidFill>
                  <a:srgbClr val="FF0000"/>
                </a:solidFill>
                <a:cs typeface="B Nazanin" panose="00000400000000000000" pitchFamily="2" charset="-78"/>
              </a:rPr>
              <a:t>ناهماهنگي اقتصاد حمل‌ونقل با حمل‌ونقل عمومي و همگاني</a:t>
            </a:r>
            <a:endParaRPr lang="en-US" sz="2400" b="1" u="sng" dirty="0">
              <a:solidFill>
                <a:srgbClr val="FF0000"/>
              </a:solidFill>
              <a:cs typeface="B Nazanin" panose="00000400000000000000" pitchFamily="2" charset="-78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274F7A2E-77FF-453A-B187-CA484F8B98BE}"/>
              </a:ext>
            </a:extLst>
          </p:cNvPr>
          <p:cNvSpPr/>
          <p:nvPr/>
        </p:nvSpPr>
        <p:spPr>
          <a:xfrm>
            <a:off x="276103" y="2014350"/>
            <a:ext cx="8281614" cy="2308324"/>
          </a:xfrm>
          <a:prstGeom prst="rect">
            <a:avLst/>
          </a:prstGeom>
          <a:ln w="50800"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pPr algn="r" rtl="1">
              <a:buFontTx/>
              <a:buChar char="-"/>
              <a:defRPr/>
            </a:pPr>
            <a:r>
              <a:rPr lang="fa-IR" b="1" kern="0" dirty="0">
                <a:solidFill>
                  <a:srgbClr val="000000"/>
                </a:solidFill>
                <a:cs typeface="B Nazanin" panose="00000400000000000000" pitchFamily="2" charset="-78"/>
              </a:rPr>
              <a:t>آمار بالاي تلفات و مجروحين سوانح جاده‌اي،</a:t>
            </a:r>
          </a:p>
          <a:p>
            <a:pPr algn="r" rtl="1">
              <a:buFontTx/>
              <a:buChar char="-"/>
              <a:defRPr/>
            </a:pPr>
            <a:r>
              <a:rPr lang="fa-IR" b="1" kern="0" dirty="0">
                <a:solidFill>
                  <a:srgbClr val="000000"/>
                </a:solidFill>
                <a:cs typeface="B Nazanin" panose="00000400000000000000" pitchFamily="2" charset="-78"/>
              </a:rPr>
              <a:t> مصرف بي‌رويه سوخت‌هاي ارزشمند </a:t>
            </a:r>
          </a:p>
          <a:p>
            <a:pPr algn="r" rtl="1">
              <a:buFontTx/>
              <a:buChar char="-"/>
              <a:defRPr/>
            </a:pPr>
            <a:r>
              <a:rPr lang="fa-IR" b="1" kern="0" dirty="0">
                <a:solidFill>
                  <a:srgbClr val="000000"/>
                </a:solidFill>
                <a:cs typeface="B Nazanin" panose="00000400000000000000" pitchFamily="2" charset="-78"/>
              </a:rPr>
              <a:t> تراكم ترافيك جاده‌اي و شهري (اتلاف وقت و كاهش بهره‌وري ناوگان)</a:t>
            </a:r>
          </a:p>
          <a:p>
            <a:pPr algn="r" rtl="1">
              <a:buFontTx/>
              <a:buChar char="-"/>
              <a:defRPr/>
            </a:pPr>
            <a:r>
              <a:rPr lang="fa-IR" b="1" kern="0" dirty="0">
                <a:solidFill>
                  <a:srgbClr val="000000"/>
                </a:solidFill>
                <a:cs typeface="B Nazanin" panose="00000400000000000000" pitchFamily="2" charset="-78"/>
              </a:rPr>
              <a:t>افزايش آلايندگي هوا و صوتي و عوارض زيست‌محيطي</a:t>
            </a:r>
          </a:p>
          <a:p>
            <a:pPr algn="r" rtl="1">
              <a:buFontTx/>
              <a:buChar char="-"/>
              <a:defRPr/>
            </a:pPr>
            <a:r>
              <a:rPr lang="fa-IR" b="1" kern="0" dirty="0">
                <a:solidFill>
                  <a:srgbClr val="000000"/>
                </a:solidFill>
                <a:cs typeface="B Nazanin" panose="00000400000000000000" pitchFamily="2" charset="-78"/>
              </a:rPr>
              <a:t> تشديد نياز به توسعه شبكه‌هاي جاده‌اي.</a:t>
            </a:r>
          </a:p>
          <a:p>
            <a:pPr algn="r" rtl="1">
              <a:buFontTx/>
              <a:buChar char="-"/>
              <a:defRPr/>
            </a:pPr>
            <a:r>
              <a:rPr lang="fa-IR" b="1" kern="0" dirty="0">
                <a:solidFill>
                  <a:srgbClr val="000000"/>
                </a:solidFill>
                <a:cs typeface="B Nazanin" panose="00000400000000000000" pitchFamily="2" charset="-78"/>
              </a:rPr>
              <a:t>كمبود مالي براي نگهداري و توسعه شبكه ترابري. </a:t>
            </a:r>
          </a:p>
          <a:p>
            <a:pPr algn="r" rtl="1">
              <a:buFontTx/>
              <a:buChar char="-"/>
              <a:defRPr/>
            </a:pPr>
            <a:r>
              <a:rPr lang="fa-IR" b="1" kern="0" dirty="0">
                <a:solidFill>
                  <a:srgbClr val="000000"/>
                </a:solidFill>
                <a:cs typeface="B Nazanin" panose="00000400000000000000" pitchFamily="2" charset="-78"/>
              </a:rPr>
              <a:t> بار مالي و كاري بر شبكه بهداشت و درمان،</a:t>
            </a:r>
          </a:p>
          <a:p>
            <a:pPr algn="r" rtl="1">
              <a:buFontTx/>
              <a:buChar char="-"/>
              <a:defRPr/>
            </a:pPr>
            <a:r>
              <a:rPr lang="fa-IR" b="1" kern="0" dirty="0">
                <a:solidFill>
                  <a:srgbClr val="000000"/>
                </a:solidFill>
                <a:cs typeface="B Nazanin" panose="00000400000000000000" pitchFamily="2" charset="-78"/>
              </a:rPr>
              <a:t>تحميل هزينه‌هاي فوق به مردم (مصرف‌كنندگان) به صورت مستقيم و غيرمستقيم.</a:t>
            </a:r>
            <a:endParaRPr lang="en-US" b="1" kern="0" dirty="0">
              <a:solidFill>
                <a:srgbClr val="000000"/>
              </a:solidFill>
              <a:cs typeface="B Nazanin" panose="00000400000000000000" pitchFamily="2" charset="-78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1A124B8-A3F0-4F03-9902-EA0FFE0469B5}"/>
              </a:ext>
            </a:extLst>
          </p:cNvPr>
          <p:cNvSpPr/>
          <p:nvPr/>
        </p:nvSpPr>
        <p:spPr>
          <a:xfrm>
            <a:off x="249058" y="4426541"/>
            <a:ext cx="7752281" cy="1754326"/>
          </a:xfrm>
          <a:prstGeom prst="rect">
            <a:avLst/>
          </a:prstGeom>
          <a:ln w="50800"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pPr algn="r" rtl="1">
              <a:defRPr/>
            </a:pPr>
            <a:r>
              <a:rPr lang="fa-IR" b="1" kern="0" dirty="0">
                <a:solidFill>
                  <a:srgbClr val="000000"/>
                </a:solidFill>
                <a:cs typeface="B Nazanin" panose="00000400000000000000" pitchFamily="2" charset="-78"/>
              </a:rPr>
              <a:t>- اتلاف هنگفت منابع ملي در اين معضلات،</a:t>
            </a:r>
          </a:p>
          <a:p>
            <a:pPr algn="r" rtl="1">
              <a:defRPr/>
            </a:pPr>
            <a:r>
              <a:rPr lang="fa-IR" b="1" kern="0" dirty="0">
                <a:solidFill>
                  <a:srgbClr val="000000"/>
                </a:solidFill>
                <a:cs typeface="B Nazanin" panose="00000400000000000000" pitchFamily="2" charset="-78"/>
              </a:rPr>
              <a:t>- سودآوري اندك پروژه‌ها براي سرمايه‌گذاري غيردولتي.</a:t>
            </a:r>
          </a:p>
          <a:p>
            <a:pPr algn="r" rtl="1">
              <a:defRPr/>
            </a:pPr>
            <a:r>
              <a:rPr lang="fa-IR" b="1" kern="0" dirty="0">
                <a:solidFill>
                  <a:srgbClr val="000000"/>
                </a:solidFill>
                <a:cs typeface="B Nazanin" panose="00000400000000000000" pitchFamily="2" charset="-78"/>
              </a:rPr>
              <a:t>- شكاف بين نياز كشور به شبكه‌هاي ترابري با سرعت تكميل پروژه‌ها.</a:t>
            </a:r>
            <a:endParaRPr lang="en-US" b="1" kern="0" dirty="0">
              <a:solidFill>
                <a:srgbClr val="000000"/>
              </a:solidFill>
              <a:cs typeface="B Nazanin" panose="00000400000000000000" pitchFamily="2" charset="-78"/>
            </a:endParaRPr>
          </a:p>
          <a:p>
            <a:pPr algn="r" rtl="1">
              <a:buFontTx/>
              <a:buChar char="-"/>
              <a:defRPr/>
            </a:pPr>
            <a:r>
              <a:rPr lang="fa-IR" b="1" kern="0" dirty="0">
                <a:solidFill>
                  <a:srgbClr val="000000"/>
                </a:solidFill>
                <a:cs typeface="B Nazanin" panose="00000400000000000000" pitchFamily="2" charset="-78"/>
              </a:rPr>
              <a:t> اضمحلال شبكه‌هاي ترابري موجود.</a:t>
            </a:r>
          </a:p>
          <a:p>
            <a:pPr algn="r" rtl="1">
              <a:buFontTx/>
              <a:buChar char="-"/>
              <a:defRPr/>
            </a:pPr>
            <a:r>
              <a:rPr lang="fa-IR" b="1" kern="0" dirty="0">
                <a:solidFill>
                  <a:srgbClr val="000000"/>
                </a:solidFill>
                <a:cs typeface="B Nazanin" panose="00000400000000000000" pitchFamily="2" charset="-78"/>
              </a:rPr>
              <a:t>كاهش كيفيت ترابري و تنزل خدمات آن. </a:t>
            </a:r>
          </a:p>
          <a:p>
            <a:pPr algn="r" rtl="1">
              <a:buFontTx/>
              <a:buChar char="-"/>
              <a:defRPr/>
            </a:pPr>
            <a:r>
              <a:rPr lang="fa-IR" b="1" kern="0" dirty="0">
                <a:solidFill>
                  <a:srgbClr val="000000"/>
                </a:solidFill>
                <a:cs typeface="B Nazanin" panose="00000400000000000000" pitchFamily="2" charset="-78"/>
              </a:rPr>
              <a:t>افزايش هزينه بخش حمل‌ونقل در اقتصاد ملي و كاهش سهم آن در توليد ناخالص ملي.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3ED2B941-1EF9-42C8-8C38-3A5BBAE66194}"/>
              </a:ext>
            </a:extLst>
          </p:cNvPr>
          <p:cNvSpPr/>
          <p:nvPr/>
        </p:nvSpPr>
        <p:spPr>
          <a:xfrm>
            <a:off x="277918" y="6304465"/>
            <a:ext cx="7174402" cy="492443"/>
          </a:xfrm>
          <a:prstGeom prst="rect">
            <a:avLst/>
          </a:prstGeom>
          <a:solidFill>
            <a:srgbClr val="FF0000"/>
          </a:solidFill>
          <a:ln w="50800">
            <a:solidFill>
              <a:srgbClr val="993300"/>
            </a:solidFill>
          </a:ln>
        </p:spPr>
        <p:txBody>
          <a:bodyPr wrap="square">
            <a:spAutoFit/>
          </a:bodyPr>
          <a:lstStyle/>
          <a:p>
            <a:pPr algn="ctr" rtl="1">
              <a:defRPr/>
            </a:pPr>
            <a:r>
              <a:rPr lang="fa-IR" sz="2600" b="1" kern="0" dirty="0">
                <a:solidFill>
                  <a:schemeClr val="bg1"/>
                </a:solidFill>
                <a:cs typeface="B Nazanin" panose="00000400000000000000" pitchFamily="2" charset="-78"/>
              </a:rPr>
              <a:t>بخش حمل‌ونقل گلوگاه پيشرفت كشور</a:t>
            </a:r>
            <a:endParaRPr lang="en-US" sz="2600" b="1" kern="0" dirty="0">
              <a:solidFill>
                <a:schemeClr val="bg1"/>
              </a:solidFill>
              <a:cs typeface="B Nazanin" panose="00000400000000000000" pitchFamily="2" charset="-78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849BB31-F6C8-4AD7-BE82-D0CCAADCA04F}"/>
              </a:ext>
            </a:extLst>
          </p:cNvPr>
          <p:cNvSpPr/>
          <p:nvPr/>
        </p:nvSpPr>
        <p:spPr>
          <a:xfrm>
            <a:off x="246951" y="587044"/>
            <a:ext cx="8803230" cy="1261884"/>
          </a:xfrm>
          <a:prstGeom prst="rect">
            <a:avLst/>
          </a:prstGeom>
          <a:solidFill>
            <a:schemeClr val="bg1"/>
          </a:solidFill>
          <a:ln w="50800"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pPr algn="r" rtl="1">
              <a:defRPr/>
            </a:pPr>
            <a:r>
              <a:rPr lang="fa-IR" b="1" kern="0" dirty="0">
                <a:solidFill>
                  <a:srgbClr val="000000"/>
                </a:solidFill>
                <a:cs typeface="B Nazanin" panose="00000400000000000000" pitchFamily="2" charset="-78"/>
              </a:rPr>
              <a:t>نابساماني در نظام اقتصادي حاكم بر بخش حمل‌ونقل باعث </a:t>
            </a:r>
            <a:r>
              <a:rPr lang="fa-IR" b="1" u="sng" kern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Nazanin" panose="00000400000000000000" pitchFamily="2" charset="-78"/>
              </a:rPr>
              <a:t>گرايش به سفر با خودرو شخصي (بجاي اتوبوس و راه‌آهن) و حمل بار با كاميون (بجاي قطار) شده و حمل‌ونقل عمومي مغفول مانده است.</a:t>
            </a:r>
            <a:r>
              <a:rPr lang="fa-IR" b="1" kern="0" dirty="0">
                <a:solidFill>
                  <a:srgbClr val="000000"/>
                </a:solidFill>
                <a:cs typeface="B Nazanin" panose="00000400000000000000" pitchFamily="2" charset="-78"/>
              </a:rPr>
              <a:t> </a:t>
            </a:r>
          </a:p>
          <a:p>
            <a:pPr algn="r" rtl="1">
              <a:defRPr/>
            </a:pPr>
            <a:r>
              <a:rPr lang="fa-IR" sz="20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B Nazanin" panose="00000400000000000000" pitchFamily="2" charset="-78"/>
              </a:rPr>
              <a:t>تنزل سهم حمل ريلي از كل حمل بار در بيست سال اخير در كشور  از 18.6% به كمتر از  9%) و افزايش شديد سهم حمل جاده‌اي 		</a:t>
            </a:r>
            <a:r>
              <a:rPr lang="fa-IR" sz="2000" b="1" kern="0" dirty="0">
                <a:solidFill>
                  <a:srgbClr val="000000"/>
                </a:solidFill>
                <a:cs typeface="B Nazanin" panose="00000400000000000000" pitchFamily="2" charset="-78"/>
              </a:rPr>
              <a:t> دوري از الگوي مصرف (حمل‌ونقل‌عمومي) و در نتيجه: </a:t>
            </a:r>
            <a:endParaRPr lang="en-US" sz="2000" b="1" kern="0" dirty="0">
              <a:solidFill>
                <a:srgbClr val="000000"/>
              </a:solidFill>
              <a:cs typeface="B Nazanin" panose="00000400000000000000" pitchFamily="2" charset="-78"/>
            </a:endParaRPr>
          </a:p>
        </p:txBody>
      </p:sp>
      <p:sp>
        <p:nvSpPr>
          <p:cNvPr id="2" name="Left Arrow 1"/>
          <p:cNvSpPr/>
          <p:nvPr/>
        </p:nvSpPr>
        <p:spPr>
          <a:xfrm>
            <a:off x="7740352" y="6304465"/>
            <a:ext cx="817365" cy="409073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fa-IR"/>
          </a:p>
        </p:txBody>
      </p:sp>
      <p:sp>
        <p:nvSpPr>
          <p:cNvPr id="3" name="Rectangle 2"/>
          <p:cNvSpPr/>
          <p:nvPr/>
        </p:nvSpPr>
        <p:spPr>
          <a:xfrm rot="20038709">
            <a:off x="313477" y="2629945"/>
            <a:ext cx="2304256" cy="707886"/>
          </a:xfrm>
          <a:prstGeom prst="rect">
            <a:avLst/>
          </a:prstGeom>
          <a:solidFill>
            <a:srgbClr val="FF0000"/>
          </a:solidFill>
        </p:spPr>
        <p:txBody>
          <a:bodyPr wrap="square">
            <a:spAutoFit/>
          </a:bodyPr>
          <a:lstStyle/>
          <a:p>
            <a:pPr algn="ctr" rtl="1"/>
            <a:r>
              <a:rPr lang="fa-IR" sz="2000" b="1" kern="0" dirty="0">
                <a:solidFill>
                  <a:schemeClr val="bg1"/>
                </a:solidFill>
                <a:cs typeface="B Nazanin" panose="00000400000000000000" pitchFamily="2" charset="-78"/>
              </a:rPr>
              <a:t>مهمترین تفاوت بخش حمل و نقل ایران و چین</a:t>
            </a:r>
          </a:p>
        </p:txBody>
      </p:sp>
    </p:spTree>
    <p:extLst>
      <p:ext uri="{BB962C8B-B14F-4D97-AF65-F5344CB8AC3E}">
        <p14:creationId xmlns:p14="http://schemas.microsoft.com/office/powerpoint/2010/main" val="2957056128"/>
      </p:ext>
    </p:extLst>
  </p:cSld>
  <p:clrMapOvr>
    <a:masterClrMapping/>
  </p:clrMapOvr>
  <p:transition>
    <p:random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9" name="Rectangle 2">
            <a:extLst>
              <a:ext uri="{FF2B5EF4-FFF2-40B4-BE49-F238E27FC236}">
                <a16:creationId xmlns:a16="http://schemas.microsoft.com/office/drawing/2014/main" id="{1CF6B909-B738-43AD-9796-662AE3965AD9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323528" y="1470795"/>
            <a:ext cx="8640960" cy="4406478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pPr marL="361950" algn="r" eaLnBrk="1" hangingPunct="1">
              <a:spcBef>
                <a:spcPts val="600"/>
              </a:spcBef>
              <a:spcAft>
                <a:spcPts val="1800"/>
              </a:spcAft>
              <a:buClr>
                <a:schemeClr val="accent1"/>
              </a:buClr>
              <a:buSzPct val="80000"/>
            </a:pPr>
            <a:r>
              <a:rPr lang="fa-IR" altLang="en-US" sz="2000" b="1" dirty="0">
                <a:solidFill>
                  <a:srgbClr val="FF0000"/>
                </a:solidFill>
                <a:cs typeface="B Zar" panose="00000400000000000000" pitchFamily="2" charset="-78"/>
              </a:rPr>
              <a:t>بهره‌وري راه‌آهن ايران (شبكه و ناوگان) كمتر از ميانگين‌هاي جهاني است در حاليكه دستيابي به بهره‌وري در تراز كشورهاي پيشرو </a:t>
            </a:r>
            <a:r>
              <a:rPr lang="fa-IR" altLang="en-US" sz="2000" b="1" dirty="0" smtClean="0">
                <a:solidFill>
                  <a:srgbClr val="FF0000"/>
                </a:solidFill>
                <a:cs typeface="B Zar" panose="00000400000000000000" pitchFamily="2" charset="-78"/>
              </a:rPr>
              <a:t>حمل و نقل (نظیر چین، هند، روسیه و آمریکا) ضروری </a:t>
            </a:r>
            <a:r>
              <a:rPr lang="fa-IR" altLang="en-US" sz="2000" b="1" dirty="0">
                <a:solidFill>
                  <a:srgbClr val="FF0000"/>
                </a:solidFill>
                <a:cs typeface="B Zar" panose="00000400000000000000" pitchFamily="2" charset="-78"/>
              </a:rPr>
              <a:t>است</a:t>
            </a:r>
            <a:r>
              <a:rPr lang="fa-IR" altLang="en-US" sz="2000" b="1" dirty="0" smtClean="0">
                <a:solidFill>
                  <a:srgbClr val="FF0000"/>
                </a:solidFill>
                <a:cs typeface="B Zar" panose="00000400000000000000" pitchFamily="2" charset="-78"/>
              </a:rPr>
              <a:t>.</a:t>
            </a:r>
            <a:br>
              <a:rPr lang="fa-IR" altLang="en-US" sz="2000" b="1" dirty="0" smtClean="0">
                <a:solidFill>
                  <a:srgbClr val="FF0000"/>
                </a:solidFill>
                <a:cs typeface="B Zar" panose="00000400000000000000" pitchFamily="2" charset="-78"/>
              </a:rPr>
            </a:br>
            <a:r>
              <a:rPr lang="fa-IR" altLang="en-US" sz="2000" b="1" dirty="0">
                <a:solidFill>
                  <a:srgbClr val="FF0000"/>
                </a:solidFill>
                <a:cs typeface="B Zar" panose="00000400000000000000" pitchFamily="2" charset="-78"/>
              </a:rPr>
              <a:t/>
            </a:r>
            <a:br>
              <a:rPr lang="fa-IR" altLang="en-US" sz="2000" b="1" dirty="0">
                <a:solidFill>
                  <a:srgbClr val="FF0000"/>
                </a:solidFill>
                <a:cs typeface="B Zar" panose="00000400000000000000" pitchFamily="2" charset="-78"/>
              </a:rPr>
            </a:br>
            <a:r>
              <a:rPr lang="fa-IR" altLang="en-US" sz="2000" b="1" u="sng" dirty="0">
                <a:solidFill>
                  <a:srgbClr val="66871B"/>
                </a:solidFill>
                <a:cs typeface="B Zar" panose="00000400000000000000" pitchFamily="2" charset="-78"/>
              </a:rPr>
              <a:t>منافع ارتقاي بهره‌وري راه‌آهن </a:t>
            </a:r>
            <a:r>
              <a:rPr lang="fa-IR" altLang="en-US" sz="2000" b="1" dirty="0">
                <a:solidFill>
                  <a:srgbClr val="66871B"/>
                </a:solidFill>
                <a:cs typeface="B Zar" panose="00000400000000000000" pitchFamily="2" charset="-78"/>
              </a:rPr>
              <a:t>:</a:t>
            </a:r>
            <a:br>
              <a:rPr lang="fa-IR" altLang="en-US" sz="2000" b="1" dirty="0">
                <a:solidFill>
                  <a:srgbClr val="66871B"/>
                </a:solidFill>
                <a:cs typeface="B Zar" panose="00000400000000000000" pitchFamily="2" charset="-78"/>
              </a:rPr>
            </a:br>
            <a:r>
              <a:rPr lang="fa-IR" altLang="en-US" sz="2000" b="1" dirty="0">
                <a:solidFill>
                  <a:srgbClr val="66871B"/>
                </a:solidFill>
                <a:cs typeface="B Zar" panose="00000400000000000000" pitchFamily="2" charset="-78"/>
              </a:rPr>
              <a:t>الف-انتفاع عمومي از سرمايه‌هاي ملي موجود،</a:t>
            </a:r>
            <a:br>
              <a:rPr lang="fa-IR" altLang="en-US" sz="2000" b="1" dirty="0">
                <a:solidFill>
                  <a:srgbClr val="66871B"/>
                </a:solidFill>
                <a:cs typeface="B Zar" panose="00000400000000000000" pitchFamily="2" charset="-78"/>
              </a:rPr>
            </a:br>
            <a:r>
              <a:rPr lang="fa-IR" altLang="en-US" sz="2000" b="1" dirty="0">
                <a:solidFill>
                  <a:srgbClr val="66871B"/>
                </a:solidFill>
                <a:cs typeface="B Zar" panose="00000400000000000000" pitchFamily="2" charset="-78"/>
              </a:rPr>
              <a:t>ب-</a:t>
            </a:r>
            <a:r>
              <a:rPr lang="fa-IR" sz="2000" b="1" dirty="0">
                <a:solidFill>
                  <a:srgbClr val="66871B"/>
                </a:solidFill>
                <a:cs typeface="B Zar" panose="00000400000000000000" pitchFamily="2" charset="-78"/>
              </a:rPr>
              <a:t>كاهش هزينه تمام شده و افزايش درآمدهاي حمل‌ونقل ريلي،</a:t>
            </a:r>
            <a:br>
              <a:rPr lang="fa-IR" sz="2000" b="1" dirty="0">
                <a:solidFill>
                  <a:srgbClr val="66871B"/>
                </a:solidFill>
                <a:cs typeface="B Zar" panose="00000400000000000000" pitchFamily="2" charset="-78"/>
              </a:rPr>
            </a:br>
            <a:r>
              <a:rPr lang="fa-IR" altLang="en-US" sz="2000" b="1" dirty="0">
                <a:solidFill>
                  <a:srgbClr val="66871B"/>
                </a:solidFill>
                <a:cs typeface="B Zar" panose="00000400000000000000" pitchFamily="2" charset="-78"/>
              </a:rPr>
              <a:t>ج-بهبود چشم انداز سرمايه‌گذاري در حمل‌ونقل ريلي،</a:t>
            </a:r>
            <a:br>
              <a:rPr lang="fa-IR" altLang="en-US" sz="2000" b="1" dirty="0">
                <a:solidFill>
                  <a:srgbClr val="66871B"/>
                </a:solidFill>
                <a:cs typeface="B Zar" panose="00000400000000000000" pitchFamily="2" charset="-78"/>
              </a:rPr>
            </a:br>
            <a:r>
              <a:rPr lang="fa-IR" altLang="en-US" sz="2000" b="1" dirty="0">
                <a:solidFill>
                  <a:srgbClr val="66871B"/>
                </a:solidFill>
                <a:cs typeface="B Zar" panose="00000400000000000000" pitchFamily="2" charset="-78"/>
              </a:rPr>
              <a:t>د -كاهش ناترازي مالي شركت راه‌آهن</a:t>
            </a:r>
            <a:br>
              <a:rPr lang="fa-IR" altLang="en-US" sz="2000" b="1" dirty="0">
                <a:solidFill>
                  <a:srgbClr val="66871B"/>
                </a:solidFill>
                <a:cs typeface="B Zar" panose="00000400000000000000" pitchFamily="2" charset="-78"/>
              </a:rPr>
            </a:br>
            <a:r>
              <a:rPr lang="fa-IR" altLang="en-US" sz="2000" b="1" dirty="0">
                <a:solidFill>
                  <a:srgbClr val="66871B"/>
                </a:solidFill>
                <a:cs typeface="B Zar" panose="00000400000000000000" pitchFamily="2" charset="-78"/>
              </a:rPr>
              <a:t>و- بهبود كيفيت و كميت خدمات ريلي</a:t>
            </a:r>
            <a:br>
              <a:rPr lang="fa-IR" altLang="en-US" sz="2000" b="1" dirty="0">
                <a:solidFill>
                  <a:srgbClr val="66871B"/>
                </a:solidFill>
                <a:cs typeface="B Zar" panose="00000400000000000000" pitchFamily="2" charset="-78"/>
              </a:rPr>
            </a:br>
            <a:r>
              <a:rPr lang="fa-IR" altLang="en-US" sz="2000" b="1" dirty="0">
                <a:solidFill>
                  <a:srgbClr val="66871B"/>
                </a:solidFill>
                <a:cs typeface="B Zar" panose="00000400000000000000" pitchFamily="2" charset="-78"/>
              </a:rPr>
              <a:t>ز- افزايش رضايت مردم و صاحبان كالا </a:t>
            </a:r>
            <a:br>
              <a:rPr lang="fa-IR" altLang="en-US" sz="2000" b="1" dirty="0">
                <a:solidFill>
                  <a:srgbClr val="66871B"/>
                </a:solidFill>
                <a:cs typeface="B Zar" panose="00000400000000000000" pitchFamily="2" charset="-78"/>
              </a:rPr>
            </a:br>
            <a:r>
              <a:rPr lang="fa-IR" altLang="en-US" sz="2000" b="1" dirty="0">
                <a:solidFill>
                  <a:srgbClr val="66871B"/>
                </a:solidFill>
                <a:cs typeface="B Zar" panose="00000400000000000000" pitchFamily="2" charset="-78"/>
              </a:rPr>
              <a:t>هـ-</a:t>
            </a:r>
            <a:r>
              <a:rPr lang="fa-IR" sz="2000" b="1" dirty="0">
                <a:solidFill>
                  <a:srgbClr val="66871B"/>
                </a:solidFill>
                <a:cs typeface="B Zar" panose="00000400000000000000" pitchFamily="2" charset="-78"/>
              </a:rPr>
              <a:t>پايداري سيستم اقتصادي حمل‌ونقل ريلي </a:t>
            </a:r>
            <a:br>
              <a:rPr lang="fa-IR" sz="2000" b="1" dirty="0">
                <a:solidFill>
                  <a:srgbClr val="66871B"/>
                </a:solidFill>
                <a:cs typeface="B Zar" panose="00000400000000000000" pitchFamily="2" charset="-78"/>
              </a:rPr>
            </a:br>
            <a:r>
              <a:rPr lang="fa-IR" altLang="en-US" sz="2000" b="1" dirty="0">
                <a:solidFill>
                  <a:srgbClr val="66871B"/>
                </a:solidFill>
                <a:cs typeface="B Zar" panose="00000400000000000000" pitchFamily="2" charset="-78"/>
              </a:rPr>
              <a:t>و -كاهش هزينه‌هاي بخش حمل‌ونقل به ويژه سوخت، ايمني و استهلاك جاده‌اي</a:t>
            </a:r>
            <a:r>
              <a:rPr lang="fa-IR" altLang="en-US" sz="1800" b="1" dirty="0">
                <a:solidFill>
                  <a:srgbClr val="66871B"/>
                </a:solidFill>
                <a:cs typeface="B Zar" panose="00000400000000000000" pitchFamily="2" charset="-78"/>
              </a:rPr>
              <a:t>.</a:t>
            </a:r>
          </a:p>
        </p:txBody>
      </p:sp>
      <p:sp>
        <p:nvSpPr>
          <p:cNvPr id="39938" name="Slide Number Placeholder 5">
            <a:extLst>
              <a:ext uri="{FF2B5EF4-FFF2-40B4-BE49-F238E27FC236}">
                <a16:creationId xmlns:a16="http://schemas.microsoft.com/office/drawing/2014/main" id="{B5905CD1-8A21-49C9-B32A-16D688105AB9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>
          <a:xfrm>
            <a:off x="0" y="6453188"/>
            <a:ext cx="1223963" cy="26035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r" rtl="1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r" rtl="1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r" rtl="1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r" rtl="1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r" rtl="1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>
              <a:spcBef>
                <a:spcPct val="0"/>
              </a:spcBef>
              <a:buFontTx/>
              <a:buNone/>
            </a:pPr>
            <a:fld id="{F8B2FA42-0CDE-40CC-813A-B02EC050E32C}" type="slidenum">
              <a:rPr lang="ar-SA" altLang="fa-IR" sz="1600">
                <a:solidFill>
                  <a:prstClr val="black"/>
                </a:solidFill>
                <a:cs typeface="Zar" pitchFamily="2" charset="0"/>
              </a:rPr>
              <a:pPr algn="l">
                <a:spcBef>
                  <a:spcPct val="0"/>
                </a:spcBef>
                <a:buFontTx/>
                <a:buNone/>
              </a:pPr>
              <a:t>22</a:t>
            </a:fld>
            <a:endParaRPr lang="en-US" altLang="fa-IR" sz="1400">
              <a:solidFill>
                <a:prstClr val="black"/>
              </a:solidFill>
              <a:cs typeface="Zar" pitchFamily="2" charset="0"/>
            </a:endParaRPr>
          </a:p>
        </p:txBody>
      </p:sp>
      <p:sp>
        <p:nvSpPr>
          <p:cNvPr id="6" name="Subtitle 2"/>
          <p:cNvSpPr txBox="1">
            <a:spLocks/>
          </p:cNvSpPr>
          <p:nvPr/>
        </p:nvSpPr>
        <p:spPr bwMode="auto">
          <a:xfrm>
            <a:off x="294486" y="419685"/>
            <a:ext cx="8280400" cy="6480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 rtl="1">
              <a:spcBef>
                <a:spcPct val="20000"/>
              </a:spcBef>
              <a:buFont typeface="Arial" pitchFamily="34" charset="0"/>
              <a:buNone/>
            </a:pPr>
            <a:r>
              <a:rPr lang="fa-IR" sz="2000" dirty="0">
                <a:solidFill>
                  <a:srgbClr val="C00000"/>
                </a:solidFill>
                <a:latin typeface="Calibri" pitchFamily="34" charset="0"/>
                <a:cs typeface="B Titr" pitchFamily="2" charset="-78"/>
              </a:rPr>
              <a:t>شناخت چالشهای بخش حمل ونقل ایران</a:t>
            </a:r>
            <a:r>
              <a:rPr lang="fa-IR" sz="2400" dirty="0">
                <a:solidFill>
                  <a:srgbClr val="C00000"/>
                </a:solidFill>
                <a:latin typeface="Calibri" pitchFamily="34" charset="0"/>
                <a:cs typeface="B Titr" pitchFamily="2" charset="-78"/>
              </a:rPr>
              <a:t>	</a:t>
            </a:r>
            <a:endParaRPr lang="fa-IR" sz="2000" b="1" spc="100" dirty="0">
              <a:solidFill>
                <a:srgbClr val="000000"/>
              </a:solidFill>
              <a:cs typeface="Zar" pitchFamily="2" charset="-78"/>
            </a:endParaRPr>
          </a:p>
          <a:p>
            <a:pPr algn="ctr" rtl="1" eaLnBrk="0" hangingPunct="0"/>
            <a:endParaRPr lang="en-US" sz="2400" b="1" dirty="0">
              <a:solidFill>
                <a:srgbClr val="000000"/>
              </a:solidFill>
              <a:latin typeface="Calibri" pitchFamily="34" charset="0"/>
              <a:cs typeface="B Titr" pitchFamily="2" charset="-78"/>
            </a:endParaRPr>
          </a:p>
        </p:txBody>
      </p:sp>
      <p:sp>
        <p:nvSpPr>
          <p:cNvPr id="2" name="Rectangle 1"/>
          <p:cNvSpPr/>
          <p:nvPr/>
        </p:nvSpPr>
        <p:spPr>
          <a:xfrm rot="20239031">
            <a:off x="377721" y="2858592"/>
            <a:ext cx="3202182" cy="923330"/>
          </a:xfrm>
          <a:prstGeom prst="rect">
            <a:avLst/>
          </a:prstGeom>
          <a:solidFill>
            <a:srgbClr val="FF0000"/>
          </a:solidFill>
        </p:spPr>
        <p:txBody>
          <a:bodyPr wrap="square">
            <a:spAutoFit/>
          </a:bodyPr>
          <a:lstStyle/>
          <a:p>
            <a:pPr algn="ctr" rtl="1"/>
            <a:r>
              <a:rPr lang="fa-IR" altLang="en-US" b="1" dirty="0">
                <a:solidFill>
                  <a:schemeClr val="bg1"/>
                </a:solidFill>
                <a:cs typeface="B Zar" panose="00000400000000000000" pitchFamily="2" charset="-78"/>
              </a:rPr>
              <a:t>بدون تحول در بهره‌وري راه‌آهن ايران، حصول اهداف ترانزیت و جایگاه بین المللی مقدور نیست.</a:t>
            </a:r>
            <a:endParaRPr lang="fa-IR" dirty="0">
              <a:solidFill>
                <a:schemeClr val="bg1"/>
              </a:solidFill>
            </a:endParaRPr>
          </a:p>
        </p:txBody>
      </p:sp>
      <p:sp>
        <p:nvSpPr>
          <p:cNvPr id="7" name="Subtitle 2"/>
          <p:cNvSpPr txBox="1">
            <a:spLocks/>
          </p:cNvSpPr>
          <p:nvPr/>
        </p:nvSpPr>
        <p:spPr bwMode="auto">
          <a:xfrm>
            <a:off x="179512" y="6093296"/>
            <a:ext cx="8712967" cy="552400"/>
          </a:xfrm>
          <a:prstGeom prst="rect">
            <a:avLst/>
          </a:prstGeom>
          <a:solidFill>
            <a:srgbClr val="FF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 rtl="1">
              <a:spcBef>
                <a:spcPct val="20000"/>
              </a:spcBef>
              <a:buFont typeface="Arial" pitchFamily="34" charset="0"/>
              <a:buNone/>
            </a:pPr>
            <a:r>
              <a:rPr lang="fa-IR" sz="1900" dirty="0" smtClean="0">
                <a:solidFill>
                  <a:schemeClr val="bg1"/>
                </a:solidFill>
                <a:latin typeface="Calibri" pitchFamily="34" charset="0"/>
                <a:cs typeface="B Titr" pitchFamily="2" charset="-78"/>
              </a:rPr>
              <a:t>کمبود بهره وری، اقبال دولتمردان و سرمایه گذاران </a:t>
            </a:r>
            <a:r>
              <a:rPr lang="fa-IR" sz="1900" dirty="0">
                <a:solidFill>
                  <a:schemeClr val="bg1"/>
                </a:solidFill>
                <a:latin typeface="Calibri" pitchFamily="34" charset="0"/>
                <a:cs typeface="B Titr" pitchFamily="2" charset="-78"/>
              </a:rPr>
              <a:t> به حمل ونقل ریلی در ایران را </a:t>
            </a:r>
            <a:r>
              <a:rPr lang="fa-IR" sz="1900" dirty="0" smtClean="0">
                <a:solidFill>
                  <a:schemeClr val="bg1"/>
                </a:solidFill>
                <a:latin typeface="Calibri" pitchFamily="34" charset="0"/>
                <a:cs typeface="B Titr" pitchFamily="2" charset="-78"/>
              </a:rPr>
              <a:t>کاهش داده است.</a:t>
            </a:r>
            <a:endParaRPr lang="en-US" sz="2400" b="1" dirty="0">
              <a:solidFill>
                <a:schemeClr val="bg1"/>
              </a:solidFill>
              <a:latin typeface="Calibri" pitchFamily="34" charset="0"/>
              <a:cs typeface="B Titr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349538546"/>
      </p:ext>
    </p:extLst>
  </p:cSld>
  <p:clrMapOvr>
    <a:masterClrMapping/>
  </p:clrMapOvr>
  <p:transition>
    <p:random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412776"/>
            <a:ext cx="8496944" cy="4824536"/>
          </a:xfrm>
          <a:solidFill>
            <a:schemeClr val="accent1">
              <a:lumMod val="20000"/>
              <a:lumOff val="80000"/>
            </a:schemeClr>
          </a:solidFill>
        </p:spPr>
        <p:txBody>
          <a:bodyPr/>
          <a:lstStyle/>
          <a:p>
            <a:pPr marL="266700" indent="-266700" algn="just">
              <a:buFont typeface="+mj-lt"/>
              <a:buAutoNum type="arabicPeriod"/>
            </a:pPr>
            <a:r>
              <a:rPr lang="fa-IR" sz="1800" b="1" dirty="0"/>
              <a:t>دوخطه كردن محورهاي پرترافيك براي ایفای نقش در کریدورهای بین المللی و پرهيز از گلوگاه‌هاي ظرفيتي بسيار مهم است و برقي كردن اين محورها نيز به علت تردد انبوه توجيه‌پذير مي‌گردد و موجب كاهش مشكلات كشنده‌ها مي‌شود و اين پروژه‌ها انتفاعي و قابل واگذاري به روشهاي مشاركتي هستند.</a:t>
            </a:r>
          </a:p>
          <a:p>
            <a:pPr marL="266700" indent="-266700" algn="just">
              <a:buFont typeface="+mj-lt"/>
              <a:buAutoNum type="arabicPeriod"/>
            </a:pPr>
            <a:r>
              <a:rPr lang="fa-IR" sz="1800" b="1" dirty="0"/>
              <a:t> برقي نمودن محور تهران-مشهد همراه با اصلاحات زيربنايي براي ارتقاي سرعت مهم و تنها طرح تصريح شده در قانون برنامه هفتم (ماده 57) است و در افزايش خدمات مسافري مؤثر است.</a:t>
            </a:r>
          </a:p>
          <a:p>
            <a:pPr marL="266700" indent="-266700" algn="just">
              <a:buFont typeface="+mj-lt"/>
              <a:buAutoNum type="arabicPeriod"/>
            </a:pPr>
            <a:r>
              <a:rPr lang="fa-IR" sz="1800" b="1" dirty="0"/>
              <a:t>برقي نمودن بافق-بندرعباس به علت حجم تردد بالا توجيه دارد و متقاضي سرمايه‌گذاري در برقي كردن نيز داشته است.</a:t>
            </a:r>
          </a:p>
          <a:p>
            <a:pPr marL="266700" indent="-266700" algn="just">
              <a:buFont typeface="+mj-lt"/>
              <a:buAutoNum type="arabicPeriod"/>
            </a:pPr>
            <a:r>
              <a:rPr lang="fa-IR" sz="1800" b="1" dirty="0"/>
              <a:t>در محور بافق-مشهد مي‌توان افزایش ظرفیت و بعداً دوخطه كردن را به صورت مشاركتي واگذار نمود و برقي كردن آن نيز مفيد است و مي‌تواند همراه با دوخطه كردن يا مجزا از آن صورت گيرد.</a:t>
            </a:r>
          </a:p>
          <a:p>
            <a:pPr marL="266700" indent="-266700" algn="just">
              <a:buFont typeface="+mj-lt"/>
              <a:buAutoNum type="arabicPeriod"/>
            </a:pPr>
            <a:r>
              <a:rPr lang="fa-IR" sz="1800" b="1" dirty="0"/>
              <a:t>در محور تهران–تبريز بخش‌هاي باقيمانده براي تكميل مسير دوخطه شامل خط دوم زنجان-ميانه و احداث خاوران-تبريز مصوب هستند و مي‌توان تكميل اين بخشها را همراه با برقي كردن محور تهران–تبريز به صورت مشاركتي واگذار نمود.</a:t>
            </a:r>
          </a:p>
          <a:p>
            <a:pPr marL="266700" indent="-266700" algn="just">
              <a:buFont typeface="+mj-lt"/>
              <a:buAutoNum type="arabicPeriod"/>
            </a:pPr>
            <a:r>
              <a:rPr lang="fa-IR" sz="1800" b="1" dirty="0"/>
              <a:t>دوخطه كردن بافق- ديزيچه رو به خاتمه است و مي‌توان برقي كردن اين محدوده را نيز به صورت مشاركتي واگذار نمود.</a:t>
            </a:r>
          </a:p>
          <a:p>
            <a:pPr marL="266700" indent="-266700" algn="just">
              <a:buFont typeface="+mj-lt"/>
              <a:buAutoNum type="arabicPeriod"/>
            </a:pPr>
            <a:r>
              <a:rPr lang="fa-IR" sz="1800" b="1" dirty="0"/>
              <a:t>برقي کردن محور دورود</a:t>
            </a:r>
            <a:r>
              <a:rPr lang="en-US" sz="1800" b="1" dirty="0"/>
              <a:t>- </a:t>
            </a:r>
            <a:r>
              <a:rPr lang="fa-IR" sz="1800" b="1" dirty="0"/>
              <a:t>انديمشک به طول </a:t>
            </a:r>
            <a:r>
              <a:rPr lang="en-US" sz="1800" b="1" dirty="0"/>
              <a:t>km</a:t>
            </a:r>
            <a:r>
              <a:rPr lang="fa-IR" sz="1800" b="1" dirty="0"/>
              <a:t>215 بر افزايش ظرفيت مؤثر و قابل واگذاري به روش‌هاي مشاركتي است.</a:t>
            </a:r>
            <a:endParaRPr lang="fa-IR" sz="2000" b="1" dirty="0"/>
          </a:p>
          <a:p>
            <a:pPr marL="266700" indent="-266700" algn="just">
              <a:buFont typeface="+mj-lt"/>
              <a:buAutoNum type="arabicPeriod"/>
            </a:pPr>
            <a:endParaRPr lang="fa-IR" sz="2000" b="1" dirty="0"/>
          </a:p>
          <a:p>
            <a:pPr marL="266700" indent="-266700" algn="just">
              <a:buFont typeface="+mj-lt"/>
              <a:buAutoNum type="arabicPeriod"/>
            </a:pPr>
            <a:endParaRPr lang="fa-IR" sz="2000" b="1" dirty="0"/>
          </a:p>
        </p:txBody>
      </p:sp>
      <p:sp>
        <p:nvSpPr>
          <p:cNvPr id="11" name="Content Placeholder 2"/>
          <p:cNvSpPr txBox="1">
            <a:spLocks/>
          </p:cNvSpPr>
          <p:nvPr/>
        </p:nvSpPr>
        <p:spPr bwMode="auto">
          <a:xfrm>
            <a:off x="827584" y="476672"/>
            <a:ext cx="7920880" cy="478929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 w="9525">
            <a:solidFill>
              <a:schemeClr val="bg1">
                <a:lumMod val="50000"/>
              </a:schemeClr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r" rtl="1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B Nazanin" pitchFamily="2" charset="-78"/>
              </a:defRPr>
            </a:lvl1pPr>
            <a:lvl2pPr marL="742950" indent="-285750" algn="r" rtl="1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B Nazanin" pitchFamily="2" charset="-78"/>
              </a:defRPr>
            </a:lvl2pPr>
            <a:lvl3pPr marL="11430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B Nazanin" pitchFamily="2" charset="-78"/>
              </a:defRPr>
            </a:lvl3pPr>
            <a:lvl4pPr marL="16002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B Nazanin" pitchFamily="2" charset="-78"/>
              </a:defRPr>
            </a:lvl4pPr>
            <a:lvl5pPr marL="20574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B Nazanin" pitchFamily="2" charset="-78"/>
              </a:defRPr>
            </a:lvl5pPr>
            <a:lvl6pPr marL="25146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fa-IR" sz="2000" dirty="0">
                <a:solidFill>
                  <a:srgbClr val="C0504D">
                    <a:lumMod val="75000"/>
                  </a:srgbClr>
                </a:solidFill>
                <a:latin typeface="Tahoma" pitchFamily="34" charset="0"/>
                <a:cs typeface="B Titr" pitchFamily="2" charset="-78"/>
              </a:rPr>
              <a:t> دوخطه و برقي كردن محورهاي پرترافيك براي ایفای نقش در کریدورهای بین المللی </a:t>
            </a:r>
          </a:p>
          <a:p>
            <a:pPr marL="0" indent="0">
              <a:buFont typeface="Arial" pitchFamily="34" charset="0"/>
              <a:buNone/>
            </a:pPr>
            <a:endParaRPr lang="fa-IR" sz="2000" dirty="0">
              <a:solidFill>
                <a:srgbClr val="C0504D">
                  <a:lumMod val="75000"/>
                </a:srgbClr>
              </a:solidFill>
              <a:latin typeface="Tahoma" pitchFamily="34" charset="0"/>
              <a:cs typeface="B Titr" pitchFamily="2" charset="-78"/>
            </a:endParaRPr>
          </a:p>
          <a:p>
            <a:pPr marL="0" indent="0">
              <a:buFont typeface="Arial" pitchFamily="34" charset="0"/>
              <a:buNone/>
            </a:pPr>
            <a:r>
              <a:rPr lang="fa-IR" sz="2000" b="1" dirty="0">
                <a:solidFill>
                  <a:prstClr val="black"/>
                </a:solidFill>
                <a:cs typeface="Zar" panose="00000400000000000000" pitchFamily="2" charset="-78"/>
              </a:rPr>
              <a:t>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78F962-454A-41FF-BAF9-AAFBE583AB8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23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8091728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4" name="Content Placeholder 4"/>
          <p:cNvSpPr>
            <a:spLocks noGrp="1"/>
          </p:cNvSpPr>
          <p:nvPr>
            <p:ph idx="4294967295"/>
          </p:nvPr>
        </p:nvSpPr>
        <p:spPr>
          <a:xfrm>
            <a:off x="250825" y="1500188"/>
            <a:ext cx="8642350" cy="4737100"/>
          </a:xfrm>
          <a:noFill/>
          <a:ln>
            <a:solidFill>
              <a:srgbClr val="7F7F7F"/>
            </a:solidFill>
          </a:ln>
        </p:spPr>
        <p:txBody>
          <a:bodyPr anchor="ctr"/>
          <a:lstStyle/>
          <a:p>
            <a:pPr algn="just"/>
            <a:r>
              <a:rPr lang="ar-SA" sz="2000" b="1" dirty="0"/>
              <a:t>توسعه اقتصادي و اجتماعي هر كشور نيازمند توسعه بخش حمل</a:t>
            </a:r>
            <a:r>
              <a:rPr lang="fa-IR" sz="2000" b="1" dirty="0"/>
              <a:t>‌</a:t>
            </a:r>
            <a:r>
              <a:rPr lang="ar-SA" sz="2000" b="1" dirty="0"/>
              <a:t>ونقل است و به ويژه كشورهاي در حال توسعه نياز بيشتري به سرمايه‌گذاري در بخش حمل‌ونقل دارند</a:t>
            </a:r>
            <a:r>
              <a:rPr lang="fa-IR" sz="2000" b="1" dirty="0"/>
              <a:t>. </a:t>
            </a:r>
            <a:r>
              <a:rPr lang="ar-SA" sz="2000" b="1" dirty="0"/>
              <a:t>طبق مطالعات طرح جامع حمل ونقل اگر رشد اقتصادي در حدود هفت درصد در سال باشد، رشد تقاضاي حمل‌ونقل حدود 10% خواهد بود.</a:t>
            </a:r>
            <a:endParaRPr lang="fa-IR" sz="2000" b="1" dirty="0"/>
          </a:p>
          <a:p>
            <a:pPr algn="just"/>
            <a:r>
              <a:rPr lang="fa-IR" sz="2000" b="1" dirty="0" smtClean="0"/>
              <a:t>به </a:t>
            </a:r>
            <a:r>
              <a:rPr lang="fa-IR" sz="2000" b="1" dirty="0"/>
              <a:t>دليل كمبود زيربناهاي حمل‌ونقل به ويژه در بخش ريلي، پروژه‌هاي لازم براي توسعه و مدرن‌سازي زيربنايي حمل‌ونقل انباشته شده </a:t>
            </a:r>
            <a:r>
              <a:rPr lang="fa-IR" sz="2000" b="1" dirty="0" smtClean="0"/>
              <a:t>است.</a:t>
            </a:r>
          </a:p>
          <a:p>
            <a:pPr algn="just"/>
            <a:r>
              <a:rPr lang="ar-SA" sz="2000" b="1" dirty="0" smtClean="0"/>
              <a:t>ايجاد </a:t>
            </a:r>
            <a:r>
              <a:rPr lang="ar-SA" sz="2000" b="1" dirty="0"/>
              <a:t>شبكه بين‌المللي براي انتفاع از موقعيت ويژه جغرافيايي كشور و </a:t>
            </a:r>
            <a:r>
              <a:rPr lang="fa-IR" sz="2000" b="1" dirty="0" smtClean="0"/>
              <a:t>پيشبرد </a:t>
            </a:r>
            <a:r>
              <a:rPr lang="fa-IR" sz="2000" b="1" dirty="0"/>
              <a:t>طرح‌هاي نيمه تمام و تكميل شبكه زيربنايي نيازمند تحول جدي در تأمين مالي و استفاده از سرمايه‌گذاري </a:t>
            </a:r>
            <a:r>
              <a:rPr lang="fa-IR" sz="2000" b="1" dirty="0" smtClean="0"/>
              <a:t>غیردولتی است.</a:t>
            </a:r>
            <a:endParaRPr lang="en-US" sz="2000" b="1" dirty="0"/>
          </a:p>
          <a:p>
            <a:pPr algn="just"/>
            <a:r>
              <a:rPr lang="fa-IR" sz="2000" b="1" dirty="0" smtClean="0"/>
              <a:t>اصلاح </a:t>
            </a:r>
            <a:r>
              <a:rPr lang="fa-IR" sz="2000" b="1" dirty="0"/>
              <a:t>نظام اقتصادی بخش حمل </a:t>
            </a:r>
            <a:r>
              <a:rPr lang="fa-IR" sz="2000" b="1" dirty="0" smtClean="0"/>
              <a:t>ونقل </a:t>
            </a:r>
            <a:r>
              <a:rPr lang="fa-IR" sz="2000" b="1" dirty="0"/>
              <a:t>و قوانین آن </a:t>
            </a:r>
            <a:r>
              <a:rPr lang="ar-SA" sz="2000" b="1" dirty="0"/>
              <a:t>براي جذب سرمايه در طرحهاي توسعه حمل‌ونقل اجتناب‌ناپذير و از مسائل عمده </a:t>
            </a:r>
            <a:r>
              <a:rPr lang="ar-SA" sz="2000" b="1" dirty="0" smtClean="0"/>
              <a:t>بخش </a:t>
            </a:r>
            <a:r>
              <a:rPr lang="ar-SA" sz="2000" b="1" dirty="0"/>
              <a:t>حمل‌ونقل در شرائط كنوني مي‌باشد. در غير اين صورت عقب ‌افتادگي شبكه حمل‌ونقل مانعي جدي در مقابل توسعه كشور خواهد شد. </a:t>
            </a:r>
            <a:endParaRPr lang="fa-IR" sz="2000" b="1" dirty="0"/>
          </a:p>
          <a:p>
            <a:pPr algn="just"/>
            <a:r>
              <a:rPr lang="ar-SA" sz="2000" b="1" dirty="0"/>
              <a:t>تاكنون بيش از </a:t>
            </a:r>
            <a:r>
              <a:rPr lang="fa-IR" sz="2000" b="1" dirty="0"/>
              <a:t>3000 </a:t>
            </a:r>
            <a:r>
              <a:rPr lang="ar-SA" sz="2000" b="1" dirty="0" smtClean="0"/>
              <a:t>كيلومتر</a:t>
            </a:r>
            <a:r>
              <a:rPr lang="fa-IR" sz="2000" b="1" dirty="0" smtClean="0"/>
              <a:t> </a:t>
            </a:r>
            <a:r>
              <a:rPr lang="ar-SA" sz="2000" b="1" dirty="0" smtClean="0"/>
              <a:t>آزادراه </a:t>
            </a:r>
            <a:r>
              <a:rPr lang="fa-IR" sz="2000" b="1" dirty="0" smtClean="0"/>
              <a:t>با </a:t>
            </a:r>
            <a:r>
              <a:rPr lang="ar-SA" sz="2000" b="1" dirty="0" smtClean="0"/>
              <a:t>مشاركت </a:t>
            </a:r>
            <a:r>
              <a:rPr lang="ar-SA" sz="2000" b="1" dirty="0"/>
              <a:t>اجرا شده كه كارآيي نسبي قانون </a:t>
            </a:r>
            <a:r>
              <a:rPr lang="fa-IR" sz="2000" b="1" dirty="0"/>
              <a:t>مشاركت </a:t>
            </a:r>
            <a:r>
              <a:rPr lang="ar-SA" sz="2000" b="1" dirty="0"/>
              <a:t>را نشان مي‌دهد با اينحال نيازهاي سرمايه‌گذاري در حوزه حمل‌ونقل محدود به احداث آزادراه </a:t>
            </a:r>
            <a:r>
              <a:rPr lang="fa-IR" sz="2000" b="1" dirty="0"/>
              <a:t>نبوده </a:t>
            </a:r>
            <a:r>
              <a:rPr lang="ar-SA" sz="2000" b="1" dirty="0"/>
              <a:t>و در مشاركت‌هاي انجام شده نيز مشكلات</a:t>
            </a:r>
            <a:r>
              <a:rPr lang="fa-IR" sz="2000" b="1" dirty="0"/>
              <a:t> زیادي</a:t>
            </a:r>
            <a:r>
              <a:rPr lang="ar-SA" sz="2000" b="1" dirty="0"/>
              <a:t> وجود داشته است</a:t>
            </a:r>
            <a:r>
              <a:rPr lang="fa-IR" sz="2000" b="1" dirty="0"/>
              <a:t>.</a:t>
            </a:r>
            <a:r>
              <a:rPr lang="ar-SA" sz="2000" b="1" dirty="0"/>
              <a:t> </a:t>
            </a:r>
            <a:endParaRPr lang="fa-IR" sz="2000" b="1" dirty="0"/>
          </a:p>
        </p:txBody>
      </p:sp>
      <p:sp>
        <p:nvSpPr>
          <p:cNvPr id="6" name="Subtitle 2"/>
          <p:cNvSpPr txBox="1">
            <a:spLocks/>
          </p:cNvSpPr>
          <p:nvPr/>
        </p:nvSpPr>
        <p:spPr bwMode="auto">
          <a:xfrm>
            <a:off x="240755" y="404664"/>
            <a:ext cx="8424863" cy="896938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rtl="1">
              <a:defRPr/>
            </a:pPr>
            <a:r>
              <a:rPr lang="fa-IR" sz="2800" dirty="0">
                <a:solidFill>
                  <a:schemeClr val="accent2">
                    <a:lumMod val="75000"/>
                  </a:schemeClr>
                </a:solidFill>
                <a:latin typeface="Tahoma" pitchFamily="34" charset="0"/>
                <a:cs typeface="B Titr" pitchFamily="2" charset="-78"/>
              </a:rPr>
              <a:t>نياز به توسعه زيربناهاي حمل و نقل كشور و مسئله تأمين مالي</a:t>
            </a:r>
            <a:endParaRPr lang="en-US" sz="2800" dirty="0">
              <a:solidFill>
                <a:schemeClr val="accent2">
                  <a:lumMod val="75000"/>
                </a:schemeClr>
              </a:solidFill>
              <a:latin typeface="Tahoma" pitchFamily="34" charset="0"/>
              <a:cs typeface="B Titr" pitchFamily="2" charset="-78"/>
            </a:endParaRPr>
          </a:p>
        </p:txBody>
      </p:sp>
    </p:spTree>
  </p:cSld>
  <p:clrMapOvr>
    <a:masterClrMapping/>
  </p:clrMapOvr>
  <p:transition>
    <p:random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78F962-454A-41FF-BAF9-AAFBE583AB8A}" type="slidenum">
              <a:rPr lang="en-US" smtClean="0"/>
              <a:pPr/>
              <a:t>25</a:t>
            </a:fld>
            <a:endParaRPr lang="en-US"/>
          </a:p>
        </p:txBody>
      </p:sp>
      <p:sp>
        <p:nvSpPr>
          <p:cNvPr id="2" name="Content Placeholder 1"/>
          <p:cNvSpPr>
            <a:spLocks noGrp="1"/>
          </p:cNvSpPr>
          <p:nvPr>
            <p:ph idx="4294967295"/>
          </p:nvPr>
        </p:nvSpPr>
        <p:spPr>
          <a:xfrm rot="20734667">
            <a:off x="283477" y="722085"/>
            <a:ext cx="3335553" cy="936104"/>
          </a:xfrm>
          <a:solidFill>
            <a:srgbClr val="00B050">
              <a:alpha val="61000"/>
            </a:srgbClr>
          </a:solidFill>
          <a:ln>
            <a:noFill/>
          </a:ln>
        </p:spPr>
        <p:txBody>
          <a:bodyPr/>
          <a:lstStyle/>
          <a:p>
            <a:pPr marL="0" indent="0" algn="ctr">
              <a:buNone/>
            </a:pPr>
            <a:r>
              <a:rPr lang="fa-IR" sz="2000" dirty="0">
                <a:solidFill>
                  <a:srgbClr val="C0504D">
                    <a:lumMod val="75000"/>
                  </a:srgbClr>
                </a:solidFill>
                <a:latin typeface="Tahoma" pitchFamily="34" charset="0"/>
                <a:cs typeface="B Titr" pitchFamily="2" charset="-78"/>
              </a:rPr>
              <a:t>ایجاد شبکه راه‌آهن پرسرعت</a:t>
            </a:r>
          </a:p>
          <a:p>
            <a:pPr marL="0" indent="0" algn="ctr">
              <a:buNone/>
            </a:pPr>
            <a:r>
              <a:rPr lang="fa-IR" sz="2000" dirty="0">
                <a:solidFill>
                  <a:srgbClr val="C0504D">
                    <a:lumMod val="75000"/>
                  </a:srgbClr>
                </a:solidFill>
                <a:latin typeface="Tahoma" pitchFamily="34" charset="0"/>
                <a:cs typeface="B Titr" pitchFamily="2" charset="-78"/>
              </a:rPr>
              <a:t> از نقاط ممتاز حمل </a:t>
            </a:r>
            <a:r>
              <a:rPr lang="fa-IR" sz="2000" dirty="0" smtClean="0">
                <a:solidFill>
                  <a:srgbClr val="C0504D">
                    <a:lumMod val="75000"/>
                  </a:srgbClr>
                </a:solidFill>
                <a:latin typeface="Tahoma" pitchFamily="34" charset="0"/>
                <a:cs typeface="B Titr" pitchFamily="2" charset="-78"/>
              </a:rPr>
              <a:t>ونقل </a:t>
            </a:r>
            <a:r>
              <a:rPr lang="fa-IR" sz="2000" dirty="0">
                <a:solidFill>
                  <a:srgbClr val="C0504D">
                    <a:lumMod val="75000"/>
                  </a:srgbClr>
                </a:solidFill>
                <a:latin typeface="Tahoma" pitchFamily="34" charset="0"/>
                <a:cs typeface="B Titr" pitchFamily="2" charset="-78"/>
              </a:rPr>
              <a:t>چین است</a:t>
            </a:r>
            <a:r>
              <a:rPr lang="fa-IR" sz="2000" dirty="0">
                <a:latin typeface="Calibri" panose="020F0502020204030204" pitchFamily="34" charset="0"/>
                <a:cs typeface="B Titr" panose="00000700000000000000" pitchFamily="2" charset="-78"/>
              </a:rPr>
              <a:t>.</a:t>
            </a:r>
          </a:p>
          <a:p>
            <a:pPr>
              <a:buFontTx/>
              <a:buChar char="-"/>
            </a:pPr>
            <a:endParaRPr lang="fa-IR" sz="2400" dirty="0">
              <a:latin typeface="Calibri" panose="020F0502020204030204" pitchFamily="34" charset="0"/>
              <a:cs typeface="B Titr" panose="00000700000000000000" pitchFamily="2" charset="-78"/>
            </a:endParaRPr>
          </a:p>
          <a:p>
            <a:pPr marL="0" indent="0">
              <a:buNone/>
            </a:pPr>
            <a:endParaRPr lang="fa-IR" sz="2400" dirty="0">
              <a:latin typeface="Calibri" panose="020F0502020204030204" pitchFamily="34" charset="0"/>
              <a:cs typeface="B Titr" panose="00000700000000000000" pitchFamily="2" charset="-78"/>
            </a:endParaRPr>
          </a:p>
        </p:txBody>
      </p:sp>
      <p:sp>
        <p:nvSpPr>
          <p:cNvPr id="5" name="Subtitle 2"/>
          <p:cNvSpPr txBox="1">
            <a:spLocks/>
          </p:cNvSpPr>
          <p:nvPr/>
        </p:nvSpPr>
        <p:spPr bwMode="auto">
          <a:xfrm>
            <a:off x="4139952" y="345697"/>
            <a:ext cx="5399088" cy="1073201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defTabSz="914400" rtl="1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fa-IR" sz="2800" u="sng" dirty="0">
                <a:solidFill>
                  <a:srgbClr val="C0504D">
                    <a:lumMod val="75000"/>
                  </a:srgbClr>
                </a:solidFill>
                <a:latin typeface="Tahoma" pitchFamily="34" charset="0"/>
                <a:cs typeface="B Titr" pitchFamily="2" charset="-78"/>
              </a:rPr>
              <a:t>ایجاد راه‌آهن پرسرعت ؟ </a:t>
            </a:r>
            <a:endParaRPr lang="en-US" sz="2800" u="sng" dirty="0">
              <a:solidFill>
                <a:srgbClr val="C0504D">
                  <a:lumMod val="75000"/>
                </a:srgbClr>
              </a:solidFill>
              <a:latin typeface="Tahoma" pitchFamily="34" charset="0"/>
              <a:cs typeface="B Titr" pitchFamily="2" charset="-78"/>
            </a:endParaRPr>
          </a:p>
        </p:txBody>
      </p:sp>
      <p:sp>
        <p:nvSpPr>
          <p:cNvPr id="6" name="Subtitle 2"/>
          <p:cNvSpPr txBox="1">
            <a:spLocks/>
          </p:cNvSpPr>
          <p:nvPr/>
        </p:nvSpPr>
        <p:spPr bwMode="auto">
          <a:xfrm>
            <a:off x="7524328" y="1442701"/>
            <a:ext cx="1403348" cy="627845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defTabSz="914400" rtl="1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fa-IR" sz="2000" u="sng" dirty="0">
                <a:solidFill>
                  <a:srgbClr val="C0504D">
                    <a:lumMod val="75000"/>
                  </a:srgbClr>
                </a:solidFill>
                <a:latin typeface="Tahoma" pitchFamily="34" charset="0"/>
                <a:cs typeface="B Titr" pitchFamily="2" charset="-78"/>
              </a:rPr>
              <a:t>منافع :</a:t>
            </a:r>
            <a:endParaRPr lang="en-US" sz="2000" u="sng" dirty="0">
              <a:solidFill>
                <a:srgbClr val="C0504D">
                  <a:lumMod val="75000"/>
                </a:srgbClr>
              </a:solidFill>
              <a:latin typeface="Tahoma" pitchFamily="34" charset="0"/>
              <a:cs typeface="B Titr" pitchFamily="2" charset="-78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195736" y="1524614"/>
            <a:ext cx="5832649" cy="1631216"/>
          </a:xfrm>
          <a:prstGeom prst="rect">
            <a:avLst/>
          </a:prstGeom>
          <a:solidFill>
            <a:schemeClr val="accent5">
              <a:lumMod val="40000"/>
              <a:lumOff val="60000"/>
              <a:alpha val="66000"/>
            </a:schemeClr>
          </a:solidFill>
        </p:spPr>
        <p:txBody>
          <a:bodyPr wrap="square">
            <a:spAutoFit/>
          </a:bodyPr>
          <a:lstStyle/>
          <a:p>
            <a:pPr marL="177800" indent="-177800" algn="justLow" defTabSz="914400" rtl="1">
              <a:spcBef>
                <a:spcPts val="600"/>
              </a:spcBef>
              <a:buClr>
                <a:srgbClr val="C0504D"/>
              </a:buClr>
              <a:buSzPct val="85000"/>
              <a:buFontTx/>
              <a:buChar char="-"/>
              <a:defRPr/>
            </a:pPr>
            <a:r>
              <a:rPr lang="fa-IR" sz="1600" b="1" spc="100" dirty="0">
                <a:solidFill>
                  <a:srgbClr val="000000"/>
                </a:solidFill>
                <a:latin typeface="Arial" pitchFamily="34" charset="0"/>
                <a:cs typeface="B Titr" panose="00000700000000000000" pitchFamily="2" charset="-78"/>
              </a:rPr>
              <a:t>یکی از نمادهای پیشرفت فناوری و زیرساختی در صنعت حمل‌ونقل، </a:t>
            </a:r>
          </a:p>
          <a:p>
            <a:pPr marL="177800" indent="-177800" algn="justLow" defTabSz="914400" rtl="1">
              <a:spcBef>
                <a:spcPts val="600"/>
              </a:spcBef>
              <a:buClr>
                <a:srgbClr val="C0504D"/>
              </a:buClr>
              <a:buSzPct val="85000"/>
              <a:buFontTx/>
              <a:buChar char="-"/>
              <a:defRPr/>
            </a:pPr>
            <a:r>
              <a:rPr lang="fa-IR" sz="1600" b="1" spc="100" dirty="0">
                <a:solidFill>
                  <a:srgbClr val="000000"/>
                </a:solidFill>
                <a:latin typeface="Arial" pitchFamily="34" charset="0"/>
                <a:cs typeface="B Titr" panose="00000700000000000000" pitchFamily="2" charset="-78"/>
              </a:rPr>
              <a:t>پتانسیل ایجاد تحولات چشمگیر اقتصادی، اجتماعی و زیست‌محیطی </a:t>
            </a:r>
          </a:p>
          <a:p>
            <a:pPr marL="177800" indent="-177800" algn="justLow" defTabSz="914400" rtl="1">
              <a:spcBef>
                <a:spcPts val="600"/>
              </a:spcBef>
              <a:buClr>
                <a:srgbClr val="C0504D"/>
              </a:buClr>
              <a:buSzPct val="85000"/>
              <a:buFontTx/>
              <a:buChar char="-"/>
              <a:defRPr/>
            </a:pPr>
            <a:r>
              <a:rPr lang="fa-IR" sz="1600" b="1" spc="100" dirty="0">
                <a:solidFill>
                  <a:srgbClr val="000000"/>
                </a:solidFill>
                <a:latin typeface="Arial" pitchFamily="34" charset="0"/>
                <a:cs typeface="B Titr" panose="00000700000000000000" pitchFamily="2" charset="-78"/>
              </a:rPr>
              <a:t>حمل انبوه و سریع مسافرین با رفاه عالی</a:t>
            </a:r>
          </a:p>
          <a:p>
            <a:pPr marL="177800" indent="-177800" algn="justLow" defTabSz="914400" rtl="1">
              <a:spcBef>
                <a:spcPts val="600"/>
              </a:spcBef>
              <a:buClr>
                <a:srgbClr val="C0504D"/>
              </a:buClr>
              <a:buSzPct val="85000"/>
              <a:buFontTx/>
              <a:buChar char="-"/>
              <a:defRPr/>
            </a:pPr>
            <a:r>
              <a:rPr lang="fa-IR" sz="1600" b="1" spc="100" dirty="0">
                <a:solidFill>
                  <a:srgbClr val="000000"/>
                </a:solidFill>
                <a:latin typeface="Arial" pitchFamily="34" charset="0"/>
                <a:cs typeface="B Titr" panose="00000700000000000000" pitchFamily="2" charset="-78"/>
              </a:rPr>
              <a:t>ارتقای ایمنی حمل و نقل</a:t>
            </a:r>
          </a:p>
          <a:p>
            <a:pPr marL="177800" indent="-177800" algn="justLow" defTabSz="914400" rtl="1">
              <a:spcBef>
                <a:spcPts val="600"/>
              </a:spcBef>
              <a:buClr>
                <a:srgbClr val="C0504D"/>
              </a:buClr>
              <a:buSzPct val="85000"/>
              <a:buFontTx/>
              <a:buChar char="-"/>
              <a:defRPr/>
            </a:pPr>
            <a:r>
              <a:rPr lang="fa-IR" sz="1600" b="1" spc="100" dirty="0">
                <a:solidFill>
                  <a:srgbClr val="000000"/>
                </a:solidFill>
                <a:latin typeface="Arial" pitchFamily="34" charset="0"/>
                <a:cs typeface="B Titr" panose="00000700000000000000" pitchFamily="2" charset="-78"/>
              </a:rPr>
              <a:t>کاهش مصرف سوخت در مقایسه با خودرو سورای و هواپیما</a:t>
            </a:r>
          </a:p>
        </p:txBody>
      </p:sp>
      <p:sp>
        <p:nvSpPr>
          <p:cNvPr id="9" name="Subtitle 2"/>
          <p:cNvSpPr txBox="1">
            <a:spLocks/>
          </p:cNvSpPr>
          <p:nvPr/>
        </p:nvSpPr>
        <p:spPr bwMode="auto">
          <a:xfrm>
            <a:off x="1187624" y="3353648"/>
            <a:ext cx="5255592" cy="627845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rtl="1">
              <a:defRPr/>
            </a:pPr>
            <a:r>
              <a:rPr lang="fa-IR" sz="2000" u="sng" dirty="0">
                <a:solidFill>
                  <a:srgbClr val="C0504D">
                    <a:lumMod val="75000"/>
                  </a:srgbClr>
                </a:solidFill>
                <a:latin typeface="Tahoma" pitchFamily="34" charset="0"/>
                <a:cs typeface="B Titr" pitchFamily="2" charset="-78"/>
              </a:rPr>
              <a:t>چالشهای ایجاد و بهره برداری راه‌آهن پرسرعت در کشور</a:t>
            </a:r>
            <a:endParaRPr lang="en-US" sz="2000" u="sng" dirty="0">
              <a:solidFill>
                <a:srgbClr val="C0504D">
                  <a:lumMod val="75000"/>
                </a:srgbClr>
              </a:solidFill>
              <a:latin typeface="Tahoma" pitchFamily="34" charset="0"/>
              <a:cs typeface="B Titr" pitchFamily="2" charset="-78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251519" y="3847363"/>
            <a:ext cx="8568953" cy="2862322"/>
          </a:xfrm>
          <a:prstGeom prst="rect">
            <a:avLst/>
          </a:prstGeom>
          <a:solidFill>
            <a:srgbClr val="FF0000">
              <a:alpha val="15000"/>
            </a:srgbClr>
          </a:solidFill>
        </p:spPr>
        <p:txBody>
          <a:bodyPr wrap="square">
            <a:spAutoFit/>
          </a:bodyPr>
          <a:lstStyle/>
          <a:p>
            <a:pPr marL="174625" lvl="1" indent="-174625" algn="just" rtl="1"/>
            <a:r>
              <a:rPr lang="fa-IR" altLang="fa-IR" sz="2000" b="1" spc="100" dirty="0">
                <a:solidFill>
                  <a:srgbClr val="000000"/>
                </a:solidFill>
                <a:cs typeface="B Titr" panose="00000700000000000000" pitchFamily="2" charset="-78"/>
              </a:rPr>
              <a:t>1- فن‌آوري سطح بالا است و كشورهاي دارنده اين فن‌آوري معدود هستند.</a:t>
            </a:r>
          </a:p>
          <a:p>
            <a:pPr marL="174625" lvl="1" indent="-174625" algn="just" rtl="1"/>
            <a:r>
              <a:rPr lang="fa-IR" sz="2000" b="1" spc="100" dirty="0">
                <a:solidFill>
                  <a:srgbClr val="000000"/>
                </a:solidFill>
                <a:cs typeface="B Titr" panose="00000700000000000000" pitchFamily="2" charset="-78"/>
              </a:rPr>
              <a:t>2- سيستمي يكپارچه است و تفاوت‌هاي بارزي با راه‌آهن‌هاي معمولي دارد.</a:t>
            </a:r>
          </a:p>
          <a:p>
            <a:pPr marL="174625" lvl="1" indent="-174625" algn="just" rtl="1"/>
            <a:r>
              <a:rPr lang="fa-IR" sz="2000" b="1" spc="100" dirty="0">
                <a:solidFill>
                  <a:srgbClr val="000000"/>
                </a:solidFill>
                <a:cs typeface="B Titr" panose="00000700000000000000" pitchFamily="2" charset="-78"/>
              </a:rPr>
              <a:t>3-براي اداره راه‌آهن سريع (از امكان‌سنجي تا اجرا و بهره‌برداري) تأسيس سازمان مستقل ضرورت دارد .</a:t>
            </a:r>
            <a:endParaRPr lang="en-US" sz="2000" b="1" spc="100" dirty="0">
              <a:solidFill>
                <a:srgbClr val="000000"/>
              </a:solidFill>
              <a:cs typeface="B Titr" panose="00000700000000000000" pitchFamily="2" charset="-78"/>
            </a:endParaRPr>
          </a:p>
          <a:p>
            <a:pPr marL="174625" lvl="1" indent="-174625" algn="just" rtl="1"/>
            <a:r>
              <a:rPr lang="fa-IR" altLang="fa-IR" sz="2000" b="1" spc="100" dirty="0">
                <a:solidFill>
                  <a:srgbClr val="000000"/>
                </a:solidFill>
                <a:cs typeface="B Titr" panose="00000700000000000000" pitchFamily="2" charset="-78"/>
              </a:rPr>
              <a:t>4-اجای راه آهن پرسرعت در دنيا استاندارد نشده و </a:t>
            </a:r>
            <a:r>
              <a:rPr lang="fa-IR" sz="2000" b="1" spc="100" dirty="0">
                <a:solidFill>
                  <a:srgbClr val="000000"/>
                </a:solidFill>
                <a:cs typeface="B Titr" panose="00000700000000000000" pitchFamily="2" charset="-78"/>
              </a:rPr>
              <a:t>تجهيزات كشور‌هاي صاحب اين فن‌آوري مشابهت و قابليت جايگزيني از كشور ديگر ندارند. </a:t>
            </a:r>
          </a:p>
          <a:p>
            <a:pPr marL="174625" lvl="1" indent="-174625" algn="just" rtl="1"/>
            <a:r>
              <a:rPr lang="fa-IR" sz="2000" b="1" spc="100" dirty="0">
                <a:solidFill>
                  <a:srgbClr val="000000"/>
                </a:solidFill>
                <a:cs typeface="B Titr" panose="00000700000000000000" pitchFamily="2" charset="-78"/>
              </a:rPr>
              <a:t>5- </a:t>
            </a:r>
            <a:r>
              <a:rPr lang="fa-IR" altLang="fa-IR" sz="2000" b="1" spc="100" dirty="0">
                <a:solidFill>
                  <a:srgbClr val="000000"/>
                </a:solidFill>
                <a:cs typeface="B Titr" panose="00000700000000000000" pitchFamily="2" charset="-78"/>
              </a:rPr>
              <a:t>جزء نيازهاي بلندمدت كشور مي‌باشد</a:t>
            </a:r>
            <a:r>
              <a:rPr lang="fa-IR" sz="2000" b="1" spc="100" dirty="0">
                <a:solidFill>
                  <a:srgbClr val="000000"/>
                </a:solidFill>
                <a:cs typeface="B Titr" panose="00000700000000000000" pitchFamily="2" charset="-78"/>
              </a:rPr>
              <a:t>.</a:t>
            </a:r>
          </a:p>
          <a:p>
            <a:pPr marL="174625" lvl="1" indent="-174625" algn="just" rtl="1"/>
            <a:r>
              <a:rPr lang="fa-IR" altLang="fa-IR" sz="2000" b="1" spc="100" dirty="0">
                <a:solidFill>
                  <a:srgbClr val="000000"/>
                </a:solidFill>
                <a:cs typeface="B Titr" panose="00000700000000000000" pitchFamily="2" charset="-78"/>
              </a:rPr>
              <a:t>6- بومي نمودن اين فن‌آوري بر هزينه احداث مؤثر است و مي‌تواند</a:t>
            </a:r>
            <a:r>
              <a:rPr lang="fa-IR" sz="2000" b="1" spc="100" dirty="0">
                <a:solidFill>
                  <a:srgbClr val="000000"/>
                </a:solidFill>
                <a:cs typeface="B Titr" panose="00000700000000000000" pitchFamily="2" charset="-78"/>
              </a:rPr>
              <a:t> </a:t>
            </a:r>
            <a:r>
              <a:rPr lang="fa-IR" altLang="fa-IR" sz="2000" b="1" spc="100" dirty="0">
                <a:solidFill>
                  <a:srgbClr val="000000"/>
                </a:solidFill>
                <a:cs typeface="B Titr" panose="00000700000000000000" pitchFamily="2" charset="-78"/>
              </a:rPr>
              <a:t>ارزيابي‌‌هاي مالي پروژه‌هاي احداث خطوط پرسرعت را متحول نمايد. </a:t>
            </a:r>
            <a:endParaRPr lang="fa-IR" sz="2000" b="1" spc="100" dirty="0">
              <a:solidFill>
                <a:srgbClr val="000000"/>
              </a:solidFill>
              <a:latin typeface="Arial" pitchFamily="34" charset="0"/>
              <a:cs typeface="B Titr" panose="000007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7128402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mph" presetSubtype="0" fill="remove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250" autoRev="1" fill="remove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7" dur="250" autoRev="1" fill="remove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8" dur="250" autoRev="1" fill="remove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250" autoRev="1" fill="remove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mph" presetSubtype="0" fill="remove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3" dur="250" autoRev="1" fill="remove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14" dur="250" autoRev="1" fill="remove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15" dur="250" autoRev="1" fill="remove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6" dur="250" autoRev="1" fill="remove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mph" presetSubtype="0" fill="remove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0" dur="250" autoRev="1" fill="remove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21" dur="250" autoRev="1" fill="remove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22" dur="250" autoRev="1" fill="remove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3" dur="250" autoRev="1" fill="remove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9" name="Rectangle 2">
            <a:extLst>
              <a:ext uri="{FF2B5EF4-FFF2-40B4-BE49-F238E27FC236}">
                <a16:creationId xmlns:a16="http://schemas.microsoft.com/office/drawing/2014/main" id="{F9123089-D65B-4E69-836D-125BC25959F3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179388" y="981075"/>
            <a:ext cx="8569076" cy="5519738"/>
          </a:xfrm>
          <a:solidFill>
            <a:schemeClr val="bg1"/>
          </a:solidFill>
        </p:spPr>
        <p:txBody>
          <a:bodyPr/>
          <a:lstStyle/>
          <a:p>
            <a:pPr algn="r">
              <a:lnSpc>
                <a:spcPct val="150000"/>
              </a:lnSpc>
            </a:pPr>
            <a:r>
              <a:rPr lang="fa-IR" altLang="fa-IR" sz="2000" b="1" dirty="0" smtClean="0">
                <a:cs typeface="Zar" pitchFamily="2" charset="0"/>
              </a:rPr>
              <a:t>1-تجربه همکاری چین در متروی تهران از سواق ارزنده و مفید تلقی می شود.</a:t>
            </a:r>
            <a:br>
              <a:rPr lang="fa-IR" altLang="fa-IR" sz="2000" b="1" dirty="0" smtClean="0">
                <a:cs typeface="Zar" pitchFamily="2" charset="0"/>
              </a:rPr>
            </a:br>
            <a:r>
              <a:rPr lang="fa-IR" altLang="fa-IR" sz="2000" b="1" dirty="0" smtClean="0">
                <a:cs typeface="Zar" pitchFamily="2" charset="0"/>
              </a:rPr>
              <a:t>2- </a:t>
            </a:r>
            <a:r>
              <a:rPr lang="fa-IR" sz="2000" b="1" dirty="0" smtClean="0">
                <a:cs typeface="Zar" pitchFamily="2" charset="0"/>
              </a:rPr>
              <a:t>در </a:t>
            </a:r>
            <a:r>
              <a:rPr lang="fa-IR" sz="2000" b="1" dirty="0">
                <a:cs typeface="Zar" pitchFamily="2" charset="0"/>
              </a:rPr>
              <a:t>سابقه همکاري بخش حمل‌ونقل </a:t>
            </a:r>
            <a:r>
              <a:rPr lang="fa-IR" sz="2000" b="1" dirty="0" smtClean="0">
                <a:cs typeface="Zar" pitchFamily="2" charset="0"/>
              </a:rPr>
              <a:t>(برون شهری) با </a:t>
            </a:r>
            <a:r>
              <a:rPr lang="fa-IR" sz="2000" b="1" dirty="0">
                <a:cs typeface="Zar" pitchFamily="2" charset="0"/>
              </a:rPr>
              <a:t>کشور چين، برنامه يا سياست جامعي از سوي طرف ايراني وجود نداشته و فقط اجرای برخي از پروژه‌ها به شرط تأمين مالي </a:t>
            </a:r>
            <a:r>
              <a:rPr lang="fa-IR" sz="2000" b="1" dirty="0" smtClean="0">
                <a:cs typeface="Zar" pitchFamily="2" charset="0"/>
              </a:rPr>
              <a:t>دنبال </a:t>
            </a:r>
            <a:r>
              <a:rPr lang="fa-IR" sz="2000" b="1" dirty="0">
                <a:cs typeface="Zar" pitchFamily="2" charset="0"/>
              </a:rPr>
              <a:t>شده </a:t>
            </a:r>
            <a:r>
              <a:rPr lang="fa-IR" sz="2000" b="1" dirty="0" smtClean="0">
                <a:cs typeface="Zar" pitchFamily="2" charset="0"/>
              </a:rPr>
              <a:t>است</a:t>
            </a:r>
            <a:r>
              <a:rPr lang="fa-IR" altLang="fa-IR" sz="2000" b="1" dirty="0" smtClean="0">
                <a:cs typeface="Zar" pitchFamily="2" charset="0"/>
              </a:rPr>
              <a:t>؛</a:t>
            </a:r>
            <a:r>
              <a:rPr lang="fa-IR" altLang="fa-IR" sz="2000" b="1" dirty="0">
                <a:cs typeface="Zar" pitchFamily="2" charset="0"/>
              </a:rPr>
              <a:t/>
            </a:r>
            <a:br>
              <a:rPr lang="fa-IR" altLang="fa-IR" sz="2000" b="1" dirty="0">
                <a:cs typeface="Zar" pitchFamily="2" charset="0"/>
              </a:rPr>
            </a:br>
            <a:r>
              <a:rPr lang="fa-IR" altLang="fa-IR" sz="2000" b="1" dirty="0" smtClean="0">
                <a:cs typeface="Zar" pitchFamily="2" charset="0"/>
              </a:rPr>
              <a:t>‎3 </a:t>
            </a:r>
            <a:r>
              <a:rPr lang="fa-IR" altLang="fa-IR" sz="2000" b="1" dirty="0">
                <a:cs typeface="Zar" pitchFamily="2" charset="0"/>
              </a:rPr>
              <a:t>–</a:t>
            </a:r>
            <a:r>
              <a:rPr lang="fa-IR" sz="2000" b="1" dirty="0">
                <a:cs typeface="Zar" pitchFamily="2" charset="0"/>
              </a:rPr>
              <a:t>اغلب </a:t>
            </a:r>
            <a:r>
              <a:rPr lang="fa-IR" sz="2000" b="1" dirty="0" smtClean="0">
                <a:cs typeface="Zar" pitchFamily="2" charset="0"/>
              </a:rPr>
              <a:t>مذاکرات </a:t>
            </a:r>
            <a:r>
              <a:rPr lang="fa-IR" sz="2000" b="1" dirty="0">
                <a:cs typeface="Zar" pitchFamily="2" charset="0"/>
              </a:rPr>
              <a:t>همکاري‌ها در حوزه حمل‌ونقل بين شرکت‌هاي دولتي دو کشور و براي طرح‌هاي بزرگ بوده است. معمولاً در دستگاه‌هاي دولتي </a:t>
            </a:r>
            <a:r>
              <a:rPr lang="fa-IR" sz="2000" b="1" dirty="0" smtClean="0">
                <a:cs typeface="Zar" pitchFamily="2" charset="0"/>
              </a:rPr>
              <a:t>بروکراسي </a:t>
            </a:r>
            <a:r>
              <a:rPr lang="fa-IR" sz="2000" b="1" dirty="0">
                <a:cs typeface="Zar" pitchFamily="2" charset="0"/>
              </a:rPr>
              <a:t>اداري </a:t>
            </a:r>
            <a:r>
              <a:rPr lang="fa-IR" sz="2000" b="1" dirty="0" smtClean="0">
                <a:cs typeface="Zar" pitchFamily="2" charset="0"/>
              </a:rPr>
              <a:t>بيشتر و اثر پذیری از تحريم‌ها </a:t>
            </a:r>
            <a:r>
              <a:rPr lang="fa-IR" sz="2000" b="1" dirty="0">
                <a:cs typeface="Zar" pitchFamily="2" charset="0"/>
              </a:rPr>
              <a:t>نيز </a:t>
            </a:r>
            <a:r>
              <a:rPr lang="fa-IR" sz="2000" b="1" dirty="0" smtClean="0">
                <a:cs typeface="Zar" pitchFamily="2" charset="0"/>
              </a:rPr>
              <a:t>بيشتر و </a:t>
            </a:r>
            <a:r>
              <a:rPr lang="fa-IR" sz="2000" b="1" dirty="0">
                <a:cs typeface="Zar" pitchFamily="2" charset="0"/>
              </a:rPr>
              <a:t>باعث محدود شدن </a:t>
            </a:r>
            <a:r>
              <a:rPr lang="fa-IR" sz="2000" b="1" dirty="0" smtClean="0">
                <a:cs typeface="Zar" pitchFamily="2" charset="0"/>
              </a:rPr>
              <a:t>همکاريها </a:t>
            </a:r>
            <a:r>
              <a:rPr lang="fa-IR" sz="2000" b="1" dirty="0">
                <a:cs typeface="Zar" pitchFamily="2" charset="0"/>
              </a:rPr>
              <a:t>بوده است. </a:t>
            </a:r>
            <a:r>
              <a:rPr lang="fa-IR" altLang="fa-IR" sz="2000" b="1" dirty="0">
                <a:cs typeface="Zar" pitchFamily="2" charset="0"/>
              </a:rPr>
              <a:t/>
            </a:r>
            <a:br>
              <a:rPr lang="fa-IR" altLang="fa-IR" sz="2000" b="1" dirty="0">
                <a:cs typeface="Zar" pitchFamily="2" charset="0"/>
              </a:rPr>
            </a:br>
            <a:r>
              <a:rPr lang="fa-IR" altLang="fa-IR" sz="2000" b="1" dirty="0" smtClean="0">
                <a:cs typeface="Zar" pitchFamily="2" charset="0"/>
              </a:rPr>
              <a:t>4-درخواست </a:t>
            </a:r>
            <a:r>
              <a:rPr lang="fa-IR" altLang="fa-IR" sz="2000" b="1" dirty="0">
                <a:cs typeface="Zar" pitchFamily="2" charset="0"/>
              </a:rPr>
              <a:t>گسترده برای فاینانس طرحهای توسعه راه آهن و عدم توفیق در این زمینه.</a:t>
            </a:r>
            <a:br>
              <a:rPr lang="fa-IR" altLang="fa-IR" sz="2000" b="1" dirty="0">
                <a:cs typeface="Zar" pitchFamily="2" charset="0"/>
              </a:rPr>
            </a:br>
            <a:r>
              <a:rPr lang="fa-IR" altLang="fa-IR" sz="2000" b="1" dirty="0" smtClean="0">
                <a:cs typeface="Zar" pitchFamily="2" charset="0"/>
              </a:rPr>
              <a:t>5- </a:t>
            </a:r>
            <a:r>
              <a:rPr lang="fa-IR" sz="2000" b="1" dirty="0">
                <a:cs typeface="Zar" pitchFamily="2" charset="0"/>
              </a:rPr>
              <a:t>کمبود متخصصين در امور مذاكرات و تنظيم قراردادهاي بين‌المللي </a:t>
            </a:r>
            <a:r>
              <a:rPr lang="fa-IR" sz="2000" b="1" dirty="0" smtClean="0">
                <a:cs typeface="Zar" pitchFamily="2" charset="0"/>
              </a:rPr>
              <a:t/>
            </a:r>
            <a:br>
              <a:rPr lang="fa-IR" sz="2000" b="1" dirty="0" smtClean="0">
                <a:cs typeface="Zar" pitchFamily="2" charset="0"/>
              </a:rPr>
            </a:br>
            <a:r>
              <a:rPr lang="fa-IR" sz="2000" b="1" dirty="0" smtClean="0">
                <a:cs typeface="Zar" pitchFamily="2" charset="0"/>
              </a:rPr>
              <a:t>6- </a:t>
            </a:r>
            <a:r>
              <a:rPr lang="fa-IR" altLang="fa-IR" sz="2000" b="1" dirty="0" smtClean="0">
                <a:cs typeface="Zar" pitchFamily="2" charset="0"/>
              </a:rPr>
              <a:t>وضعیت </a:t>
            </a:r>
            <a:r>
              <a:rPr lang="fa-IR" altLang="fa-IR" sz="2000" b="1" dirty="0">
                <a:cs typeface="Zar" pitchFamily="2" charset="0"/>
              </a:rPr>
              <a:t>بغرنج ابرپروژه طرح راه آهن تهران قم اصفهان که با همکاری چین در دست اجراست؛</a:t>
            </a:r>
            <a:br>
              <a:rPr lang="fa-IR" altLang="fa-IR" sz="2000" b="1" dirty="0">
                <a:cs typeface="Zar" pitchFamily="2" charset="0"/>
              </a:rPr>
            </a:br>
            <a:r>
              <a:rPr lang="fa-IR" altLang="fa-IR" sz="2000" b="1" dirty="0" smtClean="0">
                <a:cs typeface="Zar" pitchFamily="2" charset="0"/>
              </a:rPr>
              <a:t>7- </a:t>
            </a:r>
            <a:r>
              <a:rPr lang="fa-IR" altLang="fa-IR" sz="2000" b="1" dirty="0">
                <a:cs typeface="Zar" pitchFamily="2" charset="0"/>
              </a:rPr>
              <a:t>بلاتکلیفی </a:t>
            </a:r>
            <a:r>
              <a:rPr lang="fa-IR" altLang="fa-IR" sz="2000" b="1" dirty="0" smtClean="0">
                <a:cs typeface="Zar" pitchFamily="2" charset="0"/>
              </a:rPr>
              <a:t>داخلی و افراط و تفریط در </a:t>
            </a:r>
            <a:r>
              <a:rPr lang="fa-IR" altLang="fa-IR" sz="2000" b="1" dirty="0">
                <a:cs typeface="Zar" pitchFamily="2" charset="0"/>
              </a:rPr>
              <a:t>موازنه تولید داخلی و واردات </a:t>
            </a:r>
            <a:r>
              <a:rPr lang="fa-IR" altLang="fa-IR" sz="2000" b="1" dirty="0" smtClean="0">
                <a:cs typeface="Zar" pitchFamily="2" charset="0"/>
              </a:rPr>
              <a:t>لکوموتیو و قطار مترو و ناوگان جاده ای و فقدان نقشه راه برای حصول اهداف اقتصاد مقاومتی.</a:t>
            </a:r>
            <a:endParaRPr lang="en-US" altLang="fa-IR" sz="2000" b="1" dirty="0">
              <a:cs typeface="Zar" pitchFamily="2" charset="0"/>
            </a:endParaRPr>
          </a:p>
        </p:txBody>
      </p:sp>
      <p:sp>
        <p:nvSpPr>
          <p:cNvPr id="75778" name="Slide Number Placeholder 5">
            <a:extLst>
              <a:ext uri="{FF2B5EF4-FFF2-40B4-BE49-F238E27FC236}">
                <a16:creationId xmlns:a16="http://schemas.microsoft.com/office/drawing/2014/main" id="{09E33B47-F657-431C-8FDB-19E23DAF45C3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>
          <a:xfrm>
            <a:off x="0" y="6453188"/>
            <a:ext cx="1223963" cy="2603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r" rtl="1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r" rtl="1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r" rtl="1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r" rtl="1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r" rtl="1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>
              <a:spcBef>
                <a:spcPct val="0"/>
              </a:spcBef>
              <a:buFontTx/>
              <a:buNone/>
            </a:pPr>
            <a:fld id="{F568E7D8-8ECC-4D9C-A724-B62F4512D6E1}" type="slidenum">
              <a:rPr lang="ar-SA" altLang="fa-IR" sz="1400">
                <a:solidFill>
                  <a:srgbClr val="000000"/>
                </a:solidFill>
                <a:cs typeface="Zar" pitchFamily="2" charset="0"/>
              </a:rPr>
              <a:pPr algn="l">
                <a:spcBef>
                  <a:spcPct val="0"/>
                </a:spcBef>
                <a:buFontTx/>
                <a:buNone/>
              </a:pPr>
              <a:t>26</a:t>
            </a:fld>
            <a:endParaRPr lang="en-US" altLang="fa-IR" sz="1400">
              <a:solidFill>
                <a:srgbClr val="000000"/>
              </a:solidFill>
              <a:cs typeface="Zar" pitchFamily="2" charset="0"/>
            </a:endParaRPr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F6ECB4F5-E3A2-410B-816C-292FC4B81F2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9388" y="285750"/>
            <a:ext cx="8856662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rtl="1">
              <a:defRPr/>
            </a:pPr>
            <a:r>
              <a:rPr lang="fa-IR" sz="2400" b="1" u="sng" dirty="0">
                <a:solidFill>
                  <a:srgbClr val="FF0000"/>
                </a:solidFill>
                <a:cs typeface="B Zar" panose="00000400000000000000" pitchFamily="2" charset="-78"/>
              </a:rPr>
              <a:t>نگاهی به برخی </a:t>
            </a:r>
            <a:r>
              <a:rPr lang="fa-IR" sz="2400" b="1" u="sng" dirty="0" smtClean="0">
                <a:solidFill>
                  <a:srgbClr val="FF0000"/>
                </a:solidFill>
                <a:cs typeface="B Zar" panose="00000400000000000000" pitchFamily="2" charset="-78"/>
              </a:rPr>
              <a:t>سوابق و چالشها </a:t>
            </a:r>
            <a:r>
              <a:rPr lang="fa-IR" sz="2400" b="1" u="sng" dirty="0">
                <a:solidFill>
                  <a:srgbClr val="FF0000"/>
                </a:solidFill>
                <a:cs typeface="B Zar" panose="00000400000000000000" pitchFamily="2" charset="-78"/>
              </a:rPr>
              <a:t>در روابط دو کشور در بخش حمل و نقل</a:t>
            </a:r>
            <a:endParaRPr lang="en-US" sz="2400" b="1" u="sng" dirty="0">
              <a:solidFill>
                <a:srgbClr val="FF0000"/>
              </a:solidFill>
              <a:cs typeface="B Zar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02817858"/>
      </p:ext>
    </p:extLst>
  </p:cSld>
  <p:clrMapOvr>
    <a:masterClrMapping/>
  </p:clrMapOvr>
  <p:transition>
    <p:random/>
  </p:transition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9" name="Rectangle 2">
            <a:extLst>
              <a:ext uri="{FF2B5EF4-FFF2-40B4-BE49-F238E27FC236}">
                <a16:creationId xmlns:a16="http://schemas.microsoft.com/office/drawing/2014/main" id="{F9123089-D65B-4E69-836D-125BC25959F3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494010" y="2120357"/>
            <a:ext cx="8137277" cy="4464497"/>
          </a:xfrm>
          <a:solidFill>
            <a:srgbClr val="FFE89F"/>
          </a:solidFill>
        </p:spPr>
        <p:txBody>
          <a:bodyPr/>
          <a:lstStyle/>
          <a:p>
            <a:pPr algn="r">
              <a:lnSpc>
                <a:spcPct val="150000"/>
              </a:lnSpc>
            </a:pPr>
            <a:r>
              <a:rPr lang="fa-IR" altLang="fa-IR" sz="2000" b="1" dirty="0">
                <a:cs typeface="Zar" pitchFamily="2" charset="0"/>
              </a:rPr>
              <a:t>1- ‎ ‎فعال نبودن خط اعتباري بين </a:t>
            </a:r>
            <a:r>
              <a:rPr lang="fa-IR" altLang="fa-IR" sz="2000" b="1" dirty="0" smtClean="0">
                <a:cs typeface="Zar" pitchFamily="2" charset="0"/>
              </a:rPr>
              <a:t>دولتی در اغلب سالها.</a:t>
            </a:r>
            <a:r>
              <a:rPr lang="fa-IR" altLang="fa-IR" sz="2000" b="1" dirty="0">
                <a:cs typeface="Zar" pitchFamily="2" charset="0"/>
              </a:rPr>
              <a:t/>
            </a:r>
            <a:br>
              <a:rPr lang="fa-IR" altLang="fa-IR" sz="2000" b="1" dirty="0">
                <a:cs typeface="Zar" pitchFamily="2" charset="0"/>
              </a:rPr>
            </a:br>
            <a:r>
              <a:rPr lang="fa-IR" altLang="fa-IR" sz="2000" b="1" dirty="0">
                <a:cs typeface="Zar" pitchFamily="2" charset="0"/>
              </a:rPr>
              <a:t>2- </a:t>
            </a:r>
            <a:r>
              <a:rPr lang="fa-IR" sz="2000" b="1" dirty="0" smtClean="0">
                <a:cs typeface="Zar" pitchFamily="2" charset="0"/>
              </a:rPr>
              <a:t>تأمين </a:t>
            </a:r>
            <a:r>
              <a:rPr lang="fa-IR" sz="2000" b="1" dirty="0">
                <a:cs typeface="Zar" pitchFamily="2" charset="0"/>
              </a:rPr>
              <a:t>مالي طرحها به شدت متأثر از شرايط تحريم‌هاي ظالمانه و يك جانبه امريكا </a:t>
            </a:r>
            <a:r>
              <a:rPr lang="fa-IR" sz="2000" b="1" dirty="0" smtClean="0">
                <a:cs typeface="Zar" pitchFamily="2" charset="0"/>
              </a:rPr>
              <a:t>بوده. </a:t>
            </a:r>
            <a:r>
              <a:rPr lang="fa-IR" altLang="fa-IR" sz="2000" b="1" dirty="0">
                <a:cs typeface="Zar" pitchFamily="2" charset="0"/>
              </a:rPr>
              <a:t/>
            </a:r>
            <a:br>
              <a:rPr lang="fa-IR" altLang="fa-IR" sz="2000" b="1" dirty="0">
                <a:cs typeface="Zar" pitchFamily="2" charset="0"/>
              </a:rPr>
            </a:br>
            <a:r>
              <a:rPr lang="fa-IR" altLang="fa-IR" sz="2000" b="1" dirty="0">
                <a:cs typeface="Zar" pitchFamily="2" charset="0"/>
              </a:rPr>
              <a:t>3- پيچيدگي و گستردگي تحريم­هاي بانكي، ارزي، مالي و </a:t>
            </a:r>
            <a:r>
              <a:rPr lang="fa-IR" altLang="fa-IR" sz="2000" b="1" dirty="0" smtClean="0">
                <a:cs typeface="Zar" pitchFamily="2" charset="0"/>
              </a:rPr>
              <a:t>تجاري </a:t>
            </a:r>
            <a:r>
              <a:rPr lang="fa-IR" altLang="fa-IR" sz="2000" b="1" dirty="0">
                <a:cs typeface="Zar" pitchFamily="2" charset="0"/>
              </a:rPr>
              <a:t>و هزينه‌هاي بالاي </a:t>
            </a:r>
            <a:r>
              <a:rPr lang="fa-IR" altLang="fa-IR" sz="2000" b="1" dirty="0" smtClean="0">
                <a:cs typeface="Zar" pitchFamily="2" charset="0"/>
              </a:rPr>
              <a:t>انتقال </a:t>
            </a:r>
            <a:r>
              <a:rPr lang="fa-IR" altLang="fa-IR" sz="2000" b="1" dirty="0">
                <a:cs typeface="Zar" pitchFamily="2" charset="0"/>
              </a:rPr>
              <a:t>ارز؛</a:t>
            </a:r>
            <a:br>
              <a:rPr lang="fa-IR" altLang="fa-IR" sz="2000" b="1" dirty="0">
                <a:cs typeface="Zar" pitchFamily="2" charset="0"/>
              </a:rPr>
            </a:br>
            <a:r>
              <a:rPr lang="fa-IR" altLang="fa-IR" sz="2000" b="1" dirty="0" smtClean="0">
                <a:cs typeface="Zar" pitchFamily="2" charset="0"/>
              </a:rPr>
              <a:t>4- </a:t>
            </a:r>
            <a:r>
              <a:rPr lang="fa-IR" altLang="fa-IR" sz="2000" b="1" dirty="0">
                <a:cs typeface="Zar" pitchFamily="2" charset="0"/>
              </a:rPr>
              <a:t>کمبود بانکهاي عامل کارآمد داخلي و خارجي (خارج از پوشش تحريمها)؛</a:t>
            </a:r>
            <a:br>
              <a:rPr lang="fa-IR" altLang="fa-IR" sz="2000" b="1" dirty="0">
                <a:cs typeface="Zar" pitchFamily="2" charset="0"/>
              </a:rPr>
            </a:br>
            <a:r>
              <a:rPr lang="fa-IR" altLang="fa-IR" sz="2000" b="1" dirty="0" smtClean="0">
                <a:cs typeface="Zar" pitchFamily="2" charset="0"/>
              </a:rPr>
              <a:t>5- </a:t>
            </a:r>
            <a:r>
              <a:rPr lang="fa-IR" altLang="fa-IR" sz="2000" b="1" dirty="0">
                <a:cs typeface="Zar" pitchFamily="2" charset="0"/>
              </a:rPr>
              <a:t>نرخ بالاي سود </a:t>
            </a:r>
            <a:r>
              <a:rPr lang="fa-IR" altLang="fa-IR" sz="2000" b="1" dirty="0" smtClean="0">
                <a:cs typeface="Zar" pitchFamily="2" charset="0"/>
              </a:rPr>
              <a:t>و </a:t>
            </a:r>
            <a:r>
              <a:rPr lang="fa-IR" altLang="fa-IR" sz="2000" b="1" dirty="0">
                <a:cs typeface="Zar" pitchFamily="2" charset="0"/>
              </a:rPr>
              <a:t>بيمه فاينانس خارجي (در شرايط فعلي تجاري)؛</a:t>
            </a:r>
            <a:br>
              <a:rPr lang="fa-IR" altLang="fa-IR" sz="2000" b="1" dirty="0">
                <a:cs typeface="Zar" pitchFamily="2" charset="0"/>
              </a:rPr>
            </a:br>
            <a:r>
              <a:rPr lang="fa-IR" altLang="fa-IR" sz="2000" b="1" dirty="0" smtClean="0">
                <a:cs typeface="Zar" pitchFamily="2" charset="0"/>
              </a:rPr>
              <a:t>6- </a:t>
            </a:r>
            <a:r>
              <a:rPr lang="fa-IR" altLang="fa-IR" sz="2000" b="1" dirty="0">
                <a:cs typeface="Zar" pitchFamily="2" charset="0"/>
              </a:rPr>
              <a:t>الزام طرف خارجي به انعقاد قرارداد با پیمانکار چینی و سهم بالاي واردات (حداقل 50%)؛ </a:t>
            </a:r>
            <a:r>
              <a:rPr lang="fa-IR" sz="2000" b="1" dirty="0">
                <a:cs typeface="Zar" pitchFamily="2" charset="0"/>
              </a:rPr>
              <a:t>اين شرايط براي پروژه‌هاي با نياز ارزی اندک، برخلاف مصالح کشور و اقتصاد مقاومتي است. </a:t>
            </a:r>
            <a:r>
              <a:rPr lang="fa-IR" altLang="fa-IR" sz="2000" b="1" dirty="0">
                <a:cs typeface="Zar" pitchFamily="2" charset="0"/>
              </a:rPr>
              <a:t/>
            </a:r>
            <a:br>
              <a:rPr lang="fa-IR" altLang="fa-IR" sz="2000" b="1" dirty="0">
                <a:cs typeface="Zar" pitchFamily="2" charset="0"/>
              </a:rPr>
            </a:br>
            <a:r>
              <a:rPr lang="fa-IR" altLang="fa-IR" sz="2000" b="1" dirty="0">
                <a:cs typeface="Zar" pitchFamily="2" charset="0"/>
              </a:rPr>
              <a:t>7- ناپايداري اجراي تعهدات دولتي و نبود حمايت از ريسک­هاي محيطي؛</a:t>
            </a:r>
            <a:br>
              <a:rPr lang="fa-IR" altLang="fa-IR" sz="2000" b="1" dirty="0">
                <a:cs typeface="Zar" pitchFamily="2" charset="0"/>
              </a:rPr>
            </a:br>
            <a:r>
              <a:rPr lang="fa-IR" altLang="fa-IR" sz="2000" b="1" dirty="0">
                <a:cs typeface="Zar" pitchFamily="2" charset="0"/>
              </a:rPr>
              <a:t>8- </a:t>
            </a:r>
            <a:r>
              <a:rPr lang="fa-IR" sz="2000" b="1" dirty="0">
                <a:cs typeface="Zar" pitchFamily="2" charset="0"/>
              </a:rPr>
              <a:t>فراهم نمودن مقدمات واگذاري </a:t>
            </a:r>
            <a:r>
              <a:rPr lang="fa-IR" sz="2000" b="1" dirty="0" smtClean="0">
                <a:cs typeface="Zar" pitchFamily="2" charset="0"/>
              </a:rPr>
              <a:t>پروژه </a:t>
            </a:r>
            <a:r>
              <a:rPr lang="fa-IR" sz="2000" b="1" dirty="0">
                <a:cs typeface="Zar" pitchFamily="2" charset="0"/>
              </a:rPr>
              <a:t>به شركت خارجي و مذاكرات تنظيم قرارداد تجاري، فعاليتي پيچيده، زمان‌بر، غيرتکراري </a:t>
            </a:r>
            <a:r>
              <a:rPr lang="fa-IR" sz="2000" b="1" dirty="0" smtClean="0">
                <a:cs typeface="Zar" pitchFamily="2" charset="0"/>
              </a:rPr>
              <a:t>با ابعاد </a:t>
            </a:r>
            <a:r>
              <a:rPr lang="fa-IR" sz="2000" b="1" dirty="0">
                <a:cs typeface="Zar" pitchFamily="2" charset="0"/>
              </a:rPr>
              <a:t>مختلف فني، مالي، حقوقي، قراردادي و ... </a:t>
            </a:r>
            <a:r>
              <a:rPr lang="fa-IR" sz="2000" b="1" dirty="0" smtClean="0">
                <a:cs typeface="Zar" pitchFamily="2" charset="0"/>
              </a:rPr>
              <a:t>است.</a:t>
            </a:r>
            <a:endParaRPr lang="en-US" altLang="fa-IR" sz="2000" b="1" dirty="0">
              <a:cs typeface="Zar" pitchFamily="2" charset="0"/>
            </a:endParaRPr>
          </a:p>
        </p:txBody>
      </p:sp>
      <p:sp>
        <p:nvSpPr>
          <p:cNvPr id="75778" name="Slide Number Placeholder 5">
            <a:extLst>
              <a:ext uri="{FF2B5EF4-FFF2-40B4-BE49-F238E27FC236}">
                <a16:creationId xmlns:a16="http://schemas.microsoft.com/office/drawing/2014/main" id="{09E33B47-F657-431C-8FDB-19E23DAF45C3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>
          <a:xfrm>
            <a:off x="0" y="6453188"/>
            <a:ext cx="1223963" cy="2603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r" rtl="1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r" rtl="1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r" rtl="1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r" rtl="1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r" rtl="1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>
              <a:spcBef>
                <a:spcPct val="0"/>
              </a:spcBef>
              <a:buFontTx/>
              <a:buNone/>
            </a:pPr>
            <a:fld id="{F568E7D8-8ECC-4D9C-A724-B62F4512D6E1}" type="slidenum">
              <a:rPr lang="ar-SA" altLang="fa-IR" sz="1400">
                <a:solidFill>
                  <a:srgbClr val="000000"/>
                </a:solidFill>
                <a:cs typeface="Zar" pitchFamily="2" charset="0"/>
              </a:rPr>
              <a:pPr algn="l">
                <a:spcBef>
                  <a:spcPct val="0"/>
                </a:spcBef>
                <a:buFontTx/>
                <a:buNone/>
              </a:pPr>
              <a:t>27</a:t>
            </a:fld>
            <a:endParaRPr lang="en-US" altLang="fa-IR" sz="1400">
              <a:solidFill>
                <a:srgbClr val="000000"/>
              </a:solidFill>
              <a:cs typeface="Zar" pitchFamily="2" charset="0"/>
            </a:endParaRPr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F6ECB4F5-E3A2-410B-816C-292FC4B81F2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7504" y="729716"/>
            <a:ext cx="8856662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rtl="1">
              <a:defRPr/>
            </a:pPr>
            <a:r>
              <a:rPr lang="fa-IR" sz="2400" b="1" u="sng" dirty="0" smtClean="0">
                <a:solidFill>
                  <a:srgbClr val="FF0000"/>
                </a:solidFill>
                <a:cs typeface="B Zar" panose="00000400000000000000" pitchFamily="2" charset="-78"/>
              </a:rPr>
              <a:t>برخي </a:t>
            </a:r>
            <a:r>
              <a:rPr lang="fa-IR" sz="2400" b="1" u="sng" dirty="0">
                <a:solidFill>
                  <a:srgbClr val="FF0000"/>
                </a:solidFill>
                <a:cs typeface="B Zar" panose="00000400000000000000" pitchFamily="2" charset="-78"/>
              </a:rPr>
              <a:t>مشكلات </a:t>
            </a:r>
            <a:r>
              <a:rPr lang="fa-IR" sz="2400" b="1" u="sng" dirty="0" smtClean="0">
                <a:solidFill>
                  <a:srgbClr val="FF0000"/>
                </a:solidFill>
                <a:cs typeface="B Zar" panose="00000400000000000000" pitchFamily="2" charset="-78"/>
              </a:rPr>
              <a:t>در فاينانس از چین براي </a:t>
            </a:r>
            <a:r>
              <a:rPr lang="fa-IR" sz="2400" b="1" u="sng" dirty="0">
                <a:solidFill>
                  <a:srgbClr val="FF0000"/>
                </a:solidFill>
                <a:cs typeface="B Zar" panose="00000400000000000000" pitchFamily="2" charset="-78"/>
              </a:rPr>
              <a:t>طرح‌هاي توسعه راه‌آهن</a:t>
            </a:r>
            <a:endParaRPr lang="en-US" sz="2400" b="1" u="sng" dirty="0">
              <a:solidFill>
                <a:srgbClr val="FF0000"/>
              </a:solidFill>
              <a:cs typeface="B Zar" panose="00000400000000000000" pitchFamily="2" charset="-78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467197" y="1412776"/>
            <a:ext cx="813727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r>
              <a:rPr lang="fa-IR" b="1" dirty="0">
                <a:latin typeface="Calibri" panose="020F0502020204030204" pitchFamily="34" charset="0"/>
                <a:ea typeface="Calibri" panose="020F0502020204030204" pitchFamily="34" charset="0"/>
                <a:cs typeface="B Zar" panose="00000400000000000000" pitchFamily="2" charset="-78"/>
              </a:rPr>
              <a:t>طي سالهاي گذشته مذاكرات فراواني با شركت‌هاي چيني براي واگذاري پروژه‌هاي توسعه راه‌آهن صورت گرفته </a:t>
            </a:r>
            <a:r>
              <a:rPr lang="fa-IR" b="1" dirty="0" smtClean="0">
                <a:latin typeface="Calibri" panose="020F0502020204030204" pitchFamily="34" charset="0"/>
                <a:ea typeface="Calibri" panose="020F0502020204030204" pitchFamily="34" charset="0"/>
                <a:cs typeface="B Zar" panose="00000400000000000000" pitchFamily="2" charset="-78"/>
              </a:rPr>
              <a:t>ولي تاكنون </a:t>
            </a:r>
            <a:r>
              <a:rPr lang="fa-IR" b="1" dirty="0">
                <a:latin typeface="Calibri" panose="020F0502020204030204" pitchFamily="34" charset="0"/>
                <a:ea typeface="Calibri" panose="020F0502020204030204" pitchFamily="34" charset="0"/>
                <a:cs typeface="B Zar" panose="00000400000000000000" pitchFamily="2" charset="-78"/>
              </a:rPr>
              <a:t>فقط يك طرح </a:t>
            </a:r>
            <a:r>
              <a:rPr lang="fa-IR" b="1" dirty="0" smtClean="0">
                <a:latin typeface="Calibri" panose="020F0502020204030204" pitchFamily="34" charset="0"/>
                <a:ea typeface="Calibri" panose="020F0502020204030204" pitchFamily="34" charset="0"/>
                <a:cs typeface="B Zar" panose="00000400000000000000" pitchFamily="2" charset="-78"/>
              </a:rPr>
              <a:t>(تهران – قم اصفهان) به قرارداد </a:t>
            </a:r>
            <a:r>
              <a:rPr lang="fa-IR" b="1" dirty="0">
                <a:latin typeface="Calibri" panose="020F0502020204030204" pitchFamily="34" charset="0"/>
                <a:ea typeface="Calibri" panose="020F0502020204030204" pitchFamily="34" charset="0"/>
                <a:cs typeface="B Zar" panose="00000400000000000000" pitchFamily="2" charset="-78"/>
              </a:rPr>
              <a:t>فعال رسيده است. 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297672730"/>
      </p:ext>
    </p:extLst>
  </p:cSld>
  <p:clrMapOvr>
    <a:masterClrMapping/>
  </p:clrMapOvr>
  <p:transition>
    <p:random/>
  </p:transition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A490EE12-CF3C-53ED-FB25-12A1F0C4C012}"/>
              </a:ext>
            </a:extLst>
          </p:cNvPr>
          <p:cNvSpPr txBox="1"/>
          <p:nvPr/>
        </p:nvSpPr>
        <p:spPr>
          <a:xfrm>
            <a:off x="5868144" y="253531"/>
            <a:ext cx="2472070" cy="43858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a-IR" sz="1600" dirty="0">
                <a:solidFill>
                  <a:srgbClr val="C0504D">
                    <a:lumMod val="75000"/>
                  </a:srgbClr>
                </a:solidFill>
                <a:latin typeface="Tahoma" pitchFamily="34" charset="0"/>
                <a:cs typeface="B Titr" pitchFamily="2" charset="-78"/>
              </a:rPr>
              <a:t>راه‌آهن سریع السیر در ایران</a:t>
            </a:r>
            <a:endParaRPr lang="fa-IR" sz="1600" b="1" dirty="0">
              <a:ln w="0"/>
              <a:solidFill>
                <a:srgbClr val="37006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B Zar" panose="00000400000000000000" pitchFamily="2" charset="-78"/>
            </a:endParaRPr>
          </a:p>
        </p:txBody>
      </p:sp>
      <p:sp>
        <p:nvSpPr>
          <p:cNvPr id="6" name="Subtitle 2"/>
          <p:cNvSpPr txBox="1">
            <a:spLocks/>
          </p:cNvSpPr>
          <p:nvPr/>
        </p:nvSpPr>
        <p:spPr bwMode="auto">
          <a:xfrm>
            <a:off x="1087358" y="824419"/>
            <a:ext cx="7518162" cy="568311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rtl="1">
              <a:defRPr/>
            </a:pPr>
            <a:r>
              <a:rPr lang="fa-IR" altLang="fa-IR" sz="2333" u="sng" dirty="0">
                <a:latin typeface="Tahoma" pitchFamily="34" charset="0"/>
                <a:cs typeface="B Titr" pitchFamily="2" charset="-78"/>
              </a:rPr>
              <a:t>نکاتی در باره ابرپروژه راه‌آهن پرسرعت تهران-‌اصفهان:</a:t>
            </a:r>
            <a:endParaRPr lang="en-US" sz="2333" u="sng" dirty="0">
              <a:latin typeface="Tahoma" pitchFamily="34" charset="0"/>
              <a:cs typeface="B Titr" pitchFamily="2" charset="-78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23528" y="1525036"/>
            <a:ext cx="8281992" cy="4888518"/>
          </a:xfrm>
          <a:prstGeom prst="rect">
            <a:avLst/>
          </a:prstGeom>
          <a:solidFill>
            <a:srgbClr val="FFC000">
              <a:alpha val="21000"/>
            </a:srgbClr>
          </a:solidFill>
        </p:spPr>
        <p:txBody>
          <a:bodyPr wrap="square">
            <a:spAutoFit/>
          </a:bodyPr>
          <a:lstStyle/>
          <a:p>
            <a:pPr marL="238115" indent="-238115" algn="justLow" rtl="1">
              <a:spcAft>
                <a:spcPts val="500"/>
              </a:spcAft>
              <a:buFont typeface="Arial" panose="020B0604020202020204" pitchFamily="34" charset="0"/>
              <a:buChar char="•"/>
            </a:pPr>
            <a:r>
              <a:rPr lang="fa-IR" b="1" spc="83" dirty="0">
                <a:solidFill>
                  <a:srgbClr val="000000"/>
                </a:solidFill>
                <a:cs typeface="B Titr" panose="00000700000000000000" pitchFamily="2" charset="-78"/>
              </a:rPr>
              <a:t>اولين طرح راه‌آهن‌ پرسرعت در كشور، با گذشت بيش از 15 سال از مجوز اجرا، كمتر از 10% پيشرفت فيزيكي دارد و 25% مبلغ قرارداد </a:t>
            </a:r>
            <a:r>
              <a:rPr lang="fa-IR" sz="1333" b="1" spc="83" dirty="0">
                <a:solidFill>
                  <a:srgbClr val="000000"/>
                </a:solidFill>
                <a:cs typeface="B Titr" panose="00000700000000000000" pitchFamily="2" charset="-78"/>
              </a:rPr>
              <a:t>آن(57 ميليارد يوآن معادل نه ميليارد دلار</a:t>
            </a:r>
            <a:r>
              <a:rPr lang="fa-IR" b="1" spc="83" dirty="0">
                <a:solidFill>
                  <a:srgbClr val="000000"/>
                </a:solidFill>
                <a:cs typeface="B Titr" panose="00000700000000000000" pitchFamily="2" charset="-78"/>
              </a:rPr>
              <a:t>) تأمين مالي قطعی شده است.</a:t>
            </a:r>
          </a:p>
          <a:p>
            <a:pPr marL="238115" indent="-238115" algn="justLow" rtl="1">
              <a:spcAft>
                <a:spcPts val="500"/>
              </a:spcAft>
              <a:buFont typeface="Arial" panose="020B0604020202020204" pitchFamily="34" charset="0"/>
              <a:buChar char="•"/>
            </a:pPr>
            <a:r>
              <a:rPr lang="fa-IR" b="1" spc="83" dirty="0">
                <a:solidFill>
                  <a:srgbClr val="000000"/>
                </a:solidFill>
                <a:cs typeface="B Titr" panose="00000700000000000000" pitchFamily="2" charset="-78"/>
              </a:rPr>
              <a:t>آسيب‌شناسي پروژه مزبور از سوی مرکز پژوهشهای مجلس انجام و منتشر شده و شناخت علل بروز مشكلات آن بسيار مهم و ضروري است تا از مسائل مشابه و تكراري پرهيز شود.</a:t>
            </a:r>
          </a:p>
          <a:p>
            <a:pPr marL="238115" indent="-238115" algn="justLow" rtl="1">
              <a:spcAft>
                <a:spcPts val="500"/>
              </a:spcAft>
              <a:buFont typeface="Arial" panose="020B0604020202020204" pitchFamily="34" charset="0"/>
              <a:buChar char="•"/>
            </a:pPr>
            <a:r>
              <a:rPr lang="fa-IR" b="1" spc="83" dirty="0">
                <a:solidFill>
                  <a:srgbClr val="000000"/>
                </a:solidFill>
                <a:cs typeface="B Titr" panose="00000700000000000000" pitchFamily="2" charset="-78"/>
              </a:rPr>
              <a:t>از موانع اصلي تحقق مطلوب اين ابرپروژه:</a:t>
            </a:r>
          </a:p>
          <a:p>
            <a:pPr marL="637083" lvl="1" indent="-238115" algn="justLow" rtl="1">
              <a:spcAft>
                <a:spcPts val="500"/>
              </a:spcAft>
              <a:buFont typeface="Arial" panose="020B0604020202020204" pitchFamily="34" charset="0"/>
              <a:buChar char="•"/>
            </a:pPr>
            <a:r>
              <a:rPr lang="fa-IR" b="1" spc="83" dirty="0">
                <a:solidFill>
                  <a:srgbClr val="000000"/>
                </a:solidFill>
                <a:cs typeface="B Titr" panose="00000700000000000000" pitchFamily="2" charset="-78"/>
              </a:rPr>
              <a:t>کمبود منابع مالي لازم؛</a:t>
            </a:r>
          </a:p>
          <a:p>
            <a:pPr marL="637083" lvl="1" indent="-238115" algn="justLow" rtl="1">
              <a:spcAft>
                <a:spcPts val="500"/>
              </a:spcAft>
              <a:buFont typeface="Arial" panose="020B0604020202020204" pitchFamily="34" charset="0"/>
              <a:buChar char="•"/>
            </a:pPr>
            <a:r>
              <a:rPr lang="fa-IR" b="1" spc="83" dirty="0">
                <a:solidFill>
                  <a:srgbClr val="000000"/>
                </a:solidFill>
                <a:cs typeface="B Titr" panose="00000700000000000000" pitchFamily="2" charset="-78"/>
              </a:rPr>
              <a:t>نبود مطالعات پايه مصوب قبل از عقد قرارداد با پیمانکار؛</a:t>
            </a:r>
          </a:p>
          <a:p>
            <a:pPr marL="637083" lvl="1" indent="-238115" algn="justLow" rtl="1">
              <a:spcAft>
                <a:spcPts val="500"/>
              </a:spcAft>
              <a:buFont typeface="Arial" panose="020B0604020202020204" pitchFamily="34" charset="0"/>
              <a:buChar char="•"/>
            </a:pPr>
            <a:r>
              <a:rPr lang="fa-IR" b="1" spc="83" dirty="0">
                <a:solidFill>
                  <a:srgbClr val="000000"/>
                </a:solidFill>
                <a:cs typeface="B Titr" panose="00000700000000000000" pitchFamily="2" charset="-78"/>
              </a:rPr>
              <a:t>تغييرات مکرر مفاد و چارچوب قراردادي؛</a:t>
            </a:r>
          </a:p>
          <a:p>
            <a:pPr marL="637083" lvl="1" indent="-238115" algn="justLow" rtl="1">
              <a:spcAft>
                <a:spcPts val="500"/>
              </a:spcAft>
              <a:buFont typeface="Arial" panose="020B0604020202020204" pitchFamily="34" charset="0"/>
              <a:buChar char="•"/>
            </a:pPr>
            <a:r>
              <a:rPr lang="fa-IR" b="1" spc="83" dirty="0">
                <a:solidFill>
                  <a:srgbClr val="000000"/>
                </a:solidFill>
                <a:cs typeface="B Titr" panose="00000700000000000000" pitchFamily="2" charset="-78"/>
              </a:rPr>
              <a:t>نبود سازمان مستقل و کارآمد براي پيشبرد هدايت و راهبري طرح؛ </a:t>
            </a:r>
          </a:p>
          <a:p>
            <a:pPr marL="637083" lvl="1" indent="-238115" algn="justLow" rtl="1">
              <a:spcAft>
                <a:spcPts val="500"/>
              </a:spcAft>
              <a:buFont typeface="Arial" panose="020B0604020202020204" pitchFamily="34" charset="0"/>
              <a:buChar char="•"/>
            </a:pPr>
            <a:r>
              <a:rPr lang="fa-IR" b="1" spc="83" dirty="0">
                <a:solidFill>
                  <a:srgbClr val="000000"/>
                </a:solidFill>
                <a:cs typeface="B Titr" panose="00000700000000000000" pitchFamily="2" charset="-78"/>
              </a:rPr>
              <a:t>پيچيدگي ابعاد و تعدد ذينفعان؛</a:t>
            </a:r>
          </a:p>
          <a:p>
            <a:pPr marL="637083" lvl="1" indent="-238115" algn="justLow" rtl="1">
              <a:spcAft>
                <a:spcPts val="500"/>
              </a:spcAft>
              <a:buFont typeface="Arial" panose="020B0604020202020204" pitchFamily="34" charset="0"/>
              <a:buChar char="•"/>
            </a:pPr>
            <a:r>
              <a:rPr lang="fa-IR" b="1" spc="83" dirty="0">
                <a:solidFill>
                  <a:srgbClr val="000000"/>
                </a:solidFill>
                <a:cs typeface="B Titr" panose="00000700000000000000" pitchFamily="2" charset="-78"/>
              </a:rPr>
              <a:t>عدم تناسب هزينه نهايي طرح با برآوردهاي اوليه و شرايط اقتصادي مسافرين؛ </a:t>
            </a:r>
          </a:p>
          <a:p>
            <a:pPr marL="637083" lvl="1" indent="-238115" algn="justLow" rtl="1">
              <a:spcAft>
                <a:spcPts val="500"/>
              </a:spcAft>
              <a:buFont typeface="Arial" panose="020B0604020202020204" pitchFamily="34" charset="0"/>
              <a:buChar char="•"/>
            </a:pPr>
            <a:r>
              <a:rPr lang="fa-IR" b="1" spc="83" dirty="0">
                <a:solidFill>
                  <a:srgbClr val="000000"/>
                </a:solidFill>
                <a:cs typeface="B Titr" panose="00000700000000000000" pitchFamily="2" charset="-78"/>
              </a:rPr>
              <a:t>تغييرات مکرر مسير توسط ذينفعان؛ </a:t>
            </a:r>
          </a:p>
          <a:p>
            <a:pPr marL="88900" lvl="1" algn="justLow" rtl="1">
              <a:spcAft>
                <a:spcPts val="500"/>
              </a:spcAft>
            </a:pPr>
            <a:r>
              <a:rPr lang="fa-IR" b="1" spc="83" dirty="0">
                <a:solidFill>
                  <a:srgbClr val="000000"/>
                </a:solidFill>
                <a:cs typeface="B Titr" panose="00000700000000000000" pitchFamily="2" charset="-78"/>
              </a:rPr>
              <a:t>اين تجربه ناکام، اهميت مطالعات دقيق مالي و اقتصادي، تأمين مالي كامل پيش از شروع به اجرا و اهميت راهبري اين ابرپروژه‌هاو نياز به سازمان اجرايي مناسب را نشان مي‌دهد. </a:t>
            </a:r>
          </a:p>
        </p:txBody>
      </p:sp>
    </p:spTree>
    <p:extLst>
      <p:ext uri="{BB962C8B-B14F-4D97-AF65-F5344CB8AC3E}">
        <p14:creationId xmlns:p14="http://schemas.microsoft.com/office/powerpoint/2010/main" val="101649915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A490EE12-CF3C-53ED-FB25-12A1F0C4C012}"/>
              </a:ext>
            </a:extLst>
          </p:cNvPr>
          <p:cNvSpPr txBox="1"/>
          <p:nvPr/>
        </p:nvSpPr>
        <p:spPr>
          <a:xfrm>
            <a:off x="5868144" y="253531"/>
            <a:ext cx="2472070" cy="43088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a-IR" altLang="fa-IR" sz="1600" b="1" u="sng" spc="83" dirty="0">
                <a:solidFill>
                  <a:srgbClr val="000000"/>
                </a:solidFill>
                <a:cs typeface="B Titr" panose="00000700000000000000" pitchFamily="2" charset="-78"/>
              </a:rPr>
              <a:t>برقی کردن خطوط </a:t>
            </a:r>
            <a:r>
              <a:rPr lang="fa-IR" altLang="fa-IR" sz="1600" b="1" u="sng" spc="83" dirty="0" smtClean="0">
                <a:solidFill>
                  <a:srgbClr val="000000"/>
                </a:solidFill>
                <a:cs typeface="B Titr" panose="00000700000000000000" pitchFamily="2" charset="-78"/>
              </a:rPr>
              <a:t>ریلی</a:t>
            </a:r>
            <a:endParaRPr lang="fa-IR" sz="1600" b="1" u="sng" dirty="0">
              <a:ln w="0"/>
              <a:solidFill>
                <a:srgbClr val="37006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B Zar" panose="00000400000000000000" pitchFamily="2" charset="-78"/>
            </a:endParaRPr>
          </a:p>
        </p:txBody>
      </p:sp>
      <p:sp>
        <p:nvSpPr>
          <p:cNvPr id="6" name="Subtitle 2"/>
          <p:cNvSpPr txBox="1">
            <a:spLocks/>
          </p:cNvSpPr>
          <p:nvPr/>
        </p:nvSpPr>
        <p:spPr bwMode="auto">
          <a:xfrm>
            <a:off x="1087358" y="824419"/>
            <a:ext cx="7518162" cy="568311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rtl="1">
              <a:defRPr/>
            </a:pPr>
            <a:r>
              <a:rPr lang="fa-IR" altLang="fa-IR" sz="2333" u="sng" dirty="0">
                <a:latin typeface="Tahoma" pitchFamily="34" charset="0"/>
                <a:cs typeface="B Titr" pitchFamily="2" charset="-78"/>
              </a:rPr>
              <a:t>نکاتی در باره </a:t>
            </a:r>
            <a:r>
              <a:rPr lang="fa-IR" altLang="fa-IR" sz="2333" u="sng" dirty="0" smtClean="0">
                <a:latin typeface="Tahoma" pitchFamily="34" charset="0"/>
                <a:cs typeface="B Titr" pitchFamily="2" charset="-78"/>
              </a:rPr>
              <a:t>پروژه برقی کردن راه‌آهن تهران-‌مشهد:</a:t>
            </a:r>
            <a:endParaRPr lang="en-US" sz="2333" u="sng" dirty="0">
              <a:latin typeface="Tahoma" pitchFamily="34" charset="0"/>
              <a:cs typeface="B Titr" pitchFamily="2" charset="-78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539552" y="1525036"/>
            <a:ext cx="8281992" cy="4078039"/>
          </a:xfrm>
          <a:prstGeom prst="rect">
            <a:avLst/>
          </a:prstGeom>
          <a:solidFill>
            <a:srgbClr val="FFC000">
              <a:alpha val="21000"/>
            </a:srgbClr>
          </a:solidFill>
        </p:spPr>
        <p:txBody>
          <a:bodyPr wrap="square">
            <a:spAutoFit/>
          </a:bodyPr>
          <a:lstStyle/>
          <a:p>
            <a:pPr marL="374650" lvl="1" indent="-285750" algn="justLow" rtl="1">
              <a:spcAft>
                <a:spcPts val="500"/>
              </a:spcAft>
              <a:buFont typeface="Arial" panose="020B0604020202020204" pitchFamily="34" charset="0"/>
              <a:buChar char="•"/>
            </a:pPr>
            <a:r>
              <a:rPr lang="fa-IR" altLang="fa-IR" b="1" spc="83" dirty="0">
                <a:solidFill>
                  <a:srgbClr val="000000"/>
                </a:solidFill>
                <a:cs typeface="B Titr" panose="00000700000000000000" pitchFamily="2" charset="-78"/>
              </a:rPr>
              <a:t>برقی کردن خطوط </a:t>
            </a:r>
            <a:r>
              <a:rPr lang="fa-IR" altLang="fa-IR" b="1" spc="83" dirty="0" smtClean="0">
                <a:solidFill>
                  <a:srgbClr val="000000"/>
                </a:solidFill>
                <a:cs typeface="B Titr" panose="00000700000000000000" pitchFamily="2" charset="-78"/>
              </a:rPr>
              <a:t>ریلی برای محورهای پرترافیک </a:t>
            </a:r>
            <a:r>
              <a:rPr lang="fa-IR" altLang="fa-IR" b="1" spc="83" dirty="0">
                <a:solidFill>
                  <a:srgbClr val="000000"/>
                </a:solidFill>
                <a:cs typeface="B Titr" panose="00000700000000000000" pitchFamily="2" charset="-78"/>
              </a:rPr>
              <a:t>بسیار </a:t>
            </a:r>
            <a:r>
              <a:rPr lang="fa-IR" altLang="fa-IR" b="1" spc="83" dirty="0" smtClean="0">
                <a:solidFill>
                  <a:srgbClr val="000000"/>
                </a:solidFill>
                <a:cs typeface="B Titr" panose="00000700000000000000" pitchFamily="2" charset="-78"/>
              </a:rPr>
              <a:t>ضروری با </a:t>
            </a:r>
            <a:r>
              <a:rPr lang="fa-IR" altLang="fa-IR" b="1" spc="83" dirty="0">
                <a:solidFill>
                  <a:srgbClr val="000000"/>
                </a:solidFill>
                <a:cs typeface="B Titr" panose="00000700000000000000" pitchFamily="2" charset="-78"/>
              </a:rPr>
              <a:t>بازده </a:t>
            </a:r>
            <a:r>
              <a:rPr lang="fa-IR" altLang="fa-IR" b="1" spc="83" dirty="0" smtClean="0">
                <a:solidFill>
                  <a:srgbClr val="000000"/>
                </a:solidFill>
                <a:cs typeface="B Titr" panose="00000700000000000000" pitchFamily="2" charset="-78"/>
              </a:rPr>
              <a:t>بالاست. </a:t>
            </a:r>
          </a:p>
          <a:p>
            <a:pPr marL="374650" lvl="1" indent="-285750" algn="justLow" rtl="1">
              <a:spcAft>
                <a:spcPts val="500"/>
              </a:spcAft>
              <a:buFont typeface="Arial" panose="020B0604020202020204" pitchFamily="34" charset="0"/>
              <a:buChar char="•"/>
            </a:pPr>
            <a:r>
              <a:rPr lang="fa-IR" altLang="fa-IR" b="1" spc="83" dirty="0" smtClean="0">
                <a:solidFill>
                  <a:srgbClr val="000000"/>
                </a:solidFill>
                <a:cs typeface="B Titr" panose="00000700000000000000" pitchFamily="2" charset="-78"/>
              </a:rPr>
              <a:t>این </a:t>
            </a:r>
            <a:r>
              <a:rPr lang="fa-IR" altLang="fa-IR" b="1" spc="83" dirty="0">
                <a:solidFill>
                  <a:srgbClr val="000000"/>
                </a:solidFill>
                <a:cs typeface="B Titr" panose="00000700000000000000" pitchFamily="2" charset="-78"/>
              </a:rPr>
              <a:t>پروژه برای تحول در راه آهن ایران و اقتصادی شدن عملیات آن </a:t>
            </a:r>
            <a:r>
              <a:rPr lang="fa-IR" altLang="fa-IR" b="1" spc="83" dirty="0" smtClean="0">
                <a:solidFill>
                  <a:srgbClr val="000000"/>
                </a:solidFill>
                <a:cs typeface="B Titr" panose="00000700000000000000" pitchFamily="2" charset="-78"/>
              </a:rPr>
              <a:t>حدود </a:t>
            </a:r>
            <a:r>
              <a:rPr lang="fa-IR" altLang="fa-IR" b="1" spc="83" dirty="0">
                <a:solidFill>
                  <a:srgbClr val="000000"/>
                </a:solidFill>
                <a:cs typeface="B Titr" panose="00000700000000000000" pitchFamily="2" charset="-78"/>
              </a:rPr>
              <a:t>بیست سال است در دستور کار قرار دارد.</a:t>
            </a:r>
          </a:p>
          <a:p>
            <a:pPr marL="374650" lvl="1" indent="-285750" algn="justLow" rtl="1">
              <a:spcAft>
                <a:spcPts val="500"/>
              </a:spcAft>
              <a:buFont typeface="Arial" panose="020B0604020202020204" pitchFamily="34" charset="0"/>
              <a:buChar char="•"/>
            </a:pPr>
            <a:r>
              <a:rPr lang="fa-IR" altLang="fa-IR" b="1" spc="83" dirty="0" smtClean="0">
                <a:solidFill>
                  <a:srgbClr val="000000"/>
                </a:solidFill>
                <a:cs typeface="B Titr" panose="00000700000000000000" pitchFamily="2" charset="-78"/>
              </a:rPr>
              <a:t>در </a:t>
            </a:r>
            <a:r>
              <a:rPr lang="fa-IR" altLang="fa-IR" b="1" spc="83" dirty="0">
                <a:solidFill>
                  <a:srgbClr val="000000"/>
                </a:solidFill>
                <a:cs typeface="B Titr" panose="00000700000000000000" pitchFamily="2" charset="-78"/>
              </a:rPr>
              <a:t>مناقصه سال 1386 برای این طرح قیمت پیشنهادی شرکتهای چینی بیش از دو برابر قیمت کنسرسیوم برنده (تلفیق شرکتهای ایرانی و اروپایی) بود.</a:t>
            </a:r>
          </a:p>
          <a:p>
            <a:pPr marL="374650" lvl="1" indent="-285750" algn="justLow" rtl="1">
              <a:spcAft>
                <a:spcPts val="500"/>
              </a:spcAft>
              <a:buFont typeface="Arial" panose="020B0604020202020204" pitchFamily="34" charset="0"/>
              <a:buChar char="•"/>
            </a:pPr>
            <a:r>
              <a:rPr lang="fa-IR" b="1" spc="83" dirty="0">
                <a:solidFill>
                  <a:srgbClr val="000000"/>
                </a:solidFill>
                <a:cs typeface="B Titr" panose="00000700000000000000" pitchFamily="2" charset="-78"/>
              </a:rPr>
              <a:t>پيرو سفر رييس جمهور چين به ايران، اعطاي وام با سود اندك (</a:t>
            </a:r>
            <a:r>
              <a:rPr lang="en-US" b="1" spc="83" dirty="0">
                <a:solidFill>
                  <a:srgbClr val="000000"/>
                </a:solidFill>
                <a:cs typeface="B Titr" panose="00000700000000000000" pitchFamily="2" charset="-78"/>
              </a:rPr>
              <a:t>Soft loan</a:t>
            </a:r>
            <a:r>
              <a:rPr lang="fa-IR" b="1" spc="83" dirty="0">
                <a:solidFill>
                  <a:srgbClr val="000000"/>
                </a:solidFill>
                <a:cs typeface="B Titr" panose="00000700000000000000" pitchFamily="2" charset="-78"/>
              </a:rPr>
              <a:t>) براي اين پروژه مطرح و بر اين اساس قرارداد تجاري تهيه و اغلب مقدمات و مجوزهاي آن فراهم شد ليكن بنا به </a:t>
            </a:r>
            <a:r>
              <a:rPr lang="fa-IR" b="1" spc="83" dirty="0" smtClean="0">
                <a:solidFill>
                  <a:srgbClr val="000000"/>
                </a:solidFill>
                <a:cs typeface="B Titr" panose="00000700000000000000" pitchFamily="2" charset="-78"/>
              </a:rPr>
              <a:t>نگرانی چین از تبعات تحريم‌هاي </a:t>
            </a:r>
            <a:r>
              <a:rPr lang="fa-IR" b="1" spc="83" dirty="0">
                <a:solidFill>
                  <a:srgbClr val="000000"/>
                </a:solidFill>
                <a:cs typeface="B Titr" panose="00000700000000000000" pitchFamily="2" charset="-78"/>
              </a:rPr>
              <a:t>امريكايي، متوقف </a:t>
            </a:r>
            <a:r>
              <a:rPr lang="fa-IR" b="1" spc="83" dirty="0" smtClean="0">
                <a:solidFill>
                  <a:srgbClr val="000000"/>
                </a:solidFill>
                <a:cs typeface="B Titr" panose="00000700000000000000" pitchFamily="2" charset="-78"/>
              </a:rPr>
              <a:t>شد.</a:t>
            </a:r>
          </a:p>
          <a:p>
            <a:pPr marL="374650" lvl="1" indent="-285750" algn="justLow" rtl="1">
              <a:spcAft>
                <a:spcPts val="500"/>
              </a:spcAft>
              <a:buFont typeface="Arial" panose="020B0604020202020204" pitchFamily="34" charset="0"/>
              <a:buChar char="•"/>
            </a:pPr>
            <a:endParaRPr lang="fa-IR" b="1" spc="83" dirty="0">
              <a:solidFill>
                <a:srgbClr val="000000"/>
              </a:solidFill>
              <a:cs typeface="B Titr" panose="00000700000000000000" pitchFamily="2" charset="-78"/>
            </a:endParaRPr>
          </a:p>
          <a:p>
            <a:pPr marL="374650" lvl="1" indent="-285750" algn="justLow" rtl="1">
              <a:spcAft>
                <a:spcPts val="500"/>
              </a:spcAft>
              <a:buFont typeface="Arial" panose="020B0604020202020204" pitchFamily="34" charset="0"/>
              <a:buChar char="•"/>
            </a:pPr>
            <a:endParaRPr lang="fa-IR" b="1" spc="83" dirty="0" smtClean="0">
              <a:solidFill>
                <a:srgbClr val="000000"/>
              </a:solidFill>
              <a:cs typeface="B Titr" panose="00000700000000000000" pitchFamily="2" charset="-78"/>
            </a:endParaRPr>
          </a:p>
          <a:p>
            <a:pPr marL="374650" lvl="1" indent="-285750" algn="justLow" rtl="1">
              <a:spcAft>
                <a:spcPts val="500"/>
              </a:spcAft>
              <a:buFont typeface="Arial" panose="020B0604020202020204" pitchFamily="34" charset="0"/>
              <a:buChar char="•"/>
            </a:pPr>
            <a:r>
              <a:rPr lang="fa-IR" b="1" spc="83" dirty="0">
                <a:solidFill>
                  <a:srgbClr val="000000"/>
                </a:solidFill>
                <a:cs typeface="B Titr" panose="00000700000000000000" pitchFamily="2" charset="-78"/>
              </a:rPr>
              <a:t>اين تجربه، اهميت زمان و کاهش معطلی در پروژه های ضروری را نشان مي‌دهد. </a:t>
            </a:r>
            <a:r>
              <a:rPr lang="fa-IR" b="1" spc="83" dirty="0" smtClean="0">
                <a:solidFill>
                  <a:srgbClr val="000000"/>
                </a:solidFill>
                <a:cs typeface="B Titr" panose="00000700000000000000" pitchFamily="2" charset="-78"/>
              </a:rPr>
              <a:t>همچنین دولت چین باید بر شرکتهای چینی نظارت نماید که دنبال سودجویی افراطی نباشند.</a:t>
            </a:r>
            <a:endParaRPr lang="en-US" b="1" spc="83" dirty="0">
              <a:solidFill>
                <a:srgbClr val="000000"/>
              </a:solidFill>
              <a:cs typeface="B Titr" panose="000007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5853415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ubtitle 2"/>
          <p:cNvSpPr txBox="1">
            <a:spLocks/>
          </p:cNvSpPr>
          <p:nvPr/>
        </p:nvSpPr>
        <p:spPr bwMode="auto">
          <a:xfrm>
            <a:off x="539552" y="1258197"/>
            <a:ext cx="8122508" cy="1800200"/>
          </a:xfrm>
          <a:prstGeom prst="rect">
            <a:avLst/>
          </a:prstGeom>
          <a:solidFill>
            <a:srgbClr val="BDFBC3"/>
          </a:solidFill>
          <a:ln w="66675">
            <a:solidFill>
              <a:schemeClr val="accent1"/>
            </a:solidFill>
            <a:miter lim="800000"/>
            <a:headEnd/>
            <a:tailEnd/>
          </a:ln>
          <a:scene3d>
            <a:camera prst="orthographicFront"/>
            <a:lightRig rig="threePt" dir="t">
              <a:rot lat="0" lon="0" rev="13800000"/>
            </a:lightRig>
          </a:scene3d>
          <a:sp3d extrusionH="82550">
            <a:bevelT w="69850"/>
            <a:bevelB w="273050" prst="relaxedInset"/>
          </a:sp3d>
        </p:spPr>
        <p:txBody>
          <a:bodyPr/>
          <a:lstStyle/>
          <a:p>
            <a:pPr algn="r" rtl="1" fontAlgn="auto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ct val="85000"/>
              <a:buFont typeface="Wingdings 2"/>
              <a:buNone/>
              <a:defRPr/>
            </a:pPr>
            <a:r>
              <a:rPr lang="fa-IR" sz="2400" b="1" spc="100" dirty="0" smtClean="0">
                <a:solidFill>
                  <a:srgbClr val="000000"/>
                </a:solidFill>
                <a:latin typeface="+mn-lt"/>
                <a:cs typeface="B Zar" panose="00000400000000000000" pitchFamily="2" charset="-78"/>
              </a:rPr>
              <a:t>مقام معظم رهبری دام ظله :</a:t>
            </a:r>
          </a:p>
          <a:p>
            <a:pPr algn="just" rtl="1" fontAlgn="auto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ct val="85000"/>
              <a:buFont typeface="Wingdings 2"/>
              <a:buNone/>
              <a:defRPr/>
            </a:pPr>
            <a:r>
              <a:rPr lang="fa-IR" sz="2400" b="1" spc="100" dirty="0" smtClean="0">
                <a:solidFill>
                  <a:srgbClr val="000000"/>
                </a:solidFill>
                <a:latin typeface="+mn-lt"/>
                <a:cs typeface="B Zar" panose="00000400000000000000" pitchFamily="2" charset="-78"/>
              </a:rPr>
              <a:t>ایران </a:t>
            </a:r>
            <a:r>
              <a:rPr lang="fa-IR" sz="2400" b="1" spc="100" dirty="0">
                <a:solidFill>
                  <a:srgbClr val="000000"/>
                </a:solidFill>
                <a:latin typeface="+mn-lt"/>
                <a:cs typeface="B Zar" panose="00000400000000000000" pitchFamily="2" charset="-78"/>
              </a:rPr>
              <a:t>و چین </a:t>
            </a:r>
            <a:r>
              <a:rPr lang="fa-IR" sz="2400" b="1" spc="100" dirty="0" smtClean="0">
                <a:solidFill>
                  <a:srgbClr val="000000"/>
                </a:solidFill>
                <a:latin typeface="+mn-lt"/>
                <a:cs typeface="B Zar" panose="00000400000000000000" pitchFamily="2" charset="-78"/>
              </a:rPr>
              <a:t>با سابقه کهن تمدنی در دو سوی قاره آسیا، قدرت تحول آفرینی در صحنه منطقه ای و جهانی را دارند. عملیاتی کردن تمامی ابعاد توافق راهبردی، این راه را هموار می کند.</a:t>
            </a:r>
            <a:endParaRPr lang="fa-IR" sz="2000" b="1" spc="100" dirty="0">
              <a:solidFill>
                <a:srgbClr val="000000"/>
              </a:solidFill>
              <a:latin typeface="+mn-lt"/>
              <a:cs typeface="B Zar" panose="00000400000000000000" pitchFamily="2" charset="-78"/>
            </a:endParaRPr>
          </a:p>
        </p:txBody>
      </p:sp>
      <p:sp>
        <p:nvSpPr>
          <p:cNvPr id="7" name="Subtitle 2"/>
          <p:cNvSpPr txBox="1">
            <a:spLocks/>
          </p:cNvSpPr>
          <p:nvPr/>
        </p:nvSpPr>
        <p:spPr bwMode="auto">
          <a:xfrm>
            <a:off x="1029212" y="590584"/>
            <a:ext cx="7416824" cy="6480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 rtl="1">
              <a:spcBef>
                <a:spcPct val="20000"/>
              </a:spcBef>
              <a:buFont typeface="Arial" pitchFamily="34" charset="0"/>
              <a:buNone/>
            </a:pPr>
            <a:r>
              <a:rPr lang="fa-IR" sz="2800" dirty="0">
                <a:solidFill>
                  <a:srgbClr val="C00000"/>
                </a:solidFill>
                <a:latin typeface="Calibri" pitchFamily="34" charset="0"/>
                <a:cs typeface="B Titr" pitchFamily="2" charset="-78"/>
              </a:rPr>
              <a:t>مقدمه :‌</a:t>
            </a:r>
            <a:endParaRPr lang="fa-IR" sz="2400" dirty="0">
              <a:solidFill>
                <a:srgbClr val="C00000"/>
              </a:solidFill>
              <a:latin typeface="Calibri" pitchFamily="34" charset="0"/>
              <a:cs typeface="B Titr" pitchFamily="2" charset="-78"/>
            </a:endParaRPr>
          </a:p>
          <a:p>
            <a:pPr algn="ctr" rtl="1" eaLnBrk="0" hangingPunct="0"/>
            <a:endParaRPr lang="fa-IR" sz="2400" b="1" dirty="0">
              <a:solidFill>
                <a:srgbClr val="000000"/>
              </a:solidFill>
              <a:latin typeface="Calibri" pitchFamily="34" charset="0"/>
              <a:cs typeface="B Titr" pitchFamily="2" charset="-78"/>
            </a:endParaRPr>
          </a:p>
        </p:txBody>
      </p:sp>
      <p:sp>
        <p:nvSpPr>
          <p:cNvPr id="4" name="Subtitle 2"/>
          <p:cNvSpPr txBox="1">
            <a:spLocks/>
          </p:cNvSpPr>
          <p:nvPr/>
        </p:nvSpPr>
        <p:spPr bwMode="auto">
          <a:xfrm>
            <a:off x="539552" y="3645024"/>
            <a:ext cx="8122508" cy="230425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66675">
            <a:solidFill>
              <a:schemeClr val="accent1"/>
            </a:solidFill>
            <a:miter lim="800000"/>
            <a:headEnd/>
            <a:tailEnd/>
          </a:ln>
          <a:scene3d>
            <a:camera prst="orthographicFront"/>
            <a:lightRig rig="threePt" dir="t">
              <a:rot lat="0" lon="0" rev="13800000"/>
            </a:lightRig>
          </a:scene3d>
          <a:sp3d extrusionH="82550">
            <a:bevelT w="69850"/>
            <a:bevelB w="273050" prst="relaxedInset"/>
          </a:sp3d>
        </p:spPr>
        <p:txBody>
          <a:bodyPr/>
          <a:lstStyle/>
          <a:p>
            <a:pPr algn="just" rtl="1" fontAlgn="auto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ct val="85000"/>
              <a:defRPr/>
            </a:pPr>
            <a:r>
              <a:rPr lang="fa-IR" sz="2300" b="1" u="sng" spc="1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B Zar" panose="00000400000000000000" pitchFamily="2" charset="-78"/>
              </a:rPr>
              <a:t>بخش حمل ونقل </a:t>
            </a:r>
            <a:r>
              <a:rPr lang="fa-IR" sz="2300" b="1" spc="100" dirty="0">
                <a:solidFill>
                  <a:srgbClr val="000000"/>
                </a:solidFill>
                <a:latin typeface="+mn-lt"/>
                <a:cs typeface="B Zar" panose="00000400000000000000" pitchFamily="2" charset="-78"/>
              </a:rPr>
              <a:t>از بخشهای بسیار مهم در همکاری دو کشور است و اين گزارش </a:t>
            </a:r>
            <a:r>
              <a:rPr lang="fa-IR" sz="2300" b="1" spc="100" dirty="0" smtClean="0">
                <a:solidFill>
                  <a:srgbClr val="000000"/>
                </a:solidFill>
                <a:latin typeface="+mn-lt"/>
                <a:cs typeface="B Zar" panose="00000400000000000000" pitchFamily="2" charset="-78"/>
              </a:rPr>
              <a:t>با </a:t>
            </a:r>
            <a:r>
              <a:rPr lang="fa-IR" sz="2300" b="1" spc="100" dirty="0">
                <a:solidFill>
                  <a:srgbClr val="000000"/>
                </a:solidFill>
                <a:latin typeface="+mn-lt"/>
                <a:cs typeface="B Zar" panose="00000400000000000000" pitchFamily="2" charset="-78"/>
              </a:rPr>
              <a:t>مرور </a:t>
            </a:r>
            <a:r>
              <a:rPr lang="fa-IR" sz="2400" b="1" spc="100" dirty="0">
                <a:solidFill>
                  <a:srgbClr val="000000"/>
                </a:solidFill>
                <a:latin typeface="+mn-lt"/>
                <a:cs typeface="B Zar" panose="00000400000000000000" pitchFamily="2" charset="-78"/>
              </a:rPr>
              <a:t>اسناد</a:t>
            </a:r>
            <a:r>
              <a:rPr lang="fa-IR" sz="2300" b="1" spc="100" dirty="0">
                <a:solidFill>
                  <a:srgbClr val="000000"/>
                </a:solidFill>
                <a:latin typeface="+mn-lt"/>
                <a:cs typeface="B Zar" panose="00000400000000000000" pitchFamily="2" charset="-78"/>
              </a:rPr>
              <a:t> بالادستی، شناخت نيازهاي ايران در اين بخش از ابعاد فني و اقتصادي، برخي سوابق و آسيب شناسي همكاري‌هاي قبلي، چالشها و </a:t>
            </a:r>
            <a:r>
              <a:rPr lang="fa-IR" sz="2300" b="1" spc="100" dirty="0" smtClean="0">
                <a:solidFill>
                  <a:srgbClr val="000000"/>
                </a:solidFill>
                <a:latin typeface="+mn-lt"/>
                <a:cs typeface="B Zar" panose="00000400000000000000" pitchFamily="2" charset="-78"/>
              </a:rPr>
              <a:t>توانمندی های </a:t>
            </a:r>
            <a:r>
              <a:rPr lang="fa-IR" sz="2300" b="1" spc="100" dirty="0">
                <a:solidFill>
                  <a:srgbClr val="000000"/>
                </a:solidFill>
                <a:latin typeface="+mn-lt"/>
                <a:cs typeface="B Zar" panose="00000400000000000000" pitchFamily="2" charset="-78"/>
              </a:rPr>
              <a:t>بخش </a:t>
            </a:r>
            <a:r>
              <a:rPr lang="fa-IR" sz="2300" b="1" spc="100" dirty="0" smtClean="0">
                <a:solidFill>
                  <a:srgbClr val="000000"/>
                </a:solidFill>
                <a:latin typeface="+mn-lt"/>
                <a:cs typeface="B Zar" panose="00000400000000000000" pitchFamily="2" charset="-78"/>
              </a:rPr>
              <a:t>حمل ونقل ایران؛ موضوعات </a:t>
            </a:r>
            <a:r>
              <a:rPr lang="fa-IR" sz="2300" b="1" spc="100" dirty="0">
                <a:solidFill>
                  <a:srgbClr val="000000"/>
                </a:solidFill>
                <a:latin typeface="+mn-lt"/>
                <a:cs typeface="B Zar" panose="00000400000000000000" pitchFamily="2" charset="-78"/>
              </a:rPr>
              <a:t>و راهبردهایی برای این همکاری </a:t>
            </a:r>
            <a:r>
              <a:rPr lang="fa-IR" sz="2300" b="1" spc="100" dirty="0" smtClean="0">
                <a:solidFill>
                  <a:srgbClr val="000000"/>
                </a:solidFill>
                <a:latin typeface="+mn-lt"/>
                <a:cs typeface="B Zar" panose="00000400000000000000" pitchFamily="2" charset="-78"/>
              </a:rPr>
              <a:t>به </a:t>
            </a:r>
            <a:r>
              <a:rPr lang="fa-IR" sz="2300" b="1" spc="100" dirty="0">
                <a:solidFill>
                  <a:srgbClr val="000000"/>
                </a:solidFill>
                <a:latin typeface="+mn-lt"/>
                <a:cs typeface="B Zar" panose="00000400000000000000" pitchFamily="2" charset="-78"/>
              </a:rPr>
              <a:t>ویژه از ابعاد علمی و فناوری پیشنهاد مي نماید</a:t>
            </a:r>
            <a:r>
              <a:rPr lang="fa-IR" sz="2300" b="1" spc="100" dirty="0" smtClean="0">
                <a:solidFill>
                  <a:srgbClr val="000000"/>
                </a:solidFill>
                <a:latin typeface="+mn-lt"/>
                <a:cs typeface="B Zar" panose="00000400000000000000" pitchFamily="2" charset="-78"/>
              </a:rPr>
              <a:t>.</a:t>
            </a:r>
            <a:endParaRPr lang="fa-IR" sz="2300" b="1" spc="100" dirty="0" smtClean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cs typeface="B Zar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818405510"/>
      </p:ext>
    </p:extLst>
  </p:cSld>
  <p:clrMapOvr>
    <a:masterClrMapping/>
  </p:clrMapOvr>
  <p:transition>
    <p:random/>
  </p:transition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Slide Number Placeholder 5">
            <a:extLst>
              <a:ext uri="{FF2B5EF4-FFF2-40B4-BE49-F238E27FC236}">
                <a16:creationId xmlns:a16="http://schemas.microsoft.com/office/drawing/2014/main" id="{09E33B47-F657-431C-8FDB-19E23DAF45C3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>
          <a:xfrm>
            <a:off x="0" y="6453188"/>
            <a:ext cx="1223963" cy="2603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r" rtl="1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r" rtl="1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r" rtl="1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r" rtl="1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r" rtl="1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>
              <a:spcBef>
                <a:spcPct val="0"/>
              </a:spcBef>
              <a:buFontTx/>
              <a:buNone/>
            </a:pPr>
            <a:fld id="{F568E7D8-8ECC-4D9C-A724-B62F4512D6E1}" type="slidenum">
              <a:rPr lang="ar-SA" altLang="fa-IR" sz="1400">
                <a:solidFill>
                  <a:srgbClr val="000000"/>
                </a:solidFill>
                <a:cs typeface="Zar" pitchFamily="2" charset="0"/>
              </a:rPr>
              <a:pPr algn="l">
                <a:spcBef>
                  <a:spcPct val="0"/>
                </a:spcBef>
                <a:buFontTx/>
                <a:buNone/>
              </a:pPr>
              <a:t>30</a:t>
            </a:fld>
            <a:endParaRPr lang="en-US" altLang="fa-IR" sz="1400">
              <a:solidFill>
                <a:srgbClr val="000000"/>
              </a:solidFill>
              <a:cs typeface="Zar" pitchFamily="2" charset="0"/>
            </a:endParaRPr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F6ECB4F5-E3A2-410B-816C-292FC4B81F2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23963" y="1988840"/>
            <a:ext cx="6624575" cy="16561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rtl="1">
              <a:defRPr/>
            </a:pPr>
            <a:r>
              <a:rPr lang="fa-IR" sz="2800" b="1" u="sng" dirty="0" smtClean="0">
                <a:solidFill>
                  <a:srgbClr val="FF0000"/>
                </a:solidFill>
                <a:cs typeface="B Zar" panose="00000400000000000000" pitchFamily="2" charset="-78"/>
              </a:rPr>
              <a:t>راهبردهای تحول در بخش حمل و نقل ایران و</a:t>
            </a:r>
          </a:p>
          <a:p>
            <a:pPr algn="ctr" rtl="1">
              <a:defRPr/>
            </a:pPr>
            <a:endParaRPr lang="fa-IR" sz="2800" b="1" u="sng" dirty="0">
              <a:solidFill>
                <a:srgbClr val="FF0000"/>
              </a:solidFill>
              <a:cs typeface="B Zar" panose="00000400000000000000" pitchFamily="2" charset="-78"/>
            </a:endParaRPr>
          </a:p>
          <a:p>
            <a:pPr algn="ctr" rtl="1">
              <a:defRPr/>
            </a:pPr>
            <a:r>
              <a:rPr lang="fa-IR" sz="2800" b="1" u="sng" dirty="0" smtClean="0">
                <a:solidFill>
                  <a:srgbClr val="FF0000"/>
                </a:solidFill>
                <a:cs typeface="B Zar" panose="00000400000000000000" pitchFamily="2" charset="-78"/>
              </a:rPr>
              <a:t> موضوعات همکاری با چین</a:t>
            </a:r>
            <a:endParaRPr lang="en-US" sz="2800" b="1" u="sng" dirty="0">
              <a:solidFill>
                <a:srgbClr val="FF0000"/>
              </a:solidFill>
              <a:cs typeface="B Zar" panose="00000400000000000000" pitchFamily="2" charset="-78"/>
            </a:endParaRP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F6ECB4F5-E3A2-410B-816C-292FC4B81F2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27480" y="4581128"/>
            <a:ext cx="7055510" cy="1152128"/>
          </a:xfrm>
          <a:prstGeom prst="rect">
            <a:avLst/>
          </a:prstGeom>
          <a:solidFill>
            <a:srgbClr val="A6C36B"/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rtl="1">
              <a:defRPr/>
            </a:pPr>
            <a:r>
              <a:rPr lang="fa-IR" sz="2000" b="1" dirty="0" smtClean="0">
                <a:cs typeface="B Zar" panose="00000400000000000000" pitchFamily="2" charset="-78"/>
              </a:rPr>
              <a:t>همکاری با چین را نباید صرفاً در حوزه های تأمین مالی، توسعه زیربنایی یا خرید ناوگان بررسی نمود بلکه همکاری علمی و فناوری در حوزه های نرم افزاری و شیوه های حکمرانی در بخش حمل ونقل اهمیت بالاتری دارند.</a:t>
            </a:r>
            <a:endParaRPr lang="en-US" sz="2000" b="1" dirty="0">
              <a:cs typeface="B Zar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582174405"/>
      </p:ext>
    </p:extLst>
  </p:cSld>
  <p:clrMapOvr>
    <a:masterClrMapping/>
  </p:clrMapOvr>
  <p:transition>
    <p:random/>
  </p:transition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9" name="Rectangle 2">
            <a:extLst>
              <a:ext uri="{FF2B5EF4-FFF2-40B4-BE49-F238E27FC236}">
                <a16:creationId xmlns:a16="http://schemas.microsoft.com/office/drawing/2014/main" id="{F9123089-D65B-4E69-836D-125BC25959F3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467544" y="1989043"/>
            <a:ext cx="7992888" cy="3247105"/>
          </a:xfrm>
          <a:solidFill>
            <a:schemeClr val="accent3">
              <a:lumMod val="40000"/>
              <a:lumOff val="60000"/>
            </a:schemeClr>
          </a:solidFill>
        </p:spPr>
        <p:txBody>
          <a:bodyPr/>
          <a:lstStyle/>
          <a:p>
            <a:pPr algn="r">
              <a:lnSpc>
                <a:spcPct val="150000"/>
              </a:lnSpc>
            </a:pPr>
            <a:r>
              <a:rPr lang="fa-IR" altLang="fa-IR" sz="2000" b="1" dirty="0">
                <a:cs typeface="B Zar" panose="00000400000000000000" pitchFamily="2" charset="-78"/>
              </a:rPr>
              <a:t>1- تهیه و تصویب برنامه راهبردی بخش حمل و نقل (نظام جامع حمل و نقل) و برنامه جامع توسعه </a:t>
            </a:r>
            <a:r>
              <a:rPr lang="fa-IR" altLang="fa-IR" sz="2000" b="1" dirty="0" smtClean="0">
                <a:cs typeface="B Zar" panose="00000400000000000000" pitchFamily="2" charset="-78"/>
              </a:rPr>
              <a:t>شبکه زیربنایی </a:t>
            </a:r>
            <a:r>
              <a:rPr lang="fa-IR" altLang="fa-IR" sz="2000" b="1" dirty="0">
                <a:cs typeface="B Zar" panose="00000400000000000000" pitchFamily="2" charset="-78"/>
              </a:rPr>
              <a:t>(طرح جامع حمل و نقل) منطبق با اسناد بالادستی</a:t>
            </a:r>
            <a:r>
              <a:rPr lang="fa-IR" altLang="fa-IR" sz="2000" b="1" dirty="0" smtClean="0">
                <a:cs typeface="B Zar" panose="00000400000000000000" pitchFamily="2" charset="-78"/>
              </a:rPr>
              <a:t>.</a:t>
            </a:r>
            <a:br>
              <a:rPr lang="fa-IR" altLang="fa-IR" sz="2000" b="1" dirty="0" smtClean="0">
                <a:cs typeface="B Zar" panose="00000400000000000000" pitchFamily="2" charset="-78"/>
              </a:rPr>
            </a:br>
            <a:r>
              <a:rPr lang="fa-IR" altLang="fa-IR" sz="2000" b="1" dirty="0" smtClean="0">
                <a:cs typeface="B Zar" panose="00000400000000000000" pitchFamily="2" charset="-78"/>
              </a:rPr>
              <a:t>2-‎ ‎ارتقای </a:t>
            </a:r>
            <a:r>
              <a:rPr lang="fa-IR" altLang="fa-IR" sz="2000" b="1" dirty="0">
                <a:cs typeface="B Zar" panose="00000400000000000000" pitchFamily="2" charset="-78"/>
              </a:rPr>
              <a:t>لجستیکی، تحول </a:t>
            </a:r>
            <a:r>
              <a:rPr lang="fa-IR" altLang="fa-IR" sz="2000" b="1" dirty="0" smtClean="0">
                <a:cs typeface="B Zar" panose="00000400000000000000" pitchFamily="2" charset="-78"/>
              </a:rPr>
              <a:t>فناوری</a:t>
            </a:r>
            <a:r>
              <a:rPr lang="fa-IR" altLang="fa-IR" sz="2000" b="1" dirty="0">
                <a:cs typeface="B Zar" panose="00000400000000000000" pitchFamily="2" charset="-78"/>
              </a:rPr>
              <a:t>، دیجیتال  نمودن و </a:t>
            </a:r>
            <a:r>
              <a:rPr lang="fa-IR" altLang="fa-IR" sz="2000" b="1" dirty="0" smtClean="0">
                <a:cs typeface="B Zar" panose="00000400000000000000" pitchFamily="2" charset="-78"/>
              </a:rPr>
              <a:t>هوشمندسازی بخش حمل و نقل.</a:t>
            </a:r>
            <a:br>
              <a:rPr lang="fa-IR" altLang="fa-IR" sz="2000" b="1" dirty="0" smtClean="0">
                <a:cs typeface="B Zar" panose="00000400000000000000" pitchFamily="2" charset="-78"/>
              </a:rPr>
            </a:br>
            <a:r>
              <a:rPr lang="fa-IR" altLang="fa-IR" sz="2000" b="1" dirty="0" smtClean="0">
                <a:cs typeface="B Zar" panose="00000400000000000000" pitchFamily="2" charset="-78"/>
              </a:rPr>
              <a:t>3- تقویت نگرش </a:t>
            </a:r>
            <a:r>
              <a:rPr lang="fa-IR" altLang="fa-IR" sz="2000" b="1" dirty="0">
                <a:cs typeface="B Zar" panose="00000400000000000000" pitchFamily="2" charset="-78"/>
              </a:rPr>
              <a:t>سیستمی و ارتقای زنجیره های </a:t>
            </a:r>
            <a:r>
              <a:rPr lang="fa-IR" altLang="fa-IR" sz="2000" b="1" dirty="0" smtClean="0">
                <a:cs typeface="B Zar" panose="00000400000000000000" pitchFamily="2" charset="-78"/>
              </a:rPr>
              <a:t>ارزش اقتصادی در مقیاس بین المللی.</a:t>
            </a:r>
            <a:br>
              <a:rPr lang="fa-IR" altLang="fa-IR" sz="2000" b="1" dirty="0" smtClean="0">
                <a:cs typeface="B Zar" panose="00000400000000000000" pitchFamily="2" charset="-78"/>
              </a:rPr>
            </a:br>
            <a:r>
              <a:rPr lang="fa-IR" altLang="fa-IR" sz="2000" b="1" dirty="0" smtClean="0">
                <a:cs typeface="B Zar" panose="00000400000000000000" pitchFamily="2" charset="-78"/>
              </a:rPr>
              <a:t>4- تحول در مقررات اقتصادی بخش برای حمایت از حمل و نقل همگانی.</a:t>
            </a:r>
            <a:br>
              <a:rPr lang="fa-IR" altLang="fa-IR" sz="2000" b="1" dirty="0" smtClean="0">
                <a:cs typeface="B Zar" panose="00000400000000000000" pitchFamily="2" charset="-78"/>
              </a:rPr>
            </a:br>
            <a:r>
              <a:rPr lang="fa-IR" altLang="fa-IR" sz="2000" b="1" dirty="0" smtClean="0">
                <a:cs typeface="B Zar" panose="00000400000000000000" pitchFamily="2" charset="-78"/>
              </a:rPr>
              <a:t>5- افزایش انضباط در مقررات مالی و بهره وری طرحهای عمرانی.</a:t>
            </a:r>
            <a:endParaRPr lang="en-US" altLang="fa-IR" sz="2000" b="1" dirty="0">
              <a:cs typeface="Zar" pitchFamily="2" charset="0"/>
            </a:endParaRPr>
          </a:p>
        </p:txBody>
      </p:sp>
      <p:sp>
        <p:nvSpPr>
          <p:cNvPr id="75778" name="Slide Number Placeholder 5">
            <a:extLst>
              <a:ext uri="{FF2B5EF4-FFF2-40B4-BE49-F238E27FC236}">
                <a16:creationId xmlns:a16="http://schemas.microsoft.com/office/drawing/2014/main" id="{09E33B47-F657-431C-8FDB-19E23DAF45C3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>
          <a:xfrm>
            <a:off x="0" y="6453188"/>
            <a:ext cx="1223963" cy="2603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r" rtl="1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r" rtl="1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r" rtl="1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r" rtl="1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r" rtl="1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>
              <a:spcBef>
                <a:spcPct val="0"/>
              </a:spcBef>
              <a:buFontTx/>
              <a:buNone/>
            </a:pPr>
            <a:fld id="{F568E7D8-8ECC-4D9C-A724-B62F4512D6E1}" type="slidenum">
              <a:rPr lang="ar-SA" altLang="fa-IR" sz="1400">
                <a:solidFill>
                  <a:srgbClr val="000000"/>
                </a:solidFill>
                <a:cs typeface="Zar" pitchFamily="2" charset="0"/>
              </a:rPr>
              <a:pPr algn="l">
                <a:spcBef>
                  <a:spcPct val="0"/>
                </a:spcBef>
                <a:buFontTx/>
                <a:buNone/>
              </a:pPr>
              <a:t>31</a:t>
            </a:fld>
            <a:endParaRPr lang="en-US" altLang="fa-IR" sz="1400">
              <a:solidFill>
                <a:srgbClr val="000000"/>
              </a:solidFill>
              <a:cs typeface="Zar" pitchFamily="2" charset="0"/>
            </a:endParaRPr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F6ECB4F5-E3A2-410B-816C-292FC4B81F2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9388" y="285750"/>
            <a:ext cx="8856662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rtl="1">
              <a:defRPr/>
            </a:pPr>
            <a:r>
              <a:rPr lang="fa-IR" sz="2400" b="1" u="sng" dirty="0" smtClean="0">
                <a:solidFill>
                  <a:srgbClr val="FF0000"/>
                </a:solidFill>
                <a:cs typeface="B Zar" panose="00000400000000000000" pitchFamily="2" charset="-78"/>
              </a:rPr>
              <a:t>راهبردهای کلان برای تحول در بخش حمل ونقل</a:t>
            </a:r>
            <a:endParaRPr lang="en-US" sz="2400" b="1" u="sng" dirty="0">
              <a:solidFill>
                <a:srgbClr val="FF0000"/>
              </a:solidFill>
              <a:cs typeface="B Zar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4041381030"/>
      </p:ext>
    </p:extLst>
  </p:cSld>
  <p:clrMapOvr>
    <a:masterClrMapping/>
  </p:clrMapOvr>
  <p:transition>
    <p:random/>
  </p:transition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2776"/>
            <a:ext cx="8219256" cy="4752528"/>
          </a:xfrm>
          <a:solidFill>
            <a:schemeClr val="accent3">
              <a:lumMod val="20000"/>
              <a:lumOff val="80000"/>
            </a:schemeClr>
          </a:solidFill>
        </p:spPr>
        <p:txBody>
          <a:bodyPr/>
          <a:lstStyle/>
          <a:p>
            <a:pPr marL="266700" indent="-266700" algn="just">
              <a:buFont typeface="+mj-lt"/>
              <a:buAutoNum type="arabicPeriod"/>
            </a:pPr>
            <a:r>
              <a:rPr lang="fa-IR" sz="1800" b="1" dirty="0"/>
              <a:t>تدوين نقشه راه و برنامه اجرايي بلندمدت راه‌آهن در حوزه ترانزيت و حمل‌ونقل بين‌المللي.</a:t>
            </a:r>
          </a:p>
          <a:p>
            <a:pPr marL="266700" indent="-266700" algn="just">
              <a:buFont typeface="+mj-lt"/>
              <a:buAutoNum type="arabicPeriod"/>
            </a:pPr>
            <a:r>
              <a:rPr lang="fa-IR" sz="1800" b="1" dirty="0"/>
              <a:t>راه‌اندازي قطارهاي مسافري بين‌المللي هرات-مشهد، مرو-مشهد، تهران-آنكارا، گرگان-تركمن‌باشي، اهواز-نجف و كويته-زاهدان.</a:t>
            </a:r>
          </a:p>
          <a:p>
            <a:pPr marL="266700" indent="-266700" algn="just">
              <a:buFont typeface="+mj-lt"/>
              <a:buAutoNum type="arabicPeriod"/>
            </a:pPr>
            <a:r>
              <a:rPr lang="fa-IR" sz="1800" b="1" dirty="0"/>
              <a:t>تفاهم با تركيه براي ايجاد ارتباط ريلي جديد از </a:t>
            </a:r>
            <a:r>
              <a:rPr lang="fa-IR" sz="1800" b="1" dirty="0" smtClean="0"/>
              <a:t>مرز چشمه‌ثريا</a:t>
            </a:r>
            <a:r>
              <a:rPr lang="fa-IR" sz="1800" b="1" dirty="0"/>
              <a:t>.</a:t>
            </a:r>
          </a:p>
          <a:p>
            <a:pPr marL="266700" indent="-266700" algn="just">
              <a:buFont typeface="+mj-lt"/>
              <a:buAutoNum type="arabicPeriod"/>
            </a:pPr>
            <a:r>
              <a:rPr lang="fa-IR" sz="1800" b="1" dirty="0"/>
              <a:t>افزايش نقش و سهم بخش غيردولتي در امور حمل بارهاي ترانزيتي و بين‌المللي (اجازه ارتباطات بازرگاني و بهره‌برداري بين‌المللي به شركت‌هاي ايراني)</a:t>
            </a:r>
          </a:p>
          <a:p>
            <a:pPr marL="266700" indent="-266700" algn="just">
              <a:buFont typeface="+mj-lt"/>
              <a:buAutoNum type="arabicPeriod"/>
            </a:pPr>
            <a:r>
              <a:rPr lang="fa-IR" sz="1800" b="1" dirty="0"/>
              <a:t>تسريع در تكميل مراكز لجستيكي كه مسئوليت آنها برعهده شركت راه‌آهن است از طريق مشاركت بخش غيردولتي </a:t>
            </a:r>
          </a:p>
          <a:p>
            <a:pPr marL="266700" indent="-266700" algn="just">
              <a:buFont typeface="+mj-lt"/>
              <a:buAutoNum type="arabicPeriod"/>
            </a:pPr>
            <a:r>
              <a:rPr lang="fa-IR" sz="1800" b="1" dirty="0"/>
              <a:t>پيگيري مستمر هماهنگي امور بين‌المللي و ارتقاي توافقات با كشورهاي مختلف با اولويت كشورهاي هدف.</a:t>
            </a:r>
          </a:p>
          <a:p>
            <a:pPr marL="266700" indent="-266700" algn="just">
              <a:buFont typeface="+mj-lt"/>
              <a:buAutoNum type="arabicPeriod"/>
            </a:pPr>
            <a:r>
              <a:rPr lang="fa-IR" sz="1800" b="1" dirty="0" smtClean="0"/>
              <a:t>تسريع </a:t>
            </a:r>
            <a:r>
              <a:rPr lang="fa-IR" sz="1800" b="1" dirty="0"/>
              <a:t>در تكميل راه‌آهن های مهم کرمانشاه-خسروي، خط جديد تبریز-چشمه ثریا و زاهدان – ميرجاوه و زاهدان- میلک در ایران.</a:t>
            </a:r>
          </a:p>
          <a:p>
            <a:pPr marL="266700" indent="-266700" algn="just">
              <a:buFont typeface="+mj-lt"/>
              <a:buAutoNum type="arabicPeriod"/>
            </a:pPr>
            <a:r>
              <a:rPr lang="fa-IR" sz="1800" b="1" dirty="0"/>
              <a:t>پيگيري و تشويق كشورهاي همسايه به تكميل شبكه‌هاي ريلي كه بر بهبود جريان حمل‌ونقل بين‌المللي بین چین و ایران موثر هستند.</a:t>
            </a:r>
          </a:p>
          <a:p>
            <a:pPr marL="266700" indent="-266700" algn="just">
              <a:buFont typeface="+mj-lt"/>
              <a:buAutoNum type="arabicPeriod"/>
            </a:pPr>
            <a:r>
              <a:rPr lang="ar-SA" sz="1800" b="1" dirty="0"/>
              <a:t>بررسي امكان الحاق ايران به كريدور اقتصادي چين-پاكستان (</a:t>
            </a:r>
            <a:r>
              <a:rPr lang="en-US" sz="1800" b="1" dirty="0"/>
              <a:t>CEPEC</a:t>
            </a:r>
            <a:r>
              <a:rPr lang="ar-SA" sz="1800" b="1" dirty="0"/>
              <a:t>)</a:t>
            </a:r>
            <a:endParaRPr lang="en-US" sz="1800" b="1" dirty="0"/>
          </a:p>
          <a:p>
            <a:pPr marL="266700" indent="-266700" algn="just">
              <a:buFont typeface="+mj-lt"/>
              <a:buAutoNum type="arabicPeriod"/>
            </a:pPr>
            <a:endParaRPr lang="fa-IR" sz="2000" b="1" dirty="0"/>
          </a:p>
        </p:txBody>
      </p:sp>
      <p:sp>
        <p:nvSpPr>
          <p:cNvPr id="11" name="Content Placeholder 2"/>
          <p:cNvSpPr txBox="1">
            <a:spLocks/>
          </p:cNvSpPr>
          <p:nvPr/>
        </p:nvSpPr>
        <p:spPr bwMode="auto">
          <a:xfrm>
            <a:off x="457200" y="476672"/>
            <a:ext cx="8219256" cy="550937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 w="9525">
            <a:solidFill>
              <a:schemeClr val="bg1">
                <a:lumMod val="50000"/>
              </a:schemeClr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r" rtl="1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B Nazanin" pitchFamily="2" charset="-78"/>
              </a:defRPr>
            </a:lvl1pPr>
            <a:lvl2pPr marL="742950" indent="-285750" algn="r" rtl="1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B Nazanin" pitchFamily="2" charset="-78"/>
              </a:defRPr>
            </a:lvl2pPr>
            <a:lvl3pPr marL="11430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B Nazanin" pitchFamily="2" charset="-78"/>
              </a:defRPr>
            </a:lvl3pPr>
            <a:lvl4pPr marL="16002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B Nazanin" pitchFamily="2" charset="-78"/>
              </a:defRPr>
            </a:lvl4pPr>
            <a:lvl5pPr marL="20574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B Nazanin" pitchFamily="2" charset="-78"/>
              </a:defRPr>
            </a:lvl5pPr>
            <a:lvl6pPr marL="25146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fa-IR" sz="2000" dirty="0">
                <a:solidFill>
                  <a:srgbClr val="C0504D">
                    <a:lumMod val="75000"/>
                  </a:srgbClr>
                </a:solidFill>
                <a:latin typeface="Tahoma" pitchFamily="34" charset="0"/>
                <a:cs typeface="B Titr" pitchFamily="2" charset="-78"/>
              </a:rPr>
              <a:t>راهكارهاي افزايش ترانزيت و حمل‌ونقل بين‌المللي </a:t>
            </a:r>
            <a:r>
              <a:rPr lang="fa-IR" sz="2000" dirty="0" smtClean="0">
                <a:solidFill>
                  <a:srgbClr val="C0504D">
                    <a:lumMod val="75000"/>
                  </a:srgbClr>
                </a:solidFill>
                <a:latin typeface="Tahoma" pitchFamily="34" charset="0"/>
                <a:cs typeface="B Titr" pitchFamily="2" charset="-78"/>
              </a:rPr>
              <a:t>ريلي</a:t>
            </a:r>
            <a:endParaRPr lang="fa-IR" sz="2000" b="1" dirty="0">
              <a:solidFill>
                <a:prstClr val="black"/>
              </a:solidFill>
              <a:cs typeface="Zar" panose="00000400000000000000" pitchFamily="2" charset="-78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78F962-454A-41FF-BAF9-AAFBE583AB8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32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42681008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74926" y="332656"/>
            <a:ext cx="828092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/>
            <a:r>
              <a:rPr lang="fa-IR" sz="2800" b="1" u="sng" dirty="0">
                <a:solidFill>
                  <a:srgbClr val="FF0000"/>
                </a:solidFill>
                <a:cs typeface="B Zar" panose="00000400000000000000" pitchFamily="2" charset="-78"/>
              </a:rPr>
              <a:t>راهبردهای همکاری بخش حمل </a:t>
            </a:r>
            <a:r>
              <a:rPr lang="fa-IR" sz="2800" b="1" u="sng" dirty="0" smtClean="0">
                <a:solidFill>
                  <a:srgbClr val="FF0000"/>
                </a:solidFill>
                <a:cs typeface="B Zar" panose="00000400000000000000" pitchFamily="2" charset="-78"/>
              </a:rPr>
              <a:t>ونقل </a:t>
            </a:r>
            <a:r>
              <a:rPr lang="fa-IR" sz="2800" b="1" u="sng" dirty="0">
                <a:solidFill>
                  <a:srgbClr val="FF0000"/>
                </a:solidFill>
                <a:cs typeface="B Zar" panose="00000400000000000000" pitchFamily="2" charset="-78"/>
              </a:rPr>
              <a:t>ایران و چین : </a:t>
            </a:r>
            <a:endParaRPr lang="fa-IR" sz="3600" b="1" u="sng" dirty="0">
              <a:solidFill>
                <a:srgbClr val="FF0000"/>
              </a:solidFill>
              <a:latin typeface="Tahoma" pitchFamily="34" charset="0"/>
              <a:cs typeface="B Zar" panose="00000400000000000000" pitchFamily="2" charset="-78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78F962-454A-41FF-BAF9-AAFBE583AB8A}" type="slidenum">
              <a:rPr lang="en-US" smtClean="0"/>
              <a:pPr/>
              <a:t>33</a:t>
            </a:fld>
            <a:endParaRPr lang="en-US"/>
          </a:p>
        </p:txBody>
      </p:sp>
      <p:sp>
        <p:nvSpPr>
          <p:cNvPr id="2" name="Content Placeholder 1"/>
          <p:cNvSpPr>
            <a:spLocks noGrp="1"/>
          </p:cNvSpPr>
          <p:nvPr>
            <p:ph idx="4294967295"/>
          </p:nvPr>
        </p:nvSpPr>
        <p:spPr>
          <a:xfrm>
            <a:off x="251520" y="1138312"/>
            <a:ext cx="8630616" cy="5218038"/>
          </a:xfrm>
          <a:solidFill>
            <a:srgbClr val="B3FFD5"/>
          </a:solidFill>
          <a:ln>
            <a:noFill/>
          </a:ln>
        </p:spPr>
        <p:txBody>
          <a:bodyPr/>
          <a:lstStyle/>
          <a:p>
            <a:r>
              <a:rPr lang="fa-IR" sz="1900" dirty="0" smtClean="0">
                <a:latin typeface="Calibri" panose="020F0502020204030204" pitchFamily="34" charset="0"/>
                <a:cs typeface="B Titr" panose="00000700000000000000" pitchFamily="2" charset="-78"/>
              </a:rPr>
              <a:t>تهیه برنامه </a:t>
            </a:r>
            <a:r>
              <a:rPr lang="ar-SA" sz="1900" dirty="0" smtClean="0">
                <a:latin typeface="Calibri" panose="020F0502020204030204" pitchFamily="34" charset="0"/>
                <a:cs typeface="B Titr" panose="00000700000000000000" pitchFamily="2" charset="-78"/>
              </a:rPr>
              <a:t>تحول</a:t>
            </a:r>
            <a:r>
              <a:rPr lang="fa-IR" sz="1900" dirty="0" smtClean="0">
                <a:latin typeface="Calibri" panose="020F0502020204030204" pitchFamily="34" charset="0"/>
                <a:cs typeface="B Titr" panose="00000700000000000000" pitchFamily="2" charset="-78"/>
              </a:rPr>
              <a:t> </a:t>
            </a:r>
            <a:r>
              <a:rPr lang="ar-SA" sz="1900" dirty="0">
                <a:latin typeface="Calibri" panose="020F0502020204030204" pitchFamily="34" charset="0"/>
                <a:cs typeface="B Titr" panose="00000700000000000000" pitchFamily="2" charset="-78"/>
              </a:rPr>
              <a:t>بخش حمل </a:t>
            </a:r>
            <a:r>
              <a:rPr lang="ar-SA" sz="1900" dirty="0" smtClean="0">
                <a:latin typeface="Calibri" panose="020F0502020204030204" pitchFamily="34" charset="0"/>
                <a:cs typeface="B Titr" panose="00000700000000000000" pitchFamily="2" charset="-78"/>
              </a:rPr>
              <a:t>ونقل </a:t>
            </a:r>
            <a:r>
              <a:rPr lang="ar-SA" sz="1900" dirty="0">
                <a:latin typeface="Calibri" panose="020F0502020204030204" pitchFamily="34" charset="0"/>
                <a:cs typeface="B Titr" panose="00000700000000000000" pitchFamily="2" charset="-78"/>
              </a:rPr>
              <a:t>ایران </a:t>
            </a:r>
            <a:r>
              <a:rPr lang="fa-IR" sz="1900" dirty="0">
                <a:latin typeface="Calibri" panose="020F0502020204030204" pitchFamily="34" charset="0"/>
                <a:cs typeface="B Titr" panose="00000700000000000000" pitchFamily="2" charset="-78"/>
              </a:rPr>
              <a:t>برای کسب </a:t>
            </a:r>
            <a:r>
              <a:rPr lang="ar-SA" sz="1900" dirty="0">
                <a:latin typeface="Calibri" panose="020F0502020204030204" pitchFamily="34" charset="0"/>
                <a:cs typeface="B Titr" panose="00000700000000000000" pitchFamily="2" charset="-78"/>
              </a:rPr>
              <a:t>جایگاه شایسته در نظام اقتصادی </a:t>
            </a:r>
            <a:r>
              <a:rPr lang="ar-SA" sz="1900" dirty="0" smtClean="0">
                <a:latin typeface="Calibri" panose="020F0502020204030204" pitchFamily="34" charset="0"/>
                <a:cs typeface="B Titr" panose="00000700000000000000" pitchFamily="2" charset="-78"/>
              </a:rPr>
              <a:t>ملی</a:t>
            </a:r>
            <a:r>
              <a:rPr lang="fa-IR" sz="1900" dirty="0" smtClean="0">
                <a:latin typeface="Calibri" panose="020F0502020204030204" pitchFamily="34" charset="0"/>
                <a:cs typeface="B Titr" panose="00000700000000000000" pitchFamily="2" charset="-78"/>
              </a:rPr>
              <a:t> </a:t>
            </a:r>
            <a:r>
              <a:rPr lang="fa-IR" sz="1900" dirty="0">
                <a:latin typeface="Calibri" panose="020F0502020204030204" pitchFamily="34" charset="0"/>
                <a:cs typeface="B Titr" panose="00000700000000000000" pitchFamily="2" charset="-78"/>
              </a:rPr>
              <a:t>و بین المللی</a:t>
            </a:r>
            <a:r>
              <a:rPr lang="fa-IR" sz="1900" dirty="0" smtClean="0">
                <a:latin typeface="Calibri" panose="020F0502020204030204" pitchFamily="34" charset="0"/>
                <a:cs typeface="B Titr" panose="00000700000000000000" pitchFamily="2" charset="-78"/>
              </a:rPr>
              <a:t>.</a:t>
            </a:r>
          </a:p>
          <a:p>
            <a:r>
              <a:rPr lang="fa-IR" sz="1900" dirty="0" smtClean="0">
                <a:latin typeface="Calibri" panose="020F0502020204030204" pitchFamily="34" charset="0"/>
                <a:cs typeface="B Titr" panose="00000700000000000000" pitchFamily="2" charset="-78"/>
              </a:rPr>
              <a:t>تسهیل و حمایت از همکاری بین شرکتهای غیردولتی ایرانی–</a:t>
            </a:r>
            <a:r>
              <a:rPr lang="en-US" sz="1900" dirty="0" smtClean="0">
                <a:latin typeface="Calibri" panose="020F0502020204030204" pitchFamily="34" charset="0"/>
                <a:cs typeface="B Titr" panose="00000700000000000000" pitchFamily="2" charset="-78"/>
              </a:rPr>
              <a:t> </a:t>
            </a:r>
            <a:r>
              <a:rPr lang="fa-IR" sz="1900" dirty="0" smtClean="0">
                <a:latin typeface="Calibri" panose="020F0502020204030204" pitchFamily="34" charset="0"/>
                <a:cs typeface="B Titr" panose="00000700000000000000" pitchFamily="2" charset="-78"/>
              </a:rPr>
              <a:t>چینی (</a:t>
            </a:r>
            <a:r>
              <a:rPr lang="en-US" sz="1900" dirty="0" smtClean="0">
                <a:latin typeface="Calibri" panose="020F0502020204030204" pitchFamily="34" charset="0"/>
                <a:cs typeface="B Titr" panose="00000700000000000000" pitchFamily="2" charset="-78"/>
              </a:rPr>
              <a:t>B to B</a:t>
            </a:r>
            <a:r>
              <a:rPr lang="fa-IR" sz="1900" dirty="0" smtClean="0">
                <a:latin typeface="Calibri" panose="020F0502020204030204" pitchFamily="34" charset="0"/>
                <a:cs typeface="B Titr" panose="00000700000000000000" pitchFamily="2" charset="-78"/>
              </a:rPr>
              <a:t>)</a:t>
            </a:r>
            <a:r>
              <a:rPr lang="en-US" sz="1900" dirty="0" smtClean="0">
                <a:latin typeface="Calibri" panose="020F0502020204030204" pitchFamily="34" charset="0"/>
                <a:cs typeface="B Titr" panose="00000700000000000000" pitchFamily="2" charset="-78"/>
              </a:rPr>
              <a:t> </a:t>
            </a:r>
            <a:r>
              <a:rPr lang="fa-IR" sz="1900" dirty="0" smtClean="0">
                <a:latin typeface="Calibri" panose="020F0502020204030204" pitchFamily="34" charset="0"/>
                <a:cs typeface="B Titr" panose="00000700000000000000" pitchFamily="2" charset="-78"/>
              </a:rPr>
              <a:t> و متنوع سازی مدلهای تسهیلات و حمایت مالی پروژه ها.</a:t>
            </a:r>
            <a:endParaRPr lang="en-US" sz="1900" dirty="0" smtClean="0">
              <a:latin typeface="Calibri" panose="020F0502020204030204" pitchFamily="34" charset="0"/>
              <a:cs typeface="B Titr" panose="00000700000000000000" pitchFamily="2" charset="-78"/>
            </a:endParaRPr>
          </a:p>
          <a:p>
            <a:r>
              <a:rPr lang="ar-SA" sz="1900" dirty="0" smtClean="0">
                <a:latin typeface="Calibri" panose="020F0502020204030204" pitchFamily="34" charset="0"/>
                <a:cs typeface="B Titr" panose="00000700000000000000" pitchFamily="2" charset="-78"/>
              </a:rPr>
              <a:t>ارتقاء </a:t>
            </a:r>
            <a:r>
              <a:rPr lang="ar-SA" sz="1900" dirty="0">
                <a:latin typeface="Calibri" panose="020F0502020204030204" pitchFamily="34" charset="0"/>
                <a:cs typeface="B Titr" panose="00000700000000000000" pitchFamily="2" charset="-78"/>
              </a:rPr>
              <a:t>ظرفیت‌ </a:t>
            </a:r>
            <a:r>
              <a:rPr lang="fa-IR" sz="1900" dirty="0" smtClean="0">
                <a:latin typeface="Calibri" panose="020F0502020204030204" pitchFamily="34" charset="0"/>
                <a:cs typeface="B Titr" panose="00000700000000000000" pitchFamily="2" charset="-78"/>
              </a:rPr>
              <a:t>های</a:t>
            </a:r>
            <a:r>
              <a:rPr lang="ar-SA" sz="1900" dirty="0" smtClean="0">
                <a:latin typeface="Calibri" panose="020F0502020204030204" pitchFamily="34" charset="0"/>
                <a:cs typeface="B Titr" panose="00000700000000000000" pitchFamily="2" charset="-78"/>
              </a:rPr>
              <a:t> </a:t>
            </a:r>
            <a:r>
              <a:rPr lang="ar-SA" sz="1900" dirty="0">
                <a:latin typeface="Calibri" panose="020F0502020204030204" pitchFamily="34" charset="0"/>
                <a:cs typeface="B Titr" panose="00000700000000000000" pitchFamily="2" charset="-78"/>
              </a:rPr>
              <a:t>حمل و نقلی، لجستیکی، تجارت الکترونیک و خدمات مرتبط با حمل و نقل، بین دو کشور </a:t>
            </a:r>
            <a:endParaRPr lang="fa-IR" sz="1900" dirty="0">
              <a:latin typeface="Calibri" panose="020F0502020204030204" pitchFamily="34" charset="0"/>
              <a:cs typeface="B Titr" panose="00000700000000000000" pitchFamily="2" charset="-78"/>
            </a:endParaRPr>
          </a:p>
          <a:p>
            <a:r>
              <a:rPr lang="ar-SA" sz="1900" dirty="0">
                <a:latin typeface="Calibri" panose="020F0502020204030204" pitchFamily="34" charset="0"/>
                <a:cs typeface="B Titr" panose="00000700000000000000" pitchFamily="2" charset="-78"/>
              </a:rPr>
              <a:t>ارتقای جایگاه </a:t>
            </a:r>
            <a:r>
              <a:rPr lang="fa-IR" sz="1900" dirty="0">
                <a:latin typeface="Calibri" panose="020F0502020204030204" pitchFamily="34" charset="0"/>
                <a:cs typeface="B Titr" panose="00000700000000000000" pitchFamily="2" charset="-78"/>
              </a:rPr>
              <a:t>ایران </a:t>
            </a:r>
            <a:r>
              <a:rPr lang="ar-SA" sz="1900" dirty="0">
                <a:latin typeface="Calibri" panose="020F0502020204030204" pitchFamily="34" charset="0"/>
                <a:cs typeface="B Titr" panose="00000700000000000000" pitchFamily="2" charset="-78"/>
              </a:rPr>
              <a:t>در طرح یک کمربند یک جاده</a:t>
            </a:r>
            <a:r>
              <a:rPr lang="fa-IR" sz="1900" dirty="0">
                <a:latin typeface="Calibri" panose="020F0502020204030204" pitchFamily="34" charset="0"/>
                <a:cs typeface="B Titr" panose="00000700000000000000" pitchFamily="2" charset="-78"/>
              </a:rPr>
              <a:t> با </a:t>
            </a:r>
            <a:r>
              <a:rPr lang="ar-SA" sz="1900" dirty="0">
                <a:latin typeface="Calibri" panose="020F0502020204030204" pitchFamily="34" charset="0"/>
                <a:cs typeface="B Titr" panose="00000700000000000000" pitchFamily="2" charset="-78"/>
              </a:rPr>
              <a:t>ارتقاء ظرفیت کریدورهای عبوری (</a:t>
            </a:r>
            <a:r>
              <a:rPr lang="ar-SA" sz="1900" dirty="0" smtClean="0">
                <a:latin typeface="Calibri" panose="020F0502020204030204" pitchFamily="34" charset="0"/>
                <a:cs typeface="B Titr" panose="00000700000000000000" pitchFamily="2" charset="-78"/>
              </a:rPr>
              <a:t>شرقی-غربی </a:t>
            </a:r>
            <a:r>
              <a:rPr lang="ar-SA" sz="1900" dirty="0">
                <a:latin typeface="Calibri" panose="020F0502020204030204" pitchFamily="34" charset="0"/>
                <a:cs typeface="B Titr" panose="00000700000000000000" pitchFamily="2" charset="-78"/>
              </a:rPr>
              <a:t>و شمالی – جنوبی) کشور</a:t>
            </a:r>
            <a:r>
              <a:rPr lang="fa-IR" sz="1900" dirty="0">
                <a:latin typeface="Calibri" panose="020F0502020204030204" pitchFamily="34" charset="0"/>
                <a:cs typeface="B Titr" panose="00000700000000000000" pitchFamily="2" charset="-78"/>
              </a:rPr>
              <a:t> و برخی از </a:t>
            </a:r>
            <a:r>
              <a:rPr lang="fa-IR" sz="1900" dirty="0" smtClean="0">
                <a:latin typeface="Calibri" panose="020F0502020204030204" pitchFamily="34" charset="0"/>
                <a:cs typeface="B Titr" panose="00000700000000000000" pitchFamily="2" charset="-78"/>
              </a:rPr>
              <a:t>پروژه های </a:t>
            </a:r>
            <a:r>
              <a:rPr lang="fa-IR" sz="1900" dirty="0">
                <a:latin typeface="Calibri" panose="020F0502020204030204" pitchFamily="34" charset="0"/>
                <a:cs typeface="B Titr" panose="00000700000000000000" pitchFamily="2" charset="-78"/>
              </a:rPr>
              <a:t>برون مرزی.</a:t>
            </a:r>
          </a:p>
          <a:p>
            <a:r>
              <a:rPr lang="fa-IR" sz="1900" dirty="0">
                <a:latin typeface="Calibri" panose="020F0502020204030204" pitchFamily="34" charset="0"/>
                <a:cs typeface="B Titr" panose="00000700000000000000" pitchFamily="2" charset="-78"/>
              </a:rPr>
              <a:t>توسعه دامنه </a:t>
            </a:r>
            <a:r>
              <a:rPr lang="ar-SA" sz="1900" dirty="0">
                <a:latin typeface="Calibri" panose="020F0502020204030204" pitchFamily="34" charset="0"/>
                <a:cs typeface="B Titr" panose="00000700000000000000" pitchFamily="2" charset="-78"/>
              </a:rPr>
              <a:t>همکاریها </a:t>
            </a:r>
            <a:r>
              <a:rPr lang="fa-IR" sz="1900" dirty="0">
                <a:latin typeface="Calibri" panose="020F0502020204030204" pitchFamily="34" charset="0"/>
                <a:cs typeface="B Titr" panose="00000700000000000000" pitchFamily="2" charset="-78"/>
              </a:rPr>
              <a:t>به </a:t>
            </a:r>
            <a:r>
              <a:rPr lang="ar-SA" sz="1900" dirty="0">
                <a:latin typeface="Calibri" panose="020F0502020204030204" pitchFamily="34" charset="0"/>
                <a:cs typeface="B Titr" panose="00000700000000000000" pitchFamily="2" charset="-78"/>
              </a:rPr>
              <a:t>همکاری علمی و فن آوری </a:t>
            </a:r>
            <a:r>
              <a:rPr lang="fa-IR" sz="1900" dirty="0">
                <a:latin typeface="Calibri" panose="020F0502020204030204" pitchFamily="34" charset="0"/>
                <a:cs typeface="B Titr" panose="00000700000000000000" pitchFamily="2" charset="-78"/>
              </a:rPr>
              <a:t>و برنامه ریزی حمل </a:t>
            </a:r>
            <a:r>
              <a:rPr lang="fa-IR" sz="1900" dirty="0" smtClean="0">
                <a:latin typeface="Calibri" panose="020F0502020204030204" pitchFamily="34" charset="0"/>
                <a:cs typeface="B Titr" panose="00000700000000000000" pitchFamily="2" charset="-78"/>
              </a:rPr>
              <a:t>ونقل</a:t>
            </a:r>
            <a:r>
              <a:rPr lang="fa-IR" sz="1900" dirty="0">
                <a:latin typeface="Calibri" panose="020F0502020204030204" pitchFamily="34" charset="0"/>
                <a:cs typeface="B Titr" panose="00000700000000000000" pitchFamily="2" charset="-78"/>
              </a:rPr>
              <a:t>. </a:t>
            </a:r>
          </a:p>
          <a:p>
            <a:r>
              <a:rPr lang="fa-IR" sz="1900" dirty="0">
                <a:latin typeface="Calibri" panose="020F0502020204030204" pitchFamily="34" charset="0"/>
                <a:cs typeface="B Titr" panose="00000700000000000000" pitchFamily="2" charset="-78"/>
              </a:rPr>
              <a:t>رعایت </a:t>
            </a:r>
            <a:r>
              <a:rPr lang="ar-SA" sz="1900" dirty="0">
                <a:latin typeface="Calibri" panose="020F0502020204030204" pitchFamily="34" charset="0"/>
                <a:cs typeface="B Titr" panose="00000700000000000000" pitchFamily="2" charset="-78"/>
              </a:rPr>
              <a:t>منافع متقابل و مشترک</a:t>
            </a:r>
            <a:r>
              <a:rPr lang="fa-IR" sz="1900" dirty="0">
                <a:latin typeface="Calibri" panose="020F0502020204030204" pitchFamily="34" charset="0"/>
                <a:cs typeface="B Titr" panose="00000700000000000000" pitchFamily="2" charset="-78"/>
              </a:rPr>
              <a:t> و </a:t>
            </a:r>
            <a:r>
              <a:rPr lang="ar-SA" sz="1900" dirty="0">
                <a:latin typeface="Calibri" panose="020F0502020204030204" pitchFamily="34" charset="0"/>
                <a:cs typeface="B Titr" panose="00000700000000000000" pitchFamily="2" charset="-78"/>
              </a:rPr>
              <a:t>ملاحظات تجاری و عملیات ترابری </a:t>
            </a:r>
            <a:r>
              <a:rPr lang="fa-IR" sz="1900" dirty="0">
                <a:latin typeface="Calibri" panose="020F0502020204030204" pitchFamily="34" charset="0"/>
                <a:cs typeface="B Titr" panose="00000700000000000000" pitchFamily="2" charset="-78"/>
              </a:rPr>
              <a:t>در پروژه های عمرانی و </a:t>
            </a:r>
            <a:r>
              <a:rPr lang="fa-IR" sz="1900" dirty="0" smtClean="0">
                <a:latin typeface="Calibri" panose="020F0502020204030204" pitchFamily="34" charset="0"/>
                <a:cs typeface="B Titr" panose="00000700000000000000" pitchFamily="2" charset="-78"/>
              </a:rPr>
              <a:t>زیربنایی.</a:t>
            </a:r>
            <a:endParaRPr lang="fa-IR" sz="1900" dirty="0">
              <a:latin typeface="Calibri" panose="020F0502020204030204" pitchFamily="34" charset="0"/>
              <a:cs typeface="B Titr" panose="00000700000000000000" pitchFamily="2" charset="-78"/>
            </a:endParaRPr>
          </a:p>
          <a:p>
            <a:r>
              <a:rPr lang="ar-SA" sz="1900" dirty="0">
                <a:latin typeface="Calibri" panose="020F0502020204030204" pitchFamily="34" charset="0"/>
                <a:cs typeface="B Titr" panose="00000700000000000000" pitchFamily="2" charset="-78"/>
              </a:rPr>
              <a:t>ارتقاء </a:t>
            </a:r>
            <a:r>
              <a:rPr lang="fa-IR" sz="1900" dirty="0">
                <a:latin typeface="Calibri" panose="020F0502020204030204" pitchFamily="34" charset="0"/>
                <a:cs typeface="B Titr" panose="00000700000000000000" pitchFamily="2" charset="-78"/>
              </a:rPr>
              <a:t>مقررات و </a:t>
            </a:r>
            <a:r>
              <a:rPr lang="ar-SA" sz="1900" dirty="0">
                <a:latin typeface="Calibri" panose="020F0502020204030204" pitchFamily="34" charset="0"/>
                <a:cs typeface="B Titr" panose="00000700000000000000" pitchFamily="2" charset="-78"/>
              </a:rPr>
              <a:t>استانداردهای کسب و کار و کارآفرینی در حوزه حمل و نقل، لجستیک و خدمات وابسته </a:t>
            </a:r>
            <a:r>
              <a:rPr lang="fa-IR" sz="1900" dirty="0">
                <a:latin typeface="Calibri" panose="020F0502020204030204" pitchFamily="34" charset="0"/>
                <a:cs typeface="B Titr" panose="00000700000000000000" pitchFamily="2" charset="-78"/>
              </a:rPr>
              <a:t>در کشور</a:t>
            </a:r>
          </a:p>
          <a:p>
            <a:r>
              <a:rPr lang="fa-IR" sz="1900" dirty="0">
                <a:latin typeface="Calibri" panose="020F0502020204030204" pitchFamily="34" charset="0"/>
                <a:cs typeface="B Titr" panose="00000700000000000000" pitchFamily="2" charset="-78"/>
              </a:rPr>
              <a:t>تقویت </a:t>
            </a:r>
            <a:r>
              <a:rPr lang="ar-SA" sz="1900" dirty="0">
                <a:latin typeface="Calibri" panose="020F0502020204030204" pitchFamily="34" charset="0"/>
                <a:cs typeface="B Titr" panose="00000700000000000000" pitchFamily="2" charset="-78"/>
              </a:rPr>
              <a:t>جریان پایدار حمل و نقل</a:t>
            </a:r>
            <a:r>
              <a:rPr lang="fa-IR" sz="1900" dirty="0">
                <a:latin typeface="Calibri" panose="020F0502020204030204" pitchFamily="34" charset="0"/>
                <a:cs typeface="B Titr" panose="00000700000000000000" pitchFamily="2" charset="-78"/>
              </a:rPr>
              <a:t>،</a:t>
            </a:r>
            <a:r>
              <a:rPr lang="ar-SA" sz="1900" dirty="0">
                <a:latin typeface="Calibri" panose="020F0502020204030204" pitchFamily="34" charset="0"/>
                <a:cs typeface="B Titr" panose="00000700000000000000" pitchFamily="2" charset="-78"/>
              </a:rPr>
              <a:t> ترانزیت </a:t>
            </a:r>
            <a:r>
              <a:rPr lang="fa-IR" sz="1900" dirty="0">
                <a:latin typeface="Calibri" panose="020F0502020204030204" pitchFamily="34" charset="0"/>
                <a:cs typeface="B Titr" panose="00000700000000000000" pitchFamily="2" charset="-78"/>
              </a:rPr>
              <a:t>و تجارت </a:t>
            </a:r>
            <a:r>
              <a:rPr lang="ar-SA" sz="1900" dirty="0">
                <a:latin typeface="Calibri" panose="020F0502020204030204" pitchFamily="34" charset="0"/>
                <a:cs typeface="B Titr" panose="00000700000000000000" pitchFamily="2" charset="-78"/>
              </a:rPr>
              <a:t>بین دو کشور برای </a:t>
            </a:r>
            <a:r>
              <a:rPr lang="fa-IR" sz="1900" dirty="0">
                <a:latin typeface="Calibri" panose="020F0502020204030204" pitchFamily="34" charset="0"/>
                <a:cs typeface="B Titr" panose="00000700000000000000" pitchFamily="2" charset="-78"/>
              </a:rPr>
              <a:t>جلب اعتماد </a:t>
            </a:r>
            <a:r>
              <a:rPr lang="ar-SA" sz="1900" dirty="0">
                <a:latin typeface="Calibri" panose="020F0502020204030204" pitchFamily="34" charset="0"/>
                <a:cs typeface="B Titr" panose="00000700000000000000" pitchFamily="2" charset="-78"/>
              </a:rPr>
              <a:t>سرمایه گذارا</a:t>
            </a:r>
            <a:r>
              <a:rPr lang="fa-IR" sz="1900" dirty="0">
                <a:latin typeface="Calibri" panose="020F0502020204030204" pitchFamily="34" charset="0"/>
                <a:cs typeface="B Titr" panose="00000700000000000000" pitchFamily="2" charset="-78"/>
              </a:rPr>
              <a:t>ن</a:t>
            </a:r>
          </a:p>
          <a:p>
            <a:r>
              <a:rPr lang="ar-SA" sz="1900" dirty="0">
                <a:latin typeface="Calibri" panose="020F0502020204030204" pitchFamily="34" charset="0"/>
                <a:cs typeface="B Titr" panose="00000700000000000000" pitchFamily="2" charset="-78"/>
              </a:rPr>
              <a:t>حمایت</a:t>
            </a:r>
            <a:r>
              <a:rPr lang="fa-IR" sz="1900" dirty="0">
                <a:latin typeface="Calibri" panose="020F0502020204030204" pitchFamily="34" charset="0"/>
                <a:cs typeface="B Titr" panose="00000700000000000000" pitchFamily="2" charset="-78"/>
              </a:rPr>
              <a:t> دولتها از </a:t>
            </a:r>
            <a:r>
              <a:rPr lang="ar-SA" sz="1900" dirty="0">
                <a:latin typeface="Calibri" panose="020F0502020204030204" pitchFamily="34" charset="0"/>
                <a:cs typeface="B Titr" panose="00000700000000000000" pitchFamily="2" charset="-78"/>
              </a:rPr>
              <a:t>کسب و کارها</a:t>
            </a:r>
            <a:r>
              <a:rPr lang="fa-IR" sz="1900" dirty="0">
                <a:latin typeface="Calibri" panose="020F0502020204030204" pitchFamily="34" charset="0"/>
                <a:cs typeface="B Titr" panose="00000700000000000000" pitchFamily="2" charset="-78"/>
              </a:rPr>
              <a:t> </a:t>
            </a:r>
            <a:r>
              <a:rPr lang="ar-SA" sz="1900" dirty="0">
                <a:latin typeface="Calibri" panose="020F0502020204030204" pitchFamily="34" charset="0"/>
                <a:cs typeface="B Titr" panose="00000700000000000000" pitchFamily="2" charset="-78"/>
              </a:rPr>
              <a:t>و تبادل </a:t>
            </a:r>
            <a:r>
              <a:rPr lang="fa-IR" sz="1900" dirty="0">
                <a:latin typeface="Calibri" panose="020F0502020204030204" pitchFamily="34" charset="0"/>
                <a:cs typeface="B Titr" panose="00000700000000000000" pitchFamily="2" charset="-78"/>
              </a:rPr>
              <a:t>تجارب و فناوری </a:t>
            </a:r>
            <a:r>
              <a:rPr lang="ar-SA" sz="1900" dirty="0">
                <a:latin typeface="Calibri" panose="020F0502020204030204" pitchFamily="34" charset="0"/>
                <a:cs typeface="B Titr" panose="00000700000000000000" pitchFamily="2" charset="-78"/>
              </a:rPr>
              <a:t>برای بهبود کمی و کیفی حمل ونقل</a:t>
            </a:r>
            <a:r>
              <a:rPr lang="fa-IR" sz="1900" dirty="0">
                <a:latin typeface="Calibri" panose="020F0502020204030204" pitchFamily="34" charset="0"/>
                <a:cs typeface="B Titr" panose="00000700000000000000" pitchFamily="2" charset="-78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246141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mph" presetSubtype="0" fill="remove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250" autoRev="1" fill="remove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7" dur="250" autoRev="1" fill="remove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8" dur="250" autoRev="1" fill="remove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250" autoRev="1" fill="remove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 animBg="1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74926" y="332656"/>
            <a:ext cx="828092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r>
              <a:rPr lang="fa-IR" sz="2400" b="1" dirty="0">
                <a:solidFill>
                  <a:srgbClr val="FF0000"/>
                </a:solidFill>
                <a:cs typeface="B Zar" panose="00000400000000000000" pitchFamily="2" charset="-78"/>
              </a:rPr>
              <a:t>موضوعات همکاری بخش حمل و </a:t>
            </a:r>
            <a:r>
              <a:rPr lang="fa-IR" sz="2400" b="1" dirty="0" smtClean="0">
                <a:solidFill>
                  <a:srgbClr val="FF0000"/>
                </a:solidFill>
                <a:cs typeface="B Zar" panose="00000400000000000000" pitchFamily="2" charset="-78"/>
              </a:rPr>
              <a:t>نقل بین المللی </a:t>
            </a:r>
            <a:r>
              <a:rPr lang="fa-IR" sz="2400" b="1" dirty="0">
                <a:solidFill>
                  <a:srgbClr val="FF0000"/>
                </a:solidFill>
                <a:cs typeface="B Zar" panose="00000400000000000000" pitchFamily="2" charset="-78"/>
              </a:rPr>
              <a:t>ایران و چین -  بخش اول: </a:t>
            </a:r>
            <a:endParaRPr lang="fa-IR" sz="3200" b="1" dirty="0">
              <a:solidFill>
                <a:srgbClr val="FF0000"/>
              </a:solidFill>
              <a:latin typeface="Tahoma" pitchFamily="34" charset="0"/>
              <a:cs typeface="B Zar" panose="00000400000000000000" pitchFamily="2" charset="-78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78F962-454A-41FF-BAF9-AAFBE583AB8A}" type="slidenum">
              <a:rPr lang="en-US" smtClean="0"/>
              <a:pPr/>
              <a:t>34</a:t>
            </a:fld>
            <a:endParaRPr lang="en-US"/>
          </a:p>
        </p:txBody>
      </p:sp>
      <p:sp>
        <p:nvSpPr>
          <p:cNvPr id="2" name="Content Placeholder 1"/>
          <p:cNvSpPr>
            <a:spLocks noGrp="1"/>
          </p:cNvSpPr>
          <p:nvPr>
            <p:ph idx="4294967295"/>
          </p:nvPr>
        </p:nvSpPr>
        <p:spPr>
          <a:xfrm>
            <a:off x="330910" y="1675830"/>
            <a:ext cx="8424936" cy="4680520"/>
          </a:xfrm>
          <a:solidFill>
            <a:schemeClr val="accent6">
              <a:lumMod val="60000"/>
              <a:lumOff val="40000"/>
              <a:alpha val="61000"/>
            </a:schemeClr>
          </a:solidFill>
          <a:ln>
            <a:noFill/>
          </a:ln>
        </p:spPr>
        <p:txBody>
          <a:bodyPr/>
          <a:lstStyle/>
          <a:p>
            <a:pPr>
              <a:spcAft>
                <a:spcPts val="1200"/>
              </a:spcAft>
            </a:pPr>
            <a:r>
              <a:rPr lang="ar-SA" sz="1800" dirty="0">
                <a:latin typeface="Calibri" panose="020F0502020204030204" pitchFamily="34" charset="0"/>
                <a:cs typeface="B Titr" panose="00000700000000000000" pitchFamily="2" charset="-78"/>
              </a:rPr>
              <a:t>تفاهم در خصوص همگرایی بین طرح یک کمربند-جاده چین و کریدورهای ترانزیتی عبوری از قلمر</a:t>
            </a:r>
            <a:r>
              <a:rPr lang="fa-IR" sz="1800" dirty="0">
                <a:latin typeface="Calibri" panose="020F0502020204030204" pitchFamily="34" charset="0"/>
                <a:cs typeface="B Titr" panose="00000700000000000000" pitchFamily="2" charset="-78"/>
              </a:rPr>
              <a:t>ی</a:t>
            </a:r>
            <a:r>
              <a:rPr lang="ar-SA" sz="1800" dirty="0">
                <a:latin typeface="Calibri" panose="020F0502020204030204" pitchFamily="34" charset="0"/>
                <a:cs typeface="B Titr" panose="00000700000000000000" pitchFamily="2" charset="-78"/>
              </a:rPr>
              <a:t> ج.ا.ایران، شامل کریدورهای شرقی-غربی و شمالی -جنوبی، .</a:t>
            </a:r>
            <a:endParaRPr lang="en-US" sz="1800" dirty="0">
              <a:latin typeface="Calibri" panose="020F0502020204030204" pitchFamily="34" charset="0"/>
              <a:cs typeface="B Titr" panose="00000700000000000000" pitchFamily="2" charset="-78"/>
            </a:endParaRPr>
          </a:p>
          <a:p>
            <a:pPr lvl="0">
              <a:spcAft>
                <a:spcPts val="1200"/>
              </a:spcAft>
            </a:pPr>
            <a:r>
              <a:rPr lang="fa-IR" sz="1800" dirty="0">
                <a:latin typeface="Calibri" panose="020F0502020204030204" pitchFamily="34" charset="0"/>
                <a:cs typeface="B Titr" panose="00000700000000000000" pitchFamily="2" charset="-78"/>
              </a:rPr>
              <a:t>تلاش مشترک برای تفاهم با دیگر کشورها برای گشایش و رونق دادن مسیرهای بین المللی.</a:t>
            </a:r>
          </a:p>
          <a:p>
            <a:pPr lvl="0">
              <a:spcAft>
                <a:spcPts val="1200"/>
              </a:spcAft>
            </a:pPr>
            <a:r>
              <a:rPr lang="fa-IR" sz="1800" dirty="0">
                <a:latin typeface="Calibri" panose="020F0502020204030204" pitchFamily="34" charset="0"/>
                <a:cs typeface="B Titr" panose="00000700000000000000" pitchFamily="2" charset="-78"/>
              </a:rPr>
              <a:t>ايجاد سازمان ترانزيت و حمل‌ونقل بين‌المللي ذیل وزارت راه و شهرسازی.</a:t>
            </a:r>
          </a:p>
          <a:p>
            <a:pPr lvl="0">
              <a:spcAft>
                <a:spcPts val="1200"/>
              </a:spcAft>
            </a:pPr>
            <a:r>
              <a:rPr lang="fa-IR" sz="1800" dirty="0">
                <a:latin typeface="Calibri" panose="020F0502020204030204" pitchFamily="34" charset="0"/>
                <a:cs typeface="B Titr" panose="00000700000000000000" pitchFamily="2" charset="-78"/>
              </a:rPr>
              <a:t> ارتقای کمی و کیفی خدمات</a:t>
            </a:r>
            <a:r>
              <a:rPr lang="ar-SA" sz="1800" dirty="0">
                <a:latin typeface="Calibri" panose="020F0502020204030204" pitchFamily="34" charset="0"/>
                <a:cs typeface="B Titr" panose="00000700000000000000" pitchFamily="2" charset="-78"/>
              </a:rPr>
              <a:t> لجستیک و انبارداری </a:t>
            </a:r>
            <a:r>
              <a:rPr lang="fa-IR" sz="1800" dirty="0">
                <a:latin typeface="Calibri" panose="020F0502020204030204" pitchFamily="34" charset="0"/>
                <a:cs typeface="B Titr" panose="00000700000000000000" pitchFamily="2" charset="-78"/>
              </a:rPr>
              <a:t> و </a:t>
            </a:r>
            <a:r>
              <a:rPr lang="ar-SA" sz="1800" dirty="0">
                <a:latin typeface="Calibri" panose="020F0502020204030204" pitchFamily="34" charset="0"/>
                <a:cs typeface="B Titr" panose="00000700000000000000" pitchFamily="2" charset="-78"/>
              </a:rPr>
              <a:t>ساخت مراکز و انبارهای لجستیک</a:t>
            </a:r>
            <a:endParaRPr lang="en-US" sz="1800" dirty="0">
              <a:latin typeface="Calibri" panose="020F0502020204030204" pitchFamily="34" charset="0"/>
              <a:cs typeface="B Titr" panose="00000700000000000000" pitchFamily="2" charset="-78"/>
            </a:endParaRPr>
          </a:p>
          <a:p>
            <a:pPr lvl="0">
              <a:spcAft>
                <a:spcPts val="1200"/>
              </a:spcAft>
            </a:pPr>
            <a:r>
              <a:rPr lang="ar-SA" sz="1800" dirty="0">
                <a:latin typeface="Calibri" panose="020F0502020204030204" pitchFamily="34" charset="0"/>
                <a:cs typeface="B Titr" panose="00000700000000000000" pitchFamily="2" charset="-78"/>
              </a:rPr>
              <a:t>دیجیتالی </a:t>
            </a:r>
            <a:r>
              <a:rPr lang="fa-IR" sz="1800" dirty="0">
                <a:latin typeface="Calibri" panose="020F0502020204030204" pitchFamily="34" charset="0"/>
                <a:cs typeface="B Titr" panose="00000700000000000000" pitchFamily="2" charset="-78"/>
              </a:rPr>
              <a:t>و هوشمند </a:t>
            </a:r>
            <a:r>
              <a:rPr lang="ar-SA" sz="1800" dirty="0">
                <a:latin typeface="Calibri" panose="020F0502020204030204" pitchFamily="34" charset="0"/>
                <a:cs typeface="B Titr" panose="00000700000000000000" pitchFamily="2" charset="-78"/>
              </a:rPr>
              <a:t>کردن حمل و نقل و آموزش </a:t>
            </a:r>
            <a:r>
              <a:rPr lang="ar-SA" sz="1800" dirty="0" smtClean="0">
                <a:latin typeface="Calibri" panose="020F0502020204030204" pitchFamily="34" charset="0"/>
                <a:cs typeface="B Titr" panose="00000700000000000000" pitchFamily="2" charset="-78"/>
              </a:rPr>
              <a:t>آن</a:t>
            </a:r>
            <a:r>
              <a:rPr lang="fa-IR" sz="1800" dirty="0" smtClean="0">
                <a:latin typeface="Calibri" panose="020F0502020204030204" pitchFamily="34" charset="0"/>
                <a:cs typeface="B Titr" panose="00000700000000000000" pitchFamily="2" charset="-78"/>
              </a:rPr>
              <a:t>.</a:t>
            </a:r>
            <a:endParaRPr lang="en-US" sz="1800" dirty="0">
              <a:latin typeface="Calibri" panose="020F0502020204030204" pitchFamily="34" charset="0"/>
              <a:cs typeface="B Titr" panose="00000700000000000000" pitchFamily="2" charset="-78"/>
            </a:endParaRPr>
          </a:p>
          <a:p>
            <a:pPr lvl="0">
              <a:spcAft>
                <a:spcPts val="1200"/>
              </a:spcAft>
            </a:pPr>
            <a:r>
              <a:rPr lang="ar-SA" sz="1800" dirty="0">
                <a:latin typeface="Calibri" panose="020F0502020204030204" pitchFamily="34" charset="0"/>
                <a:cs typeface="B Titr" panose="00000700000000000000" pitchFamily="2" charset="-78"/>
              </a:rPr>
              <a:t>توسعه حمل و نقل ترکیبی و</a:t>
            </a:r>
            <a:r>
              <a:rPr lang="fa-IR" sz="1800" dirty="0">
                <a:latin typeface="Calibri" panose="020F0502020204030204" pitchFamily="34" charset="0"/>
                <a:cs typeface="B Titr" panose="00000700000000000000" pitchFamily="2" charset="-78"/>
              </a:rPr>
              <a:t> </a:t>
            </a:r>
            <a:r>
              <a:rPr lang="ar-SA" sz="1800" dirty="0">
                <a:latin typeface="Calibri" panose="020F0502020204030204" pitchFamily="34" charset="0"/>
                <a:cs typeface="B Titr" panose="00000700000000000000" pitchFamily="2" charset="-78"/>
              </a:rPr>
              <a:t>سازوکارهای فنی، حقوقی و بین المللی آن، </a:t>
            </a:r>
            <a:endParaRPr lang="en-US" sz="1800" dirty="0">
              <a:latin typeface="Calibri" panose="020F0502020204030204" pitchFamily="34" charset="0"/>
              <a:cs typeface="B Titr" panose="00000700000000000000" pitchFamily="2" charset="-78"/>
            </a:endParaRPr>
          </a:p>
          <a:p>
            <a:pPr lvl="0">
              <a:spcAft>
                <a:spcPts val="1200"/>
              </a:spcAft>
            </a:pPr>
            <a:r>
              <a:rPr lang="ar-SA" sz="1800" dirty="0">
                <a:latin typeface="Calibri" panose="020F0502020204030204" pitchFamily="34" charset="0"/>
                <a:cs typeface="B Titr" panose="00000700000000000000" pitchFamily="2" charset="-78"/>
              </a:rPr>
              <a:t>تأمين ناوگان ترابری به ویژه ريلي و جاده ای و ماشين‌آلات براي راهسازی و نصب روسازي راه آهن و تعمير و نگهداري آن.</a:t>
            </a:r>
            <a:endParaRPr lang="fa-IR" sz="1800" dirty="0">
              <a:latin typeface="Calibri" panose="020F0502020204030204" pitchFamily="34" charset="0"/>
              <a:cs typeface="B Titr" panose="00000700000000000000" pitchFamily="2" charset="-78"/>
            </a:endParaRPr>
          </a:p>
          <a:p>
            <a:pPr lvl="0">
              <a:spcAft>
                <a:spcPts val="1200"/>
              </a:spcAft>
            </a:pPr>
            <a:r>
              <a:rPr lang="ar-SA" sz="1800" dirty="0" smtClean="0">
                <a:latin typeface="Calibri" panose="020F0502020204030204" pitchFamily="34" charset="0"/>
                <a:cs typeface="B Titr" panose="00000700000000000000" pitchFamily="2" charset="-78"/>
              </a:rPr>
              <a:t>ايجاد </a:t>
            </a:r>
            <a:r>
              <a:rPr lang="ar-SA" sz="1800" dirty="0">
                <a:latin typeface="Calibri" panose="020F0502020204030204" pitchFamily="34" charset="0"/>
                <a:cs typeface="B Titr" panose="00000700000000000000" pitchFamily="2" charset="-78"/>
              </a:rPr>
              <a:t>شركت مشترك ترابري بين‌المللي</a:t>
            </a:r>
            <a:r>
              <a:rPr lang="fa-IR" sz="1800" dirty="0" smtClean="0">
                <a:latin typeface="Calibri" panose="020F0502020204030204" pitchFamily="34" charset="0"/>
                <a:cs typeface="B Titr" panose="00000700000000000000" pitchFamily="2" charset="-78"/>
              </a:rPr>
              <a:t>.</a:t>
            </a:r>
          </a:p>
          <a:p>
            <a:pPr lvl="0">
              <a:spcAft>
                <a:spcPts val="1200"/>
              </a:spcAft>
            </a:pPr>
            <a:endParaRPr lang="en-US" sz="1800" dirty="0">
              <a:latin typeface="Calibri" panose="020F0502020204030204" pitchFamily="34" charset="0"/>
              <a:cs typeface="B Titr" panose="00000700000000000000" pitchFamily="2" charset="-78"/>
            </a:endParaRPr>
          </a:p>
          <a:p>
            <a:pPr>
              <a:buFontTx/>
              <a:buChar char="-"/>
            </a:pPr>
            <a:endParaRPr lang="fa-IR" sz="2400" dirty="0">
              <a:latin typeface="Calibri" panose="020F0502020204030204" pitchFamily="34" charset="0"/>
              <a:cs typeface="B Titr" panose="00000700000000000000" pitchFamily="2" charset="-78"/>
            </a:endParaRPr>
          </a:p>
          <a:p>
            <a:pPr marL="0" indent="0">
              <a:buNone/>
            </a:pPr>
            <a:endParaRPr lang="fa-IR" sz="2400" dirty="0">
              <a:latin typeface="Calibri" panose="020F0502020204030204" pitchFamily="34" charset="0"/>
              <a:cs typeface="B Titr" panose="000007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9012385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mph" presetSubtype="0" fill="remove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250" autoRev="1" fill="remove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7" dur="250" autoRev="1" fill="remove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8" dur="250" autoRev="1" fill="remove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250" autoRev="1" fill="remove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 animBg="1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78F962-454A-41FF-BAF9-AAFBE583AB8A}" type="slidenum">
              <a:rPr lang="en-US" smtClean="0"/>
              <a:pPr/>
              <a:t>35</a:t>
            </a:fld>
            <a:endParaRPr lang="en-US"/>
          </a:p>
        </p:txBody>
      </p:sp>
      <p:sp>
        <p:nvSpPr>
          <p:cNvPr id="2" name="Content Placeholder 1"/>
          <p:cNvSpPr>
            <a:spLocks noGrp="1"/>
          </p:cNvSpPr>
          <p:nvPr>
            <p:ph idx="4294967295"/>
          </p:nvPr>
        </p:nvSpPr>
        <p:spPr>
          <a:xfrm>
            <a:off x="363564" y="1556791"/>
            <a:ext cx="8384900" cy="5164683"/>
          </a:xfrm>
          <a:solidFill>
            <a:srgbClr val="00B0F0">
              <a:alpha val="61000"/>
            </a:srgbClr>
          </a:solidFill>
          <a:ln>
            <a:noFill/>
          </a:ln>
        </p:spPr>
        <p:txBody>
          <a:bodyPr/>
          <a:lstStyle/>
          <a:p>
            <a:pPr lvl="0">
              <a:spcAft>
                <a:spcPts val="600"/>
              </a:spcAft>
            </a:pPr>
            <a:r>
              <a:rPr lang="ar-SA" sz="1900" dirty="0">
                <a:latin typeface="Calibri" panose="020F0502020204030204" pitchFamily="34" charset="0"/>
                <a:cs typeface="B Titr" panose="00000700000000000000" pitchFamily="2" charset="-78"/>
              </a:rPr>
              <a:t>اجرايي نمودن قرارداد منعقده برقي كردن راه آهن تهران – </a:t>
            </a:r>
            <a:r>
              <a:rPr lang="ar-SA" sz="1900" dirty="0" smtClean="0">
                <a:latin typeface="Calibri" panose="020F0502020204030204" pitchFamily="34" charset="0"/>
                <a:cs typeface="B Titr" panose="00000700000000000000" pitchFamily="2" charset="-78"/>
              </a:rPr>
              <a:t>مشهد</a:t>
            </a:r>
            <a:endParaRPr lang="fa-IR" sz="1900" dirty="0" smtClean="0">
              <a:latin typeface="Calibri" panose="020F0502020204030204" pitchFamily="34" charset="0"/>
              <a:cs typeface="B Titr" panose="00000700000000000000" pitchFamily="2" charset="-78"/>
            </a:endParaRPr>
          </a:p>
          <a:p>
            <a:pPr marL="457200" indent="-457200">
              <a:spcAft>
                <a:spcPts val="600"/>
              </a:spcAft>
              <a:buFont typeface="+mj-lt"/>
              <a:buAutoNum type="arabicPeriod"/>
            </a:pPr>
            <a:r>
              <a:rPr lang="fa-IR" sz="1900" dirty="0">
                <a:latin typeface="Calibri" panose="020F0502020204030204" pitchFamily="34" charset="0"/>
                <a:cs typeface="B Titr" panose="00000700000000000000" pitchFamily="2" charset="-78"/>
              </a:rPr>
              <a:t>تسريع در تكميل راه‌آهن کرمانشاه-خسروي و اتصال ریلی به عراق</a:t>
            </a:r>
          </a:p>
          <a:p>
            <a:pPr marL="457200" lvl="0" indent="-457200">
              <a:spcAft>
                <a:spcPts val="600"/>
              </a:spcAft>
              <a:buFont typeface="+mj-lt"/>
              <a:buAutoNum type="arabicPeriod"/>
            </a:pPr>
            <a:r>
              <a:rPr lang="ar-SA" sz="1900" dirty="0">
                <a:latin typeface="Calibri" panose="020F0502020204030204" pitchFamily="34" charset="0"/>
                <a:cs typeface="B Titr" panose="00000700000000000000" pitchFamily="2" charset="-78"/>
              </a:rPr>
              <a:t>همكاري در </a:t>
            </a:r>
            <a:r>
              <a:rPr lang="fa-IR" sz="1900" dirty="0">
                <a:latin typeface="Calibri" panose="020F0502020204030204" pitchFamily="34" charset="0"/>
                <a:cs typeface="B Titr" panose="00000700000000000000" pitchFamily="2" charset="-78"/>
              </a:rPr>
              <a:t>احداث راه آهن زاهدان-بیرجند </a:t>
            </a:r>
            <a:r>
              <a:rPr lang="fa-IR" sz="1900" dirty="0" smtClean="0">
                <a:latin typeface="Calibri" panose="020F0502020204030204" pitchFamily="34" charset="0"/>
                <a:cs typeface="B Titr" panose="00000700000000000000" pitchFamily="2" charset="-78"/>
              </a:rPr>
              <a:t>- یونسی </a:t>
            </a:r>
            <a:r>
              <a:rPr lang="fa-IR" sz="1900" dirty="0">
                <a:latin typeface="Calibri" panose="020F0502020204030204" pitchFamily="34" charset="0"/>
                <a:cs typeface="B Titr" panose="00000700000000000000" pitchFamily="2" charset="-78"/>
              </a:rPr>
              <a:t>(کریدور شرق کشور)</a:t>
            </a:r>
            <a:endParaRPr lang="en-US" sz="1900" dirty="0">
              <a:latin typeface="Calibri" panose="020F0502020204030204" pitchFamily="34" charset="0"/>
              <a:cs typeface="B Titr" panose="00000700000000000000" pitchFamily="2" charset="-78"/>
            </a:endParaRPr>
          </a:p>
          <a:p>
            <a:pPr marL="457200" lvl="0" indent="-457200">
              <a:spcAft>
                <a:spcPts val="600"/>
              </a:spcAft>
              <a:buFont typeface="+mj-lt"/>
              <a:buAutoNum type="arabicPeriod"/>
            </a:pPr>
            <a:r>
              <a:rPr lang="ar-SA" sz="1900" dirty="0">
                <a:latin typeface="Calibri" panose="020F0502020204030204" pitchFamily="34" charset="0"/>
                <a:cs typeface="B Titr" panose="00000700000000000000" pitchFamily="2" charset="-78"/>
              </a:rPr>
              <a:t>همكاري در تكميل راه آهن ميانه-تبريز-چشمه ثریا  به عنوان بهبود دهنده شاخه جنوبي كريدور </a:t>
            </a:r>
            <a:r>
              <a:rPr lang="fa-IR" sz="1900" dirty="0">
                <a:latin typeface="Calibri" panose="020F0502020204030204" pitchFamily="34" charset="0"/>
                <a:cs typeface="B Titr" panose="00000700000000000000" pitchFamily="2" charset="-78"/>
              </a:rPr>
              <a:t>شرقی-غربی</a:t>
            </a:r>
            <a:r>
              <a:rPr lang="ar-SA" sz="1900" dirty="0">
                <a:latin typeface="Calibri" panose="020F0502020204030204" pitchFamily="34" charset="0"/>
                <a:cs typeface="B Titr" panose="00000700000000000000" pitchFamily="2" charset="-78"/>
              </a:rPr>
              <a:t> (ارتباط آسیا با اروپا)</a:t>
            </a:r>
            <a:endParaRPr lang="en-US" sz="1900" dirty="0">
              <a:latin typeface="Calibri" panose="020F0502020204030204" pitchFamily="34" charset="0"/>
              <a:cs typeface="B Titr" panose="00000700000000000000" pitchFamily="2" charset="-78"/>
            </a:endParaRPr>
          </a:p>
          <a:p>
            <a:pPr marL="457200" indent="-457200">
              <a:spcAft>
                <a:spcPts val="600"/>
              </a:spcAft>
              <a:buFont typeface="+mj-lt"/>
              <a:buAutoNum type="arabicPeriod"/>
            </a:pPr>
            <a:r>
              <a:rPr lang="ar-SA" sz="1900" dirty="0">
                <a:latin typeface="Calibri" panose="020F0502020204030204" pitchFamily="34" charset="0"/>
                <a:cs typeface="B Titr" panose="00000700000000000000" pitchFamily="2" charset="-78"/>
              </a:rPr>
              <a:t>چاره جويي برای راه آهن پرسرعت تهران – اصفهان که در باتلاق مسائل فني و مديريتي و مالي گير كرده است.</a:t>
            </a:r>
            <a:endParaRPr lang="fa-IR" sz="1900" dirty="0">
              <a:latin typeface="Calibri" panose="020F0502020204030204" pitchFamily="34" charset="0"/>
              <a:cs typeface="B Titr" panose="00000700000000000000" pitchFamily="2" charset="-78"/>
            </a:endParaRPr>
          </a:p>
          <a:p>
            <a:pPr marL="457200" indent="-457200">
              <a:spcAft>
                <a:spcPts val="600"/>
              </a:spcAft>
              <a:buFont typeface="+mj-lt"/>
              <a:buAutoNum type="arabicPeriod"/>
            </a:pPr>
            <a:r>
              <a:rPr lang="fa-IR" sz="1900" dirty="0" smtClean="0">
                <a:latin typeface="Calibri" panose="020F0502020204030204" pitchFamily="34" charset="0"/>
                <a:cs typeface="B Titr" panose="00000700000000000000" pitchFamily="2" charset="-78"/>
              </a:rPr>
              <a:t>نوسازی </a:t>
            </a:r>
            <a:r>
              <a:rPr lang="fa-IR" sz="1900" dirty="0">
                <a:latin typeface="Calibri" panose="020F0502020204030204" pitchFamily="34" charset="0"/>
                <a:cs typeface="B Titr" panose="00000700000000000000" pitchFamily="2" charset="-78"/>
              </a:rPr>
              <a:t>زاهدان – ميرجاوه برای بهبود ارتباط با پاکستان .</a:t>
            </a:r>
          </a:p>
          <a:p>
            <a:pPr marL="457200" indent="-457200">
              <a:spcAft>
                <a:spcPts val="600"/>
              </a:spcAft>
              <a:buFont typeface="+mj-lt"/>
              <a:buAutoNum type="arabicPeriod"/>
            </a:pPr>
            <a:r>
              <a:rPr lang="fa-IR" sz="1900" dirty="0">
                <a:latin typeface="Calibri" panose="020F0502020204030204" pitchFamily="34" charset="0"/>
                <a:cs typeface="B Titr" panose="00000700000000000000" pitchFamily="2" charset="-78"/>
              </a:rPr>
              <a:t>ایجاد خط ریلی جدید زاهدان - مرز میلک در ایران برای تقویت ارتباط با افغانستان.</a:t>
            </a:r>
          </a:p>
          <a:p>
            <a:pPr marL="457200" indent="-457200">
              <a:spcAft>
                <a:spcPts val="600"/>
              </a:spcAft>
              <a:buFont typeface="+mj-lt"/>
              <a:buAutoNum type="arabicPeriod"/>
            </a:pPr>
            <a:r>
              <a:rPr lang="fa-IR" sz="1900" dirty="0">
                <a:latin typeface="Calibri" panose="020F0502020204030204" pitchFamily="34" charset="0"/>
                <a:cs typeface="B Titr" panose="00000700000000000000" pitchFamily="2" charset="-78"/>
              </a:rPr>
              <a:t>توسعه شبکه ریلی در همسایگان ایران نظير چشمه‌ثريا-قارص، كويته-تفتان، خسروي-بغداد، شلمچه-بصره، هرات-مزارشريف و مرز ميلك-قندهار-كابل</a:t>
            </a:r>
          </a:p>
          <a:p>
            <a:pPr lvl="0">
              <a:spcAft>
                <a:spcPts val="600"/>
              </a:spcAft>
            </a:pPr>
            <a:r>
              <a:rPr lang="fa-IR" sz="1900" dirty="0" smtClean="0">
                <a:latin typeface="Calibri" panose="020F0502020204030204" pitchFamily="34" charset="0"/>
                <a:cs typeface="B Titr" panose="00000700000000000000" pitchFamily="2" charset="-78"/>
              </a:rPr>
              <a:t>تجهيز </a:t>
            </a:r>
            <a:r>
              <a:rPr lang="fa-IR" sz="1900" dirty="0">
                <a:latin typeface="Calibri" panose="020F0502020204030204" pitchFamily="34" charset="0"/>
                <a:cs typeface="B Titr" panose="00000700000000000000" pitchFamily="2" charset="-78"/>
              </a:rPr>
              <a:t>خطوط ريلي به تجهيزات نوين علائم و ارتباطات و تأمین برخي مصالح و تجهيزات برقي كردن خطوط راه‌آهن براي افزايش بهره‌وري</a:t>
            </a:r>
            <a:r>
              <a:rPr lang="fa-IR" sz="1900" dirty="0" smtClean="0">
                <a:latin typeface="Calibri" panose="020F0502020204030204" pitchFamily="34" charset="0"/>
                <a:cs typeface="B Titr" panose="00000700000000000000" pitchFamily="2" charset="-78"/>
              </a:rPr>
              <a:t>.</a:t>
            </a:r>
            <a:endParaRPr lang="fa-IR" sz="1900" dirty="0">
              <a:latin typeface="Calibri" panose="020F0502020204030204" pitchFamily="34" charset="0"/>
              <a:cs typeface="B Titr" panose="00000700000000000000" pitchFamily="2" charset="-78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63564" y="252941"/>
            <a:ext cx="828092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r>
              <a:rPr lang="fa-IR" sz="2400" b="1" dirty="0">
                <a:solidFill>
                  <a:srgbClr val="FF0000"/>
                </a:solidFill>
                <a:cs typeface="B Zar" panose="00000400000000000000" pitchFamily="2" charset="-78"/>
              </a:rPr>
              <a:t>موضوعات همکاری بخش حمل و نقل </a:t>
            </a:r>
            <a:r>
              <a:rPr lang="fa-IR" sz="2400" b="1" dirty="0" smtClean="0">
                <a:solidFill>
                  <a:srgbClr val="FF0000"/>
                </a:solidFill>
                <a:cs typeface="B Zar" panose="00000400000000000000" pitchFamily="2" charset="-78"/>
              </a:rPr>
              <a:t>بین المللی ایران </a:t>
            </a:r>
            <a:r>
              <a:rPr lang="fa-IR" sz="2400" b="1" dirty="0">
                <a:solidFill>
                  <a:srgbClr val="FF0000"/>
                </a:solidFill>
                <a:cs typeface="B Zar" panose="00000400000000000000" pitchFamily="2" charset="-78"/>
              </a:rPr>
              <a:t>و چین- بخش دوم</a:t>
            </a:r>
          </a:p>
        </p:txBody>
      </p:sp>
      <p:sp>
        <p:nvSpPr>
          <p:cNvPr id="8" name="Rectangle 7"/>
          <p:cNvSpPr/>
          <p:nvPr/>
        </p:nvSpPr>
        <p:spPr>
          <a:xfrm>
            <a:off x="0" y="714606"/>
            <a:ext cx="828092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sz="2400" b="1" i="0" u="sng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itchFamily="34" charset="0"/>
                <a:ea typeface="+mn-ea"/>
                <a:cs typeface="B Zar" panose="00000400000000000000" pitchFamily="2" charset="-78"/>
              </a:rPr>
              <a:t>پروژه </a:t>
            </a:r>
            <a:r>
              <a:rPr kumimoji="0" lang="fa-IR" sz="2400" b="1" i="0" u="sng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itchFamily="34" charset="0"/>
                <a:ea typeface="+mn-ea"/>
                <a:cs typeface="B Zar" panose="00000400000000000000" pitchFamily="2" charset="-78"/>
              </a:rPr>
              <a:t>های </a:t>
            </a:r>
            <a:r>
              <a:rPr kumimoji="0" lang="fa-IR" sz="2400" b="1" i="0" u="sng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itchFamily="34" charset="0"/>
                <a:ea typeface="+mn-ea"/>
                <a:cs typeface="B Zar" panose="00000400000000000000" pitchFamily="2" charset="-78"/>
              </a:rPr>
              <a:t>مهم زیربنایی حمل </a:t>
            </a:r>
            <a:r>
              <a:rPr kumimoji="0" lang="fa-IR" sz="2400" b="1" i="0" u="sng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itchFamily="34" charset="0"/>
                <a:ea typeface="+mn-ea"/>
                <a:cs typeface="B Zar" panose="00000400000000000000" pitchFamily="2" charset="-78"/>
              </a:rPr>
              <a:t>و نقل </a:t>
            </a:r>
            <a:r>
              <a:rPr kumimoji="0" lang="fa-IR" sz="2400" b="1" i="0" u="sng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itchFamily="34" charset="0"/>
                <a:ea typeface="+mn-ea"/>
                <a:cs typeface="B Zar" panose="00000400000000000000" pitchFamily="2" charset="-78"/>
              </a:rPr>
              <a:t>:</a:t>
            </a:r>
            <a:endParaRPr kumimoji="0" lang="fa-IR" sz="2400" b="1" i="0" u="sng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pitchFamily="34" charset="0"/>
              <a:ea typeface="+mn-ea"/>
              <a:cs typeface="B Zar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4853207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mph" presetSubtype="0" fill="remove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250" autoRev="1" fill="remove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7" dur="250" autoRev="1" fill="remove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8" dur="250" autoRev="1" fill="remove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250" autoRev="1" fill="remove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 animBg="1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431657" y="734119"/>
            <a:ext cx="4248472" cy="461665"/>
          </a:xfrm>
          <a:prstGeom prst="rect">
            <a:avLst/>
          </a:prstGeom>
          <a:solidFill>
            <a:srgbClr val="CFDDED"/>
          </a:solidFill>
        </p:spPr>
        <p:txBody>
          <a:bodyPr wrap="square">
            <a:spAutoFit/>
          </a:bodyPr>
          <a:lstStyle/>
          <a:p>
            <a:pPr algn="r" rtl="1"/>
            <a:r>
              <a:rPr lang="fa-IR" sz="2400" b="1" dirty="0">
                <a:solidFill>
                  <a:srgbClr val="FF0000"/>
                </a:solidFill>
                <a:cs typeface="B Zar" panose="00000400000000000000" pitchFamily="2" charset="-78"/>
              </a:rPr>
              <a:t>موضوعات علمی و فناوری پیشنهادی </a:t>
            </a:r>
            <a:r>
              <a:rPr lang="fa-IR" sz="2400" b="1" dirty="0" smtClean="0">
                <a:solidFill>
                  <a:srgbClr val="FF0000"/>
                </a:solidFill>
                <a:cs typeface="B Zar" panose="00000400000000000000" pitchFamily="2" charset="-78"/>
              </a:rPr>
              <a:t>: </a:t>
            </a:r>
            <a:endParaRPr lang="fa-IR" sz="3200" b="1" dirty="0">
              <a:solidFill>
                <a:srgbClr val="FF0000"/>
              </a:solidFill>
              <a:latin typeface="Tahoma" pitchFamily="34" charset="0"/>
              <a:cs typeface="B Zar" panose="00000400000000000000" pitchFamily="2" charset="-78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78F962-454A-41FF-BAF9-AAFBE583AB8A}" type="slidenum">
              <a:rPr lang="en-US" smtClean="0"/>
              <a:pPr/>
              <a:t>36</a:t>
            </a:fld>
            <a:endParaRPr lang="en-US"/>
          </a:p>
        </p:txBody>
      </p:sp>
      <p:sp>
        <p:nvSpPr>
          <p:cNvPr id="2" name="Content Placeholder 1"/>
          <p:cNvSpPr>
            <a:spLocks noGrp="1"/>
          </p:cNvSpPr>
          <p:nvPr>
            <p:ph idx="4294967295"/>
          </p:nvPr>
        </p:nvSpPr>
        <p:spPr>
          <a:xfrm>
            <a:off x="323528" y="1538010"/>
            <a:ext cx="8424936" cy="4835957"/>
          </a:xfrm>
          <a:solidFill>
            <a:srgbClr val="92D050">
              <a:alpha val="61000"/>
            </a:srgbClr>
          </a:solidFill>
          <a:ln>
            <a:noFill/>
          </a:ln>
        </p:spPr>
        <p:txBody>
          <a:bodyPr/>
          <a:lstStyle/>
          <a:p>
            <a:r>
              <a:rPr lang="ar-SA" sz="1800" dirty="0">
                <a:latin typeface="Calibri" panose="020F0502020204030204" pitchFamily="34" charset="0"/>
                <a:cs typeface="B Titr" panose="00000700000000000000" pitchFamily="2" charset="-78"/>
              </a:rPr>
              <a:t>انتقال تكنولوژي در </a:t>
            </a:r>
            <a:r>
              <a:rPr lang="fa-IR" sz="1800" dirty="0">
                <a:latin typeface="Calibri" panose="020F0502020204030204" pitchFamily="34" charset="0"/>
                <a:cs typeface="B Titr" panose="00000700000000000000" pitchFamily="2" charset="-78"/>
              </a:rPr>
              <a:t>خصوص : </a:t>
            </a:r>
            <a:r>
              <a:rPr lang="ar-SA" sz="1800" dirty="0">
                <a:latin typeface="Calibri" panose="020F0502020204030204" pitchFamily="34" charset="0"/>
                <a:cs typeface="B Titr" panose="00000700000000000000" pitchFamily="2" charset="-78"/>
              </a:rPr>
              <a:t>مطالعه و  احداث تونل‌هاي طويل و پل‌هاي بزرگ راه و راه‌آهن و راه آهن برقی و راه آهن پرسرعت.</a:t>
            </a:r>
            <a:endParaRPr lang="fa-IR" sz="1800" dirty="0">
              <a:latin typeface="Calibri" panose="020F0502020204030204" pitchFamily="34" charset="0"/>
              <a:cs typeface="B Titr" panose="00000700000000000000" pitchFamily="2" charset="-78"/>
            </a:endParaRPr>
          </a:p>
          <a:p>
            <a:r>
              <a:rPr lang="fa-IR" sz="1800" dirty="0">
                <a:latin typeface="Calibri" panose="020F0502020204030204" pitchFamily="34" charset="0"/>
                <a:cs typeface="B Titr" panose="00000700000000000000" pitchFamily="2" charset="-78"/>
              </a:rPr>
              <a:t>مصالح و فن‌آوري‌هاي نوين در احداث، نگهداري و بهره‌برداري راه‌ها و خطوط ريلي</a:t>
            </a:r>
            <a:endParaRPr lang="en-US" sz="1800" dirty="0">
              <a:latin typeface="Calibri" panose="020F0502020204030204" pitchFamily="34" charset="0"/>
              <a:cs typeface="B Titr" panose="00000700000000000000" pitchFamily="2" charset="-78"/>
            </a:endParaRPr>
          </a:p>
          <a:p>
            <a:r>
              <a:rPr lang="fa-IR" sz="1800" dirty="0">
                <a:latin typeface="Calibri" panose="020F0502020204030204" pitchFamily="34" charset="0"/>
                <a:cs typeface="B Titr" panose="00000700000000000000" pitchFamily="2" charset="-78"/>
              </a:rPr>
              <a:t>ارتقاء ايمني مسيرهاي جاده‌اي و سيستم‌هاي حمل‌ونقل هوشمند جاده‌اي.</a:t>
            </a:r>
            <a:endParaRPr lang="en-US" sz="1800" dirty="0">
              <a:latin typeface="Calibri" panose="020F0502020204030204" pitchFamily="34" charset="0"/>
              <a:cs typeface="B Titr" panose="00000700000000000000" pitchFamily="2" charset="-78"/>
            </a:endParaRPr>
          </a:p>
          <a:p>
            <a:r>
              <a:rPr lang="fa-IR" sz="1800" dirty="0" smtClean="0">
                <a:latin typeface="Calibri" panose="020F0502020204030204" pitchFamily="34" charset="0"/>
                <a:cs typeface="B Titr" panose="00000700000000000000" pitchFamily="2" charset="-78"/>
              </a:rPr>
              <a:t>ارتقاي </a:t>
            </a:r>
            <a:r>
              <a:rPr lang="fa-IR" sz="1800" dirty="0">
                <a:latin typeface="Calibri" panose="020F0502020204030204" pitchFamily="34" charset="0"/>
                <a:cs typeface="B Titr" panose="00000700000000000000" pitchFamily="2" charset="-78"/>
              </a:rPr>
              <a:t>مقررات راه‌آهن براي ارتقاي ايمني و بهره‌وري خطوط و ناوگان</a:t>
            </a:r>
            <a:r>
              <a:rPr lang="fa-IR" sz="1800" dirty="0" smtClean="0">
                <a:latin typeface="Calibri" panose="020F0502020204030204" pitchFamily="34" charset="0"/>
                <a:cs typeface="B Titr" panose="00000700000000000000" pitchFamily="2" charset="-78"/>
              </a:rPr>
              <a:t>.</a:t>
            </a:r>
            <a:endParaRPr lang="fa-IR" sz="1800" dirty="0">
              <a:latin typeface="Calibri" panose="020F0502020204030204" pitchFamily="34" charset="0"/>
              <a:cs typeface="B Titr" panose="00000700000000000000" pitchFamily="2" charset="-78"/>
            </a:endParaRPr>
          </a:p>
          <a:p>
            <a:r>
              <a:rPr lang="ar-SA" sz="1800" dirty="0" smtClean="0">
                <a:latin typeface="Calibri" panose="020F0502020204030204" pitchFamily="34" charset="0"/>
                <a:cs typeface="B Titr" panose="00000700000000000000" pitchFamily="2" charset="-78"/>
              </a:rPr>
              <a:t>بجاي </a:t>
            </a:r>
            <a:r>
              <a:rPr lang="ar-SA" sz="1800" dirty="0">
                <a:latin typeface="Calibri" panose="020F0502020204030204" pitchFamily="34" charset="0"/>
                <a:cs typeface="B Titr" panose="00000700000000000000" pitchFamily="2" charset="-78"/>
              </a:rPr>
              <a:t>خريد پروژه راه آهن پرسرعت تهران – مشهد از </a:t>
            </a:r>
            <a:r>
              <a:rPr lang="ar-SA" sz="1800" dirty="0" smtClean="0">
                <a:latin typeface="Calibri" panose="020F0502020204030204" pitchFamily="34" charset="0"/>
                <a:cs typeface="B Titr" panose="00000700000000000000" pitchFamily="2" charset="-78"/>
              </a:rPr>
              <a:t>چين</a:t>
            </a:r>
            <a:r>
              <a:rPr lang="fa-IR" sz="1800" dirty="0" smtClean="0">
                <a:latin typeface="Calibri" panose="020F0502020204030204" pitchFamily="34" charset="0"/>
                <a:cs typeface="B Titr" panose="00000700000000000000" pitchFamily="2" charset="-78"/>
              </a:rPr>
              <a:t>،</a:t>
            </a:r>
            <a:r>
              <a:rPr lang="ar-SA" sz="1800" dirty="0" smtClean="0">
                <a:latin typeface="Calibri" panose="020F0502020204030204" pitchFamily="34" charset="0"/>
                <a:cs typeface="B Titr" panose="00000700000000000000" pitchFamily="2" charset="-78"/>
              </a:rPr>
              <a:t> كنسرسيوم </a:t>
            </a:r>
            <a:r>
              <a:rPr lang="ar-SA" sz="1800" dirty="0">
                <a:latin typeface="Calibri" panose="020F0502020204030204" pitchFamily="34" charset="0"/>
                <a:cs typeface="B Titr" panose="00000700000000000000" pitchFamily="2" charset="-78"/>
              </a:rPr>
              <a:t>شركتهاي ايراني و چيني </a:t>
            </a:r>
            <a:r>
              <a:rPr lang="fa-IR" sz="1800" dirty="0" smtClean="0">
                <a:latin typeface="Calibri" panose="020F0502020204030204" pitchFamily="34" charset="0"/>
                <a:cs typeface="B Titr" panose="00000700000000000000" pitchFamily="2" charset="-78"/>
              </a:rPr>
              <a:t>با</a:t>
            </a:r>
            <a:r>
              <a:rPr lang="ar-SA" sz="1800" dirty="0" smtClean="0">
                <a:latin typeface="Calibri" panose="020F0502020204030204" pitchFamily="34" charset="0"/>
                <a:cs typeface="B Titr" panose="00000700000000000000" pitchFamily="2" charset="-78"/>
              </a:rPr>
              <a:t> </a:t>
            </a:r>
            <a:r>
              <a:rPr lang="ar-SA" sz="1800" dirty="0">
                <a:latin typeface="Calibri" panose="020F0502020204030204" pitchFamily="34" charset="0"/>
                <a:cs typeface="B Titr" panose="00000700000000000000" pitchFamily="2" charset="-78"/>
              </a:rPr>
              <a:t>استفاده حداكثري از توان ايراني در امور زيرساخت و </a:t>
            </a:r>
            <a:r>
              <a:rPr lang="ar-SA" sz="1800" dirty="0" smtClean="0">
                <a:latin typeface="Calibri" panose="020F0502020204030204" pitchFamily="34" charset="0"/>
                <a:cs typeface="B Titr" panose="00000700000000000000" pitchFamily="2" charset="-78"/>
              </a:rPr>
              <a:t>ناوگان</a:t>
            </a:r>
            <a:r>
              <a:rPr lang="fa-IR" sz="1800" dirty="0" smtClean="0">
                <a:latin typeface="Calibri" panose="020F0502020204030204" pitchFamily="34" charset="0"/>
                <a:cs typeface="B Titr" panose="00000700000000000000" pitchFamily="2" charset="-78"/>
              </a:rPr>
              <a:t> پرسرعت</a:t>
            </a:r>
            <a:r>
              <a:rPr lang="ar-SA" sz="1800" dirty="0" smtClean="0">
                <a:latin typeface="Calibri" panose="020F0502020204030204" pitchFamily="34" charset="0"/>
                <a:cs typeface="B Titr" panose="00000700000000000000" pitchFamily="2" charset="-78"/>
              </a:rPr>
              <a:t> </a:t>
            </a:r>
            <a:r>
              <a:rPr lang="ar-SA" sz="1800" dirty="0">
                <a:latin typeface="Calibri" panose="020F0502020204030204" pitchFamily="34" charset="0"/>
                <a:cs typeface="B Titr" panose="00000700000000000000" pitchFamily="2" charset="-78"/>
              </a:rPr>
              <a:t>تشكيل و پيشنهاد تهيه كنند.</a:t>
            </a:r>
            <a:endParaRPr lang="en-US" sz="1800" dirty="0">
              <a:latin typeface="Calibri" panose="020F0502020204030204" pitchFamily="34" charset="0"/>
              <a:cs typeface="B Titr" panose="00000700000000000000" pitchFamily="2" charset="-78"/>
            </a:endParaRPr>
          </a:p>
          <a:p>
            <a:pPr lvl="0"/>
            <a:r>
              <a:rPr lang="ar-SA" sz="1800" dirty="0" smtClean="0">
                <a:latin typeface="Calibri" panose="020F0502020204030204" pitchFamily="34" charset="0"/>
                <a:cs typeface="B Titr" panose="00000700000000000000" pitchFamily="2" charset="-78"/>
              </a:rPr>
              <a:t>پروژه‌هاي </a:t>
            </a:r>
            <a:r>
              <a:rPr lang="ar-SA" sz="1800" dirty="0">
                <a:latin typeface="Calibri" panose="020F0502020204030204" pitchFamily="34" charset="0"/>
                <a:cs typeface="B Titr" panose="00000700000000000000" pitchFamily="2" charset="-78"/>
              </a:rPr>
              <a:t>پژوهشي مشترك در حوزه حمل‌ونقل (زيرساخت‌ها، بهره‌برداري، ايمني، مقررات، لجستيك و بهره وری و .. ..)</a:t>
            </a:r>
            <a:endParaRPr lang="en-US" sz="1800" dirty="0">
              <a:latin typeface="Calibri" panose="020F0502020204030204" pitchFamily="34" charset="0"/>
              <a:cs typeface="B Titr" panose="00000700000000000000" pitchFamily="2" charset="-78"/>
            </a:endParaRPr>
          </a:p>
          <a:p>
            <a:pPr lvl="0"/>
            <a:r>
              <a:rPr lang="fa-IR" sz="1800" dirty="0">
                <a:latin typeface="Calibri" panose="020F0502020204030204" pitchFamily="34" charset="0"/>
                <a:cs typeface="B Titr" panose="00000700000000000000" pitchFamily="2" charset="-78"/>
              </a:rPr>
              <a:t>اصلاح مقررات </a:t>
            </a:r>
            <a:r>
              <a:rPr lang="ar-SA" sz="1800" dirty="0">
                <a:latin typeface="Calibri" panose="020F0502020204030204" pitchFamily="34" charset="0"/>
                <a:cs typeface="B Titr" panose="00000700000000000000" pitchFamily="2" charset="-78"/>
              </a:rPr>
              <a:t>براي </a:t>
            </a:r>
            <a:r>
              <a:rPr lang="fa-IR" sz="1800" dirty="0">
                <a:latin typeface="Calibri" panose="020F0502020204030204" pitchFamily="34" charset="0"/>
                <a:cs typeface="B Titr" panose="00000700000000000000" pitchFamily="2" charset="-78"/>
              </a:rPr>
              <a:t>امکان </a:t>
            </a:r>
            <a:r>
              <a:rPr lang="ar-SA" sz="1800" dirty="0">
                <a:latin typeface="Calibri" panose="020F0502020204030204" pitchFamily="34" charset="0"/>
                <a:cs typeface="B Titr" panose="00000700000000000000" pitchFamily="2" charset="-78"/>
              </a:rPr>
              <a:t>سرمايه‌گذاري مستقيم </a:t>
            </a:r>
            <a:r>
              <a:rPr lang="fa-IR" sz="1800" dirty="0">
                <a:latin typeface="Calibri" panose="020F0502020204030204" pitchFamily="34" charset="0"/>
                <a:cs typeface="B Titr" panose="00000700000000000000" pitchFamily="2" charset="-78"/>
              </a:rPr>
              <a:t>خارجی</a:t>
            </a:r>
            <a:r>
              <a:rPr lang="ar-SA" sz="1800" dirty="0">
                <a:latin typeface="Calibri" panose="020F0502020204030204" pitchFamily="34" charset="0"/>
                <a:cs typeface="B Titr" panose="00000700000000000000" pitchFamily="2" charset="-78"/>
              </a:rPr>
              <a:t> در توسعه زيربناهاي حمل و نقل</a:t>
            </a:r>
            <a:r>
              <a:rPr lang="fa-IR" sz="1800" dirty="0">
                <a:latin typeface="Calibri" panose="020F0502020204030204" pitchFamily="34" charset="0"/>
                <a:cs typeface="B Titr" panose="00000700000000000000" pitchFamily="2" charset="-78"/>
              </a:rPr>
              <a:t>.</a:t>
            </a:r>
          </a:p>
          <a:p>
            <a:pPr lvl="0"/>
            <a:r>
              <a:rPr lang="fa-IR" sz="1800" dirty="0">
                <a:latin typeface="Calibri" panose="020F0502020204030204" pitchFamily="34" charset="0"/>
                <a:cs typeface="B Titr" panose="00000700000000000000" pitchFamily="2" charset="-78"/>
              </a:rPr>
              <a:t>تدوین مفاد آموزشی برای آشنایی متقابل شرکت های دو کشور برای همکاری </a:t>
            </a:r>
            <a:r>
              <a:rPr lang="fa-IR" sz="1800" dirty="0" smtClean="0">
                <a:latin typeface="Calibri" panose="020F0502020204030204" pitchFamily="34" charset="0"/>
                <a:cs typeface="B Titr" panose="00000700000000000000" pitchFamily="2" charset="-78"/>
              </a:rPr>
              <a:t>با همدیگر.</a:t>
            </a:r>
            <a:endParaRPr lang="fa-IR" sz="1800" dirty="0">
              <a:latin typeface="Calibri" panose="020F0502020204030204" pitchFamily="34" charset="0"/>
              <a:cs typeface="B Titr" panose="00000700000000000000" pitchFamily="2" charset="-78"/>
            </a:endParaRPr>
          </a:p>
          <a:p>
            <a:pPr lvl="0"/>
            <a:r>
              <a:rPr lang="fa-IR" sz="1800" dirty="0">
                <a:latin typeface="Calibri" panose="020F0502020204030204" pitchFamily="34" charset="0"/>
                <a:cs typeface="B Titr" panose="00000700000000000000" pitchFamily="2" charset="-78"/>
              </a:rPr>
              <a:t>تبادل دانش و تجارب </a:t>
            </a:r>
            <a:r>
              <a:rPr lang="ar-SA" sz="1800" dirty="0">
                <a:latin typeface="Calibri" panose="020F0502020204030204" pitchFamily="34" charset="0"/>
                <a:cs typeface="B Titr" panose="00000700000000000000" pitchFamily="2" charset="-78"/>
              </a:rPr>
              <a:t>ارتقاي كريدورهاي حمل‌ونقل بين‌المللي به كريدورهاي اقتصادي و همچنين افزايش همكاري در زنجيره‌هاي ارزش صنعتي و تجاري</a:t>
            </a:r>
            <a:r>
              <a:rPr lang="fa-IR" sz="1800" dirty="0">
                <a:latin typeface="Calibri" panose="020F0502020204030204" pitchFamily="34" charset="0"/>
                <a:cs typeface="B Titr" panose="00000700000000000000" pitchFamily="2" charset="-78"/>
              </a:rPr>
              <a:t>.</a:t>
            </a:r>
          </a:p>
          <a:p>
            <a:r>
              <a:rPr lang="fa-IR" sz="1800" dirty="0">
                <a:latin typeface="Calibri" panose="020F0502020204030204" pitchFamily="34" charset="0"/>
                <a:cs typeface="B Titr" panose="00000700000000000000" pitchFamily="2" charset="-78"/>
              </a:rPr>
              <a:t>انجام پژوهش و برگزاری کنفرانس همکاری علمی و فن آوری در حوزه ح</a:t>
            </a:r>
            <a:r>
              <a:rPr lang="fa-IR" sz="1800" dirty="0" smtClean="0">
                <a:latin typeface="Calibri" panose="020F0502020204030204" pitchFamily="34" charset="0"/>
                <a:cs typeface="B Titr" panose="00000700000000000000" pitchFamily="2" charset="-78"/>
              </a:rPr>
              <a:t>مل و نقل از جمله مطالعات تطبیقی و تحلیلی راه آهن های دو کشور.</a:t>
            </a:r>
          </a:p>
        </p:txBody>
      </p:sp>
      <p:sp>
        <p:nvSpPr>
          <p:cNvPr id="5" name="Rectangle 4"/>
          <p:cNvSpPr/>
          <p:nvPr/>
        </p:nvSpPr>
        <p:spPr>
          <a:xfrm>
            <a:off x="323528" y="210899"/>
            <a:ext cx="828092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r>
              <a:rPr lang="fa-IR" sz="2800" b="1" dirty="0">
                <a:solidFill>
                  <a:srgbClr val="FF0000"/>
                </a:solidFill>
                <a:cs typeface="B Zar" panose="00000400000000000000" pitchFamily="2" charset="-78"/>
              </a:rPr>
              <a:t>موضوعات همکاری بخش حمل و نقل ایران و چین- بخش سوم</a:t>
            </a:r>
          </a:p>
        </p:txBody>
      </p:sp>
    </p:spTree>
    <p:extLst>
      <p:ext uri="{BB962C8B-B14F-4D97-AF65-F5344CB8AC3E}">
        <p14:creationId xmlns:p14="http://schemas.microsoft.com/office/powerpoint/2010/main" val="16841140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mph" presetSubtype="0" fill="remove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250" autoRev="1" fill="remove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7" dur="250" autoRev="1" fill="remove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8" dur="250" autoRev="1" fill="remove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250" autoRev="1" fill="remove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 animBg="1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259632" y="734119"/>
            <a:ext cx="640871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r>
              <a:rPr lang="fa-IR" sz="2400" b="1" dirty="0">
                <a:solidFill>
                  <a:srgbClr val="FF0000"/>
                </a:solidFill>
                <a:cs typeface="B Zar" panose="00000400000000000000" pitchFamily="2" charset="-78"/>
              </a:rPr>
              <a:t>موضوعات </a:t>
            </a:r>
            <a:r>
              <a:rPr lang="fa-IR" sz="2400" b="1" dirty="0" smtClean="0">
                <a:solidFill>
                  <a:srgbClr val="FF0000"/>
                </a:solidFill>
                <a:cs typeface="B Zar" panose="00000400000000000000" pitchFamily="2" charset="-78"/>
              </a:rPr>
              <a:t>پیشنهادی </a:t>
            </a:r>
            <a:r>
              <a:rPr lang="fa-IR" sz="2400" b="1" dirty="0">
                <a:solidFill>
                  <a:srgbClr val="FF0000"/>
                </a:solidFill>
                <a:cs typeface="B Zar" panose="00000400000000000000" pitchFamily="2" charset="-78"/>
              </a:rPr>
              <a:t>برای همکاری </a:t>
            </a:r>
            <a:r>
              <a:rPr lang="fa-IR" sz="2400" b="1" dirty="0" smtClean="0">
                <a:solidFill>
                  <a:srgbClr val="FF0000"/>
                </a:solidFill>
                <a:cs typeface="B Zar" panose="00000400000000000000" pitchFamily="2" charset="-78"/>
              </a:rPr>
              <a:t>در بنادر و هوانوردی: </a:t>
            </a:r>
            <a:endParaRPr lang="fa-IR" sz="3200" b="1" dirty="0">
              <a:solidFill>
                <a:srgbClr val="FF0000"/>
              </a:solidFill>
              <a:latin typeface="Tahoma" pitchFamily="34" charset="0"/>
              <a:cs typeface="B Zar" panose="00000400000000000000" pitchFamily="2" charset="-78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78F962-454A-41FF-BAF9-AAFBE583AB8A}" type="slidenum">
              <a:rPr lang="en-US" smtClean="0"/>
              <a:pPr/>
              <a:t>37</a:t>
            </a:fld>
            <a:endParaRPr lang="en-US"/>
          </a:p>
        </p:txBody>
      </p:sp>
      <p:sp>
        <p:nvSpPr>
          <p:cNvPr id="2" name="Content Placeholder 1"/>
          <p:cNvSpPr>
            <a:spLocks noGrp="1"/>
          </p:cNvSpPr>
          <p:nvPr>
            <p:ph idx="4294967295"/>
          </p:nvPr>
        </p:nvSpPr>
        <p:spPr>
          <a:xfrm>
            <a:off x="179512" y="1334350"/>
            <a:ext cx="8712968" cy="5204562"/>
          </a:xfrm>
          <a:solidFill>
            <a:srgbClr val="EAB200">
              <a:alpha val="60784"/>
            </a:srgbClr>
          </a:solidFill>
          <a:ln>
            <a:noFill/>
          </a:ln>
        </p:spPr>
        <p:txBody>
          <a:bodyPr/>
          <a:lstStyle/>
          <a:p>
            <a:pPr marL="231775" lvl="2"/>
            <a:r>
              <a:rPr lang="fa-IR" sz="1900" dirty="0">
                <a:latin typeface="Calibri" panose="020F0502020204030204" pitchFamily="34" charset="0"/>
                <a:cs typeface="B Titr" panose="00000700000000000000" pitchFamily="2" charset="-78"/>
              </a:rPr>
              <a:t>تجهيز بنادر ايران در تراز بنادر روز جهان: بندر جديد و عظيم جاسك و بندر چابهار در جنوب و بنادر انزلي و اميرآباد در شمال </a:t>
            </a:r>
            <a:r>
              <a:rPr lang="fa-IR" sz="1900" dirty="0" smtClean="0">
                <a:latin typeface="Calibri" panose="020F0502020204030204" pitchFamily="34" charset="0"/>
                <a:cs typeface="B Titr" panose="00000700000000000000" pitchFamily="2" charset="-78"/>
              </a:rPr>
              <a:t>کشور.</a:t>
            </a:r>
            <a:endParaRPr lang="fa-IR" sz="1900" dirty="0">
              <a:latin typeface="Calibri" panose="020F0502020204030204" pitchFamily="34" charset="0"/>
              <a:cs typeface="B Titr" panose="00000700000000000000" pitchFamily="2" charset="-78"/>
            </a:endParaRPr>
          </a:p>
          <a:p>
            <a:pPr marL="231775" lvl="2"/>
            <a:r>
              <a:rPr lang="fa-IR" sz="1900" dirty="0" smtClean="0">
                <a:latin typeface="Calibri" panose="020F0502020204030204" pitchFamily="34" charset="0"/>
                <a:cs typeface="B Titr" panose="00000700000000000000" pitchFamily="2" charset="-78"/>
              </a:rPr>
              <a:t>همکاري </a:t>
            </a:r>
            <a:r>
              <a:rPr lang="fa-IR" sz="1900" dirty="0">
                <a:latin typeface="Calibri" panose="020F0502020204030204" pitchFamily="34" charset="0"/>
                <a:cs typeface="B Titr" panose="00000700000000000000" pitchFamily="2" charset="-78"/>
              </a:rPr>
              <a:t>متقابل در سرمايه‌گذاري در بنادر طرفين و خدمات امور دريانوردي بين دو </a:t>
            </a:r>
            <a:r>
              <a:rPr lang="fa-IR" sz="1900" dirty="0" smtClean="0">
                <a:latin typeface="Calibri" panose="020F0502020204030204" pitchFamily="34" charset="0"/>
                <a:cs typeface="B Titr" panose="00000700000000000000" pitchFamily="2" charset="-78"/>
              </a:rPr>
              <a:t>کشور.</a:t>
            </a:r>
            <a:endParaRPr lang="fa-IR" sz="1900" dirty="0">
              <a:latin typeface="Calibri" panose="020F0502020204030204" pitchFamily="34" charset="0"/>
              <a:cs typeface="B Titr" panose="00000700000000000000" pitchFamily="2" charset="-78"/>
            </a:endParaRPr>
          </a:p>
          <a:p>
            <a:pPr marL="231775" lvl="2"/>
            <a:r>
              <a:rPr lang="fa-IR" sz="1900" dirty="0" smtClean="0">
                <a:latin typeface="Calibri" panose="020F0502020204030204" pitchFamily="34" charset="0"/>
                <a:cs typeface="B Titr" panose="00000700000000000000" pitchFamily="2" charset="-78"/>
              </a:rPr>
              <a:t>همکاري </a:t>
            </a:r>
            <a:r>
              <a:rPr lang="fa-IR" sz="1900" dirty="0">
                <a:latin typeface="Calibri" panose="020F0502020204030204" pitchFamily="34" charset="0"/>
                <a:cs typeface="B Titr" panose="00000700000000000000" pitchFamily="2" charset="-78"/>
              </a:rPr>
              <a:t>در تدارک و ساخت يا تأمين انواع کشتي‌هاي ترابري و خدماتي و تعميرات </a:t>
            </a:r>
            <a:r>
              <a:rPr lang="fa-IR" sz="1900" dirty="0" smtClean="0">
                <a:latin typeface="Calibri" panose="020F0502020204030204" pitchFamily="34" charset="0"/>
                <a:cs typeface="B Titr" panose="00000700000000000000" pitchFamily="2" charset="-78"/>
              </a:rPr>
              <a:t>ناوگان.</a:t>
            </a:r>
          </a:p>
          <a:p>
            <a:pPr marL="231775" lvl="2"/>
            <a:r>
              <a:rPr lang="fa-IR" sz="1900" dirty="0" smtClean="0">
                <a:latin typeface="Calibri" panose="020F0502020204030204" pitchFamily="34" charset="0"/>
                <a:cs typeface="B Titr" panose="00000700000000000000" pitchFamily="2" charset="-78"/>
              </a:rPr>
              <a:t>ايجاد </a:t>
            </a:r>
            <a:r>
              <a:rPr lang="fa-IR" sz="1900" dirty="0">
                <a:latin typeface="Calibri" panose="020F0502020204030204" pitchFamily="34" charset="0"/>
                <a:cs typeface="B Titr" panose="00000700000000000000" pitchFamily="2" charset="-78"/>
              </a:rPr>
              <a:t>شركت‌هاي مشترك ترابري </a:t>
            </a:r>
            <a:r>
              <a:rPr lang="fa-IR" sz="1900" dirty="0" smtClean="0">
                <a:latin typeface="Calibri" panose="020F0502020204030204" pitchFamily="34" charset="0"/>
                <a:cs typeface="B Titr" panose="00000700000000000000" pitchFamily="2" charset="-78"/>
              </a:rPr>
              <a:t>بين‌المللي.</a:t>
            </a:r>
          </a:p>
          <a:p>
            <a:pPr marL="231775" lvl="2"/>
            <a:r>
              <a:rPr lang="fa-IR" sz="1900" dirty="0" smtClean="0">
                <a:latin typeface="Calibri" panose="020F0502020204030204" pitchFamily="34" charset="0"/>
                <a:cs typeface="B Titr" panose="00000700000000000000" pitchFamily="2" charset="-78"/>
              </a:rPr>
              <a:t>سرمايه‌گذاري </a:t>
            </a:r>
            <a:r>
              <a:rPr lang="fa-IR" sz="1900" dirty="0">
                <a:latin typeface="Calibri" panose="020F0502020204030204" pitchFamily="34" charset="0"/>
                <a:cs typeface="B Titr" panose="00000700000000000000" pitchFamily="2" charset="-78"/>
              </a:rPr>
              <a:t>در اراضي اطراف بنادر و فرودگاه‌ها براي امور پشتيباني يا صنايع جانبي و توليدي با ارزش افزوده </a:t>
            </a:r>
            <a:r>
              <a:rPr lang="fa-IR" sz="1900" dirty="0" smtClean="0">
                <a:latin typeface="Calibri" panose="020F0502020204030204" pitchFamily="34" charset="0"/>
                <a:cs typeface="B Titr" panose="00000700000000000000" pitchFamily="2" charset="-78"/>
              </a:rPr>
              <a:t>بالا.</a:t>
            </a:r>
            <a:endParaRPr lang="fa-IR" sz="1900" dirty="0">
              <a:latin typeface="Calibri" panose="020F0502020204030204" pitchFamily="34" charset="0"/>
              <a:cs typeface="B Titr" panose="00000700000000000000" pitchFamily="2" charset="-78"/>
            </a:endParaRPr>
          </a:p>
          <a:p>
            <a:pPr marL="231775" lvl="2"/>
            <a:r>
              <a:rPr lang="fa-IR" sz="1900" dirty="0" smtClean="0">
                <a:latin typeface="Calibri" panose="020F0502020204030204" pitchFamily="34" charset="0"/>
                <a:cs typeface="B Titr" panose="00000700000000000000" pitchFamily="2" charset="-78"/>
              </a:rPr>
              <a:t>سرمايه‌گذاري </a:t>
            </a:r>
            <a:r>
              <a:rPr lang="fa-IR" sz="1900" dirty="0">
                <a:latin typeface="Calibri" panose="020F0502020204030204" pitchFamily="34" charset="0"/>
                <a:cs typeface="B Titr" panose="00000700000000000000" pitchFamily="2" charset="-78"/>
              </a:rPr>
              <a:t>در ساخت و توسعه زيربنايي فرودگاهها يا تجهيزات و سامانه‌هاي فرودگاهي و </a:t>
            </a:r>
            <a:r>
              <a:rPr lang="fa-IR" sz="1900" dirty="0" smtClean="0">
                <a:latin typeface="Calibri" panose="020F0502020204030204" pitchFamily="34" charset="0"/>
                <a:cs typeface="B Titr" panose="00000700000000000000" pitchFamily="2" charset="-78"/>
              </a:rPr>
              <a:t>هوانوردي.</a:t>
            </a:r>
            <a:endParaRPr lang="fa-IR" sz="1900" dirty="0">
              <a:latin typeface="Calibri" panose="020F0502020204030204" pitchFamily="34" charset="0"/>
              <a:cs typeface="B Titr" panose="00000700000000000000" pitchFamily="2" charset="-78"/>
            </a:endParaRPr>
          </a:p>
          <a:p>
            <a:pPr marL="231775" lvl="2"/>
            <a:r>
              <a:rPr lang="fa-IR" sz="1900" dirty="0" smtClean="0">
                <a:latin typeface="Calibri" panose="020F0502020204030204" pitchFamily="34" charset="0"/>
                <a:cs typeface="B Titr" panose="00000700000000000000" pitchFamily="2" charset="-78"/>
              </a:rPr>
              <a:t>سرمايه‌گذاري </a:t>
            </a:r>
            <a:r>
              <a:rPr lang="fa-IR" sz="1900" dirty="0">
                <a:latin typeface="Calibri" panose="020F0502020204030204" pitchFamily="34" charset="0"/>
                <a:cs typeface="B Titr" panose="00000700000000000000" pitchFamily="2" charset="-78"/>
              </a:rPr>
              <a:t>چين در توسعه زنجيره تأمين صنايع هوايي با همکاري شركتهاي </a:t>
            </a:r>
            <a:r>
              <a:rPr lang="fa-IR" sz="1900" dirty="0" smtClean="0">
                <a:latin typeface="Calibri" panose="020F0502020204030204" pitchFamily="34" charset="0"/>
                <a:cs typeface="B Titr" panose="00000700000000000000" pitchFamily="2" charset="-78"/>
              </a:rPr>
              <a:t>ايراني.</a:t>
            </a:r>
            <a:endParaRPr lang="fa-IR" sz="1900" dirty="0">
              <a:latin typeface="Calibri" panose="020F0502020204030204" pitchFamily="34" charset="0"/>
              <a:cs typeface="B Titr" panose="00000700000000000000" pitchFamily="2" charset="-78"/>
            </a:endParaRPr>
          </a:p>
          <a:p>
            <a:pPr marL="231775" lvl="2"/>
            <a:r>
              <a:rPr lang="fa-IR" sz="1900" dirty="0" smtClean="0">
                <a:latin typeface="Calibri" panose="020F0502020204030204" pitchFamily="34" charset="0"/>
                <a:cs typeface="B Titr" panose="00000700000000000000" pitchFamily="2" charset="-78"/>
              </a:rPr>
              <a:t>ارتقاي </a:t>
            </a:r>
            <a:r>
              <a:rPr lang="fa-IR" sz="1900" dirty="0">
                <a:latin typeface="Calibri" panose="020F0502020204030204" pitchFamily="34" charset="0"/>
                <a:cs typeface="B Titr" panose="00000700000000000000" pitchFamily="2" charset="-78"/>
              </a:rPr>
              <a:t>همکاري در امور بيمه‌اي، کنترل و بازرسي و اعتبارسنجي موسسات و ناوگان </a:t>
            </a:r>
            <a:r>
              <a:rPr lang="fa-IR" sz="1900" dirty="0" smtClean="0">
                <a:latin typeface="Calibri" panose="020F0502020204030204" pitchFamily="34" charset="0"/>
                <a:cs typeface="B Titr" panose="00000700000000000000" pitchFamily="2" charset="-78"/>
              </a:rPr>
              <a:t>تجاري.</a:t>
            </a:r>
          </a:p>
          <a:p>
            <a:pPr marL="231775" lvl="2"/>
            <a:r>
              <a:rPr lang="fa-IR" sz="1900" dirty="0" smtClean="0">
                <a:latin typeface="Calibri" panose="020F0502020204030204" pitchFamily="34" charset="0"/>
                <a:cs typeface="B Titr" panose="00000700000000000000" pitchFamily="2" charset="-78"/>
              </a:rPr>
              <a:t>خدمات </a:t>
            </a:r>
            <a:r>
              <a:rPr lang="fa-IR" sz="1900" dirty="0">
                <a:latin typeface="Calibri" panose="020F0502020204030204" pitchFamily="34" charset="0"/>
                <a:cs typeface="B Titr" panose="00000700000000000000" pitchFamily="2" charset="-78"/>
              </a:rPr>
              <a:t>مشاوره در امور طرح‌هاي جامع بندري، دريايي يا توسعه فرودگاهي و مديريت هوانوردي و صنايع </a:t>
            </a:r>
            <a:r>
              <a:rPr lang="fa-IR" sz="1900" dirty="0" smtClean="0">
                <a:latin typeface="Calibri" panose="020F0502020204030204" pitchFamily="34" charset="0"/>
                <a:cs typeface="B Titr" panose="00000700000000000000" pitchFamily="2" charset="-78"/>
              </a:rPr>
              <a:t>مرتبط.</a:t>
            </a:r>
            <a:endParaRPr lang="fa-IR" sz="1900" dirty="0">
              <a:latin typeface="Calibri" panose="020F0502020204030204" pitchFamily="34" charset="0"/>
              <a:cs typeface="B Titr" panose="00000700000000000000" pitchFamily="2" charset="-78"/>
            </a:endParaRPr>
          </a:p>
          <a:p>
            <a:pPr marL="231775" lvl="2"/>
            <a:r>
              <a:rPr lang="fa-IR" sz="1900" dirty="0" smtClean="0">
                <a:latin typeface="Calibri" panose="020F0502020204030204" pitchFamily="34" charset="0"/>
                <a:cs typeface="B Titr" panose="00000700000000000000" pitchFamily="2" charset="-78"/>
              </a:rPr>
              <a:t>برگزاري </a:t>
            </a:r>
            <a:r>
              <a:rPr lang="fa-IR" sz="1900" dirty="0">
                <a:latin typeface="Calibri" panose="020F0502020204030204" pitchFamily="34" charset="0"/>
                <a:cs typeface="B Titr" panose="00000700000000000000" pitchFamily="2" charset="-78"/>
              </a:rPr>
              <a:t>دوره‌هاي </a:t>
            </a:r>
            <a:r>
              <a:rPr lang="fa-IR" sz="1900">
                <a:latin typeface="Calibri" panose="020F0502020204030204" pitchFamily="34" charset="0"/>
                <a:cs typeface="B Titr" panose="00000700000000000000" pitchFamily="2" charset="-78"/>
              </a:rPr>
              <a:t>آموزشي </a:t>
            </a:r>
            <a:r>
              <a:rPr lang="fa-IR" sz="1900" smtClean="0">
                <a:latin typeface="Calibri" panose="020F0502020204030204" pitchFamily="34" charset="0"/>
                <a:cs typeface="B Titr" panose="00000700000000000000" pitchFamily="2" charset="-78"/>
              </a:rPr>
              <a:t>ویژه و </a:t>
            </a:r>
            <a:r>
              <a:rPr lang="fa-IR" sz="1900" dirty="0">
                <a:latin typeface="Calibri" panose="020F0502020204030204" pitchFamily="34" charset="0"/>
                <a:cs typeface="B Titr" panose="00000700000000000000" pitchFamily="2" charset="-78"/>
              </a:rPr>
              <a:t>اعطاي بورسيه در مقطع دكتري در رشته‌هاي موردنظر طرفين و تبادل استاد و دانشجو </a:t>
            </a:r>
            <a:r>
              <a:rPr lang="fa-IR" sz="1900" dirty="0" smtClean="0">
                <a:latin typeface="Calibri" panose="020F0502020204030204" pitchFamily="34" charset="0"/>
                <a:cs typeface="B Titr" panose="00000700000000000000" pitchFamily="2" charset="-78"/>
              </a:rPr>
              <a:t>.</a:t>
            </a:r>
            <a:endParaRPr lang="fa-IR" sz="1900" dirty="0">
              <a:latin typeface="Calibri" panose="020F0502020204030204" pitchFamily="34" charset="0"/>
              <a:cs typeface="B Titr" panose="00000700000000000000" pitchFamily="2" charset="-78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23528" y="210899"/>
            <a:ext cx="828092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r>
              <a:rPr lang="fa-IR" sz="2800" b="1" dirty="0">
                <a:solidFill>
                  <a:srgbClr val="FF0000"/>
                </a:solidFill>
                <a:cs typeface="B Zar" panose="00000400000000000000" pitchFamily="2" charset="-78"/>
              </a:rPr>
              <a:t>موضوعات همکاری بخش حمل و نقل ایران و چین- بخش </a:t>
            </a:r>
            <a:r>
              <a:rPr lang="fa-IR" sz="2800" b="1" dirty="0" smtClean="0">
                <a:solidFill>
                  <a:srgbClr val="FF0000"/>
                </a:solidFill>
                <a:cs typeface="B Zar" panose="00000400000000000000" pitchFamily="2" charset="-78"/>
              </a:rPr>
              <a:t>چهارم</a:t>
            </a:r>
            <a:endParaRPr lang="fa-IR" sz="2800" b="1" dirty="0">
              <a:solidFill>
                <a:srgbClr val="FF0000"/>
              </a:solidFill>
              <a:cs typeface="B Zar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8465895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mph" presetSubtype="0" fill="remove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250" autoRev="1" fill="remove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7" dur="250" autoRev="1" fill="remove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8" dur="250" autoRev="1" fill="remove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250" autoRev="1" fill="remove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 animBg="1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219" name="Rectangle 2">
            <a:extLst>
              <a:ext uri="{FF2B5EF4-FFF2-40B4-BE49-F238E27FC236}">
                <a16:creationId xmlns:a16="http://schemas.microsoft.com/office/drawing/2014/main" id="{CF199D04-2190-4A6B-BB1A-304812769EDF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467544" y="1268760"/>
            <a:ext cx="8208912" cy="4995962"/>
          </a:xfrm>
          <a:solidFill>
            <a:schemeClr val="accent5">
              <a:lumMod val="40000"/>
              <a:lumOff val="60000"/>
            </a:schemeClr>
          </a:solidFill>
        </p:spPr>
        <p:txBody>
          <a:bodyPr/>
          <a:lstStyle/>
          <a:p>
            <a:pPr algn="r"/>
            <a:r>
              <a:rPr lang="ar-SA" sz="2000" b="1" dirty="0">
                <a:cs typeface="B Zar" panose="00000400000000000000" pitchFamily="2" charset="-78"/>
              </a:rPr>
              <a:t>همکاری</a:t>
            </a:r>
            <a:r>
              <a:rPr lang="en-US" sz="2000" b="1" dirty="0">
                <a:cs typeface="B Zar" panose="00000400000000000000" pitchFamily="2" charset="-78"/>
              </a:rPr>
              <a:t>‌</a:t>
            </a:r>
            <a:r>
              <a:rPr lang="ar-SA" sz="2000" b="1" dirty="0">
                <a:cs typeface="B Zar" panose="00000400000000000000" pitchFamily="2" charset="-78"/>
              </a:rPr>
              <a:t>های </a:t>
            </a:r>
            <a:r>
              <a:rPr lang="fa-IR" sz="2000" b="1" dirty="0" smtClean="0">
                <a:cs typeface="B Zar" panose="00000400000000000000" pitchFamily="2" charset="-78"/>
              </a:rPr>
              <a:t>علمی و </a:t>
            </a:r>
            <a:r>
              <a:rPr lang="ar-SA" sz="2000" b="1" dirty="0" smtClean="0">
                <a:cs typeface="B Zar" panose="00000400000000000000" pitchFamily="2" charset="-78"/>
              </a:rPr>
              <a:t>فناورانه می</a:t>
            </a:r>
            <a:r>
              <a:rPr lang="en-US" sz="2000" b="1" dirty="0">
                <a:cs typeface="B Zar" panose="00000400000000000000" pitchFamily="2" charset="-78"/>
              </a:rPr>
              <a:t>‌</a:t>
            </a:r>
            <a:r>
              <a:rPr lang="ar-SA" sz="2000" b="1" dirty="0" smtClean="0">
                <a:cs typeface="B Zar" panose="00000400000000000000" pitchFamily="2" charset="-78"/>
              </a:rPr>
              <a:t>تواند</a:t>
            </a:r>
            <a:r>
              <a:rPr lang="fa-IR" sz="2000" b="1" dirty="0" smtClean="0">
                <a:cs typeface="B Zar" panose="00000400000000000000" pitchFamily="2" charset="-78"/>
              </a:rPr>
              <a:t> بخش حمل و نقل را از ابعاد مختلف ارتقاء دهد و همچنین</a:t>
            </a:r>
            <a:r>
              <a:rPr lang="ar-SA" sz="2000" b="1" dirty="0" smtClean="0">
                <a:cs typeface="B Zar" panose="00000400000000000000" pitchFamily="2" charset="-78"/>
              </a:rPr>
              <a:t> </a:t>
            </a:r>
            <a:r>
              <a:rPr lang="ar-SA" sz="2000" b="1" dirty="0">
                <a:cs typeface="B Zar" panose="00000400000000000000" pitchFamily="2" charset="-78"/>
              </a:rPr>
              <a:t>ایران را به یک </a:t>
            </a:r>
            <a:r>
              <a:rPr lang="fa-IR" sz="2000" b="1" dirty="0">
                <a:cs typeface="B Zar" panose="00000400000000000000" pitchFamily="2" charset="-78"/>
              </a:rPr>
              <a:t>«</a:t>
            </a:r>
            <a:r>
              <a:rPr lang="ar-SA" sz="2000" b="1" dirty="0">
                <a:cs typeface="B Zar" panose="00000400000000000000" pitchFamily="2" charset="-78"/>
              </a:rPr>
              <a:t>هاب ترانزیتی منطقه</a:t>
            </a:r>
            <a:r>
              <a:rPr lang="en-US" sz="2000" b="1" dirty="0">
                <a:cs typeface="B Zar" panose="00000400000000000000" pitchFamily="2" charset="-78"/>
              </a:rPr>
              <a:t>‌</a:t>
            </a:r>
            <a:r>
              <a:rPr lang="ar-SA" sz="2000" b="1" dirty="0">
                <a:cs typeface="B Zar" panose="00000400000000000000" pitchFamily="2" charset="-78"/>
              </a:rPr>
              <a:t>ای</a:t>
            </a:r>
            <a:r>
              <a:rPr lang="fa-IR" sz="2000" b="1" dirty="0">
                <a:cs typeface="B Zar" panose="00000400000000000000" pitchFamily="2" charset="-78"/>
              </a:rPr>
              <a:t>»</a:t>
            </a:r>
            <a:r>
              <a:rPr lang="ar-SA" sz="2000" b="1" dirty="0">
                <a:cs typeface="B Zar" panose="00000400000000000000" pitchFamily="2" charset="-78"/>
              </a:rPr>
              <a:t> تبدیل کند</a:t>
            </a:r>
            <a:r>
              <a:rPr lang="fa-IR" sz="2000" b="1" dirty="0">
                <a:cs typeface="B Zar" panose="00000400000000000000" pitchFamily="2" charset="-78"/>
              </a:rPr>
              <a:t> و همسو با منافع و ارزشهای چینی نیز تلقی می شود.</a:t>
            </a:r>
            <a:r>
              <a:rPr lang="en-US" sz="2000" b="1" dirty="0">
                <a:cs typeface="B Zar" panose="00000400000000000000" pitchFamily="2" charset="-78"/>
              </a:rPr>
              <a:t/>
            </a:r>
            <a:br>
              <a:rPr lang="en-US" sz="2000" b="1" dirty="0">
                <a:cs typeface="B Zar" panose="00000400000000000000" pitchFamily="2" charset="-78"/>
              </a:rPr>
            </a:br>
            <a:r>
              <a:rPr lang="fa-IR" sz="2000" b="1" dirty="0">
                <a:cs typeface="B Zar" panose="00000400000000000000" pitchFamily="2" charset="-78"/>
              </a:rPr>
              <a:t>فناوریهای مختلف </a:t>
            </a:r>
            <a:r>
              <a:rPr lang="ar-SA" sz="2000" b="1" dirty="0">
                <a:cs typeface="B Zar" panose="00000400000000000000" pitchFamily="2" charset="-78"/>
              </a:rPr>
              <a:t>از </a:t>
            </a:r>
            <a:r>
              <a:rPr lang="fa-IR" sz="2000" b="1" dirty="0" smtClean="0">
                <a:cs typeface="B Zar" panose="00000400000000000000" pitchFamily="2" charset="-78"/>
              </a:rPr>
              <a:t>جمله </a:t>
            </a:r>
            <a:r>
              <a:rPr lang="ar-SA" sz="2000" b="1" dirty="0" smtClean="0">
                <a:cs typeface="B Zar" panose="00000400000000000000" pitchFamily="2" charset="-78"/>
              </a:rPr>
              <a:t>راه</a:t>
            </a:r>
            <a:r>
              <a:rPr lang="en-US" sz="2000" b="1" dirty="0">
                <a:cs typeface="B Zar" panose="00000400000000000000" pitchFamily="2" charset="-78"/>
              </a:rPr>
              <a:t>‌</a:t>
            </a:r>
            <a:r>
              <a:rPr lang="ar-SA" sz="2000" b="1" dirty="0">
                <a:cs typeface="B Zar" panose="00000400000000000000" pitchFamily="2" charset="-78"/>
              </a:rPr>
              <a:t>آهن</a:t>
            </a:r>
            <a:r>
              <a:rPr lang="en-US" sz="2000" b="1" dirty="0">
                <a:cs typeface="B Zar" panose="00000400000000000000" pitchFamily="2" charset="-78"/>
              </a:rPr>
              <a:t>‌</a:t>
            </a:r>
            <a:r>
              <a:rPr lang="ar-SA" sz="2000" b="1" dirty="0">
                <a:cs typeface="B Zar" panose="00000400000000000000" pitchFamily="2" charset="-78"/>
              </a:rPr>
              <a:t>های برقی جدید و بزرگراه</a:t>
            </a:r>
            <a:r>
              <a:rPr lang="en-US" sz="2000" b="1" dirty="0">
                <a:cs typeface="B Zar" panose="00000400000000000000" pitchFamily="2" charset="-78"/>
              </a:rPr>
              <a:t>‌</a:t>
            </a:r>
            <a:r>
              <a:rPr lang="ar-SA" sz="2000" b="1" dirty="0">
                <a:cs typeface="B Zar" panose="00000400000000000000" pitchFamily="2" charset="-78"/>
              </a:rPr>
              <a:t>های </a:t>
            </a:r>
            <a:r>
              <a:rPr lang="fa-IR" sz="2000" b="1" dirty="0" smtClean="0">
                <a:cs typeface="B Zar" panose="00000400000000000000" pitchFamily="2" charset="-78"/>
              </a:rPr>
              <a:t>یکپارچه</a:t>
            </a:r>
            <a:r>
              <a:rPr lang="ar-SA" sz="2000" b="1" dirty="0" smtClean="0">
                <a:cs typeface="B Zar" panose="00000400000000000000" pitchFamily="2" charset="-78"/>
              </a:rPr>
              <a:t> </a:t>
            </a:r>
            <a:r>
              <a:rPr lang="ar-SA" sz="2000" b="1" dirty="0">
                <a:cs typeface="B Zar" panose="00000400000000000000" pitchFamily="2" charset="-78"/>
              </a:rPr>
              <a:t>تا فناوری</a:t>
            </a:r>
            <a:r>
              <a:rPr lang="en-US" sz="2000" b="1" dirty="0">
                <a:cs typeface="B Zar" panose="00000400000000000000" pitchFamily="2" charset="-78"/>
              </a:rPr>
              <a:t>‌</a:t>
            </a:r>
            <a:r>
              <a:rPr lang="ar-SA" sz="2000" b="1" dirty="0">
                <a:cs typeface="B Zar" panose="00000400000000000000" pitchFamily="2" charset="-78"/>
              </a:rPr>
              <a:t>های هوشمند در </a:t>
            </a:r>
            <a:r>
              <a:rPr lang="fa-IR" sz="2000" b="1" dirty="0">
                <a:cs typeface="B Zar" panose="00000400000000000000" pitchFamily="2" charset="-78"/>
              </a:rPr>
              <a:t>بنادر</a:t>
            </a:r>
            <a:r>
              <a:rPr lang="ar-SA" sz="2000" b="1" dirty="0">
                <a:cs typeface="B Zar" panose="00000400000000000000" pitchFamily="2" charset="-78"/>
              </a:rPr>
              <a:t> و ناوگان، همه </a:t>
            </a:r>
            <a:r>
              <a:rPr lang="fa-IR" sz="2000" b="1" dirty="0">
                <a:cs typeface="B Zar" panose="00000400000000000000" pitchFamily="2" charset="-78"/>
              </a:rPr>
              <a:t>موجب </a:t>
            </a:r>
            <a:r>
              <a:rPr lang="ar-SA" sz="2000" b="1" dirty="0">
                <a:cs typeface="B Zar" panose="00000400000000000000" pitchFamily="2" charset="-78"/>
              </a:rPr>
              <a:t>توسعه اقتصادی و انسجام منطقه</a:t>
            </a:r>
            <a:r>
              <a:rPr lang="en-US" sz="2000" b="1" dirty="0">
                <a:cs typeface="B Zar" panose="00000400000000000000" pitchFamily="2" charset="-78"/>
              </a:rPr>
              <a:t>‌</a:t>
            </a:r>
            <a:r>
              <a:rPr lang="ar-SA" sz="2000" b="1" dirty="0">
                <a:cs typeface="B Zar" panose="00000400000000000000" pitchFamily="2" charset="-78"/>
              </a:rPr>
              <a:t>ای خواهد بود</a:t>
            </a:r>
            <a:r>
              <a:rPr lang="en-US" sz="2000" b="1" dirty="0">
                <a:cs typeface="B Zar" panose="00000400000000000000" pitchFamily="2" charset="-78"/>
              </a:rPr>
              <a:t>. </a:t>
            </a:r>
            <a:r>
              <a:rPr lang="fa-IR" sz="2000" b="1" dirty="0">
                <a:cs typeface="B Zar" panose="00000400000000000000" pitchFamily="2" charset="-78"/>
              </a:rPr>
              <a:t/>
            </a:r>
            <a:br>
              <a:rPr lang="fa-IR" sz="2000" b="1" dirty="0">
                <a:cs typeface="B Zar" panose="00000400000000000000" pitchFamily="2" charset="-78"/>
              </a:rPr>
            </a:br>
            <a:r>
              <a:rPr lang="ar-SA" sz="2000" b="1" dirty="0">
                <a:cs typeface="B Zar" panose="00000400000000000000" pitchFamily="2" charset="-78"/>
              </a:rPr>
              <a:t>بهره</a:t>
            </a:r>
            <a:r>
              <a:rPr lang="en-US" sz="2000" b="1" dirty="0">
                <a:cs typeface="B Zar" panose="00000400000000000000" pitchFamily="2" charset="-78"/>
              </a:rPr>
              <a:t>‌</a:t>
            </a:r>
            <a:r>
              <a:rPr lang="ar-SA" sz="2000" b="1" dirty="0">
                <a:cs typeface="B Zar" panose="00000400000000000000" pitchFamily="2" charset="-78"/>
              </a:rPr>
              <a:t>برداری از این فرصت تاریخی مستلزم سرمایه</a:t>
            </a:r>
            <a:r>
              <a:rPr lang="en-US" sz="2000" b="1" dirty="0">
                <a:cs typeface="B Zar" panose="00000400000000000000" pitchFamily="2" charset="-78"/>
              </a:rPr>
              <a:t>‌</a:t>
            </a:r>
            <a:r>
              <a:rPr lang="ar-SA" sz="2000" b="1" dirty="0">
                <a:cs typeface="B Zar" panose="00000400000000000000" pitchFamily="2" charset="-78"/>
              </a:rPr>
              <a:t>گذاری، مدیریت دقیق و همکاری</a:t>
            </a:r>
            <a:r>
              <a:rPr lang="en-US" sz="2000" b="1" dirty="0">
                <a:cs typeface="B Zar" panose="00000400000000000000" pitchFamily="2" charset="-78"/>
              </a:rPr>
              <a:t>‌</a:t>
            </a:r>
            <a:r>
              <a:rPr lang="ar-SA" sz="2000" b="1" dirty="0">
                <a:cs typeface="B Zar" panose="00000400000000000000" pitchFamily="2" charset="-78"/>
              </a:rPr>
              <a:t>های علمی است</a:t>
            </a:r>
            <a:r>
              <a:rPr lang="en-US" sz="2000" b="1" dirty="0">
                <a:cs typeface="B Zar" panose="00000400000000000000" pitchFamily="2" charset="-78"/>
              </a:rPr>
              <a:t>. </a:t>
            </a:r>
            <a:r>
              <a:rPr lang="fa-IR" sz="2000" b="1" dirty="0">
                <a:cs typeface="B Zar" panose="00000400000000000000" pitchFamily="2" charset="-78"/>
              </a:rPr>
              <a:t/>
            </a:r>
            <a:br>
              <a:rPr lang="fa-IR" sz="2000" b="1" dirty="0">
                <a:cs typeface="B Zar" panose="00000400000000000000" pitchFamily="2" charset="-78"/>
              </a:rPr>
            </a:br>
            <a:r>
              <a:rPr lang="ar-SA" sz="2000" b="1" dirty="0">
                <a:cs typeface="B Zar" panose="00000400000000000000" pitchFamily="2" charset="-78"/>
              </a:rPr>
              <a:t>تلفیق امکانات ایران و دانش فنی چین نه تنها رونق اقتصادی را به ارمغان خواهد آورد بلکه </a:t>
            </a:r>
            <a:r>
              <a:rPr lang="fa-IR" sz="2000" b="1" dirty="0">
                <a:cs typeface="B Zar" panose="00000400000000000000" pitchFamily="2" charset="-78"/>
              </a:rPr>
              <a:t>می تواند </a:t>
            </a:r>
            <a:r>
              <a:rPr lang="ar-SA" sz="2000" b="1" dirty="0">
                <a:cs typeface="B Zar" panose="00000400000000000000" pitchFamily="2" charset="-78"/>
              </a:rPr>
              <a:t>پلی مطمئن، مسیرهای برد</a:t>
            </a:r>
            <a:r>
              <a:rPr lang="en-US" sz="2000" b="1" dirty="0">
                <a:cs typeface="B Zar" panose="00000400000000000000" pitchFamily="2" charset="-78"/>
              </a:rPr>
              <a:t>-</a:t>
            </a:r>
            <a:r>
              <a:rPr lang="ar-SA" sz="2000" b="1" dirty="0" smtClean="0">
                <a:cs typeface="B Zar" panose="00000400000000000000" pitchFamily="2" charset="-78"/>
              </a:rPr>
              <a:t>برد </a:t>
            </a:r>
            <a:r>
              <a:rPr lang="ar-SA" sz="2000" b="1" dirty="0">
                <a:cs typeface="B Zar" panose="00000400000000000000" pitchFamily="2" charset="-78"/>
              </a:rPr>
              <a:t>را برای گسترش صلح</a:t>
            </a:r>
            <a:r>
              <a:rPr lang="en-US" sz="2000" b="1" dirty="0">
                <a:cs typeface="B Zar" panose="00000400000000000000" pitchFamily="2" charset="-78"/>
              </a:rPr>
              <a:t>‌</a:t>
            </a:r>
            <a:r>
              <a:rPr lang="ar-SA" sz="2000" b="1" dirty="0">
                <a:cs typeface="B Zar" panose="00000400000000000000" pitchFamily="2" charset="-78"/>
              </a:rPr>
              <a:t>آمیز روابط منطقه</a:t>
            </a:r>
            <a:r>
              <a:rPr lang="en-US" sz="2000" b="1" dirty="0">
                <a:cs typeface="B Zar" panose="00000400000000000000" pitchFamily="2" charset="-78"/>
              </a:rPr>
              <a:t>‌</a:t>
            </a:r>
            <a:r>
              <a:rPr lang="ar-SA" sz="2000" b="1" dirty="0">
                <a:cs typeface="B Zar" panose="00000400000000000000" pitchFamily="2" charset="-78"/>
              </a:rPr>
              <a:t>ای و جهانی بر سر راه ملت ایران و چین </a:t>
            </a:r>
            <a:r>
              <a:rPr lang="fa-IR" sz="2000" b="1" dirty="0">
                <a:cs typeface="B Zar" panose="00000400000000000000" pitchFamily="2" charset="-78"/>
              </a:rPr>
              <a:t>ب</a:t>
            </a:r>
            <a:r>
              <a:rPr lang="ar-SA" sz="2000" b="1" dirty="0">
                <a:cs typeface="B Zar" panose="00000400000000000000" pitchFamily="2" charset="-78"/>
              </a:rPr>
              <a:t>گشاید</a:t>
            </a:r>
            <a:r>
              <a:rPr lang="en-US" sz="2000" b="1" dirty="0">
                <a:cs typeface="B Zar" panose="00000400000000000000" pitchFamily="2" charset="-78"/>
              </a:rPr>
              <a:t>.</a:t>
            </a:r>
            <a:br>
              <a:rPr lang="en-US" sz="2000" b="1" dirty="0">
                <a:cs typeface="B Zar" panose="00000400000000000000" pitchFamily="2" charset="-78"/>
              </a:rPr>
            </a:br>
            <a:r>
              <a:rPr lang="fa-IR" altLang="fa-IR" sz="2000" b="1" dirty="0">
                <a:cs typeface="B Zar" panose="00000400000000000000" pitchFamily="2" charset="-78"/>
              </a:rPr>
              <a:t>- توسعه زيرساخت‌هاي حمل‌ونقل همسو با توسعه پايدار و اقتصاد مقاومتي نيازي ملي است و پيشبرد آن نيازمند تحولي جدي در خصوص تامين مالي و سرمايه‌گذاري غيردولتي مي‌باشد و گرنه به گلوگاهي براي توسعه كشور مبدل مي‌شود.</a:t>
            </a:r>
            <a:br>
              <a:rPr lang="fa-IR" altLang="fa-IR" sz="2000" b="1" dirty="0">
                <a:cs typeface="B Zar" panose="00000400000000000000" pitchFamily="2" charset="-78"/>
              </a:rPr>
            </a:br>
            <a:r>
              <a:rPr lang="fa-IR" altLang="fa-IR" sz="2000" b="1" dirty="0">
                <a:cs typeface="B Zar" panose="00000400000000000000" pitchFamily="2" charset="-78"/>
              </a:rPr>
              <a:t> - تحول در بخش حمل‌ونقل با عنايت به نظر مساعد مسئولين كشور به حوزه حمل‌ونقل با اتكاء به امداد الهي  و تلاش مستمر و داشتن برنامه ضروري </a:t>
            </a:r>
            <a:r>
              <a:rPr lang="fa-IR" altLang="fa-IR" sz="2000" b="1" dirty="0" smtClean="0">
                <a:cs typeface="B Zar" panose="00000400000000000000" pitchFamily="2" charset="-78"/>
              </a:rPr>
              <a:t>و قابل اجرا است</a:t>
            </a:r>
            <a:r>
              <a:rPr lang="fa-IR" altLang="fa-IR" sz="2000" b="1" dirty="0">
                <a:cs typeface="B Zar" panose="00000400000000000000" pitchFamily="2" charset="-78"/>
              </a:rPr>
              <a:t>.</a:t>
            </a:r>
            <a:endParaRPr lang="en-US" altLang="fa-IR" sz="2000" b="1" dirty="0">
              <a:cs typeface="B Zar" panose="00000400000000000000" pitchFamily="2" charset="-78"/>
            </a:endParaRPr>
          </a:p>
        </p:txBody>
      </p:sp>
      <p:sp>
        <p:nvSpPr>
          <p:cNvPr id="137218" name="Slide Number Placeholder 5">
            <a:extLst>
              <a:ext uri="{FF2B5EF4-FFF2-40B4-BE49-F238E27FC236}">
                <a16:creationId xmlns:a16="http://schemas.microsoft.com/office/drawing/2014/main" id="{52614885-8BBD-413F-9D51-88CED900D33D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>
          <a:xfrm>
            <a:off x="467544" y="6514206"/>
            <a:ext cx="1223963" cy="2603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r" rtl="1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r" rtl="1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r" rtl="1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r" rtl="1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r" rtl="1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>
              <a:spcBef>
                <a:spcPct val="0"/>
              </a:spcBef>
              <a:buFontTx/>
              <a:buNone/>
            </a:pPr>
            <a:fld id="{3FAE0EA2-3BE5-4AF9-A867-B60526733AFE}" type="slidenum">
              <a:rPr lang="ar-SA" altLang="fa-IR" sz="1400">
                <a:solidFill>
                  <a:srgbClr val="000000"/>
                </a:solidFill>
                <a:cs typeface="Zar" pitchFamily="2" charset="0"/>
              </a:rPr>
              <a:pPr algn="l">
                <a:spcBef>
                  <a:spcPct val="0"/>
                </a:spcBef>
                <a:buFontTx/>
                <a:buNone/>
              </a:pPr>
              <a:t>38</a:t>
            </a:fld>
            <a:endParaRPr lang="en-US" altLang="fa-IR" sz="1400" dirty="0">
              <a:solidFill>
                <a:srgbClr val="000000"/>
              </a:solidFill>
              <a:cs typeface="Zar" pitchFamily="2" charset="0"/>
            </a:endParaRPr>
          </a:p>
        </p:txBody>
      </p:sp>
      <p:sp>
        <p:nvSpPr>
          <p:cNvPr id="2" name="7-Point Star 1"/>
          <p:cNvSpPr/>
          <p:nvPr/>
        </p:nvSpPr>
        <p:spPr>
          <a:xfrm>
            <a:off x="1187624" y="116632"/>
            <a:ext cx="6696744" cy="1016992"/>
          </a:xfrm>
          <a:prstGeom prst="star7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altLang="fa-IR" sz="3200" b="1" u="sng" dirty="0">
                <a:solidFill>
                  <a:schemeClr val="bg1"/>
                </a:solidFill>
                <a:cs typeface="B Zar" panose="00000400000000000000" pitchFamily="2" charset="-78"/>
              </a:rPr>
              <a:t>جمع‌بندي </a:t>
            </a:r>
            <a:r>
              <a:rPr lang="fa-IR" altLang="fa-IR" sz="3200" b="1" u="sng" dirty="0" smtClean="0">
                <a:solidFill>
                  <a:schemeClr val="bg1"/>
                </a:solidFill>
                <a:cs typeface="B Zar" panose="00000400000000000000" pitchFamily="2" charset="-78"/>
              </a:rPr>
              <a:t>: ما </a:t>
            </a:r>
            <a:r>
              <a:rPr lang="fa-IR" altLang="fa-IR" sz="3200" b="1" u="sng" dirty="0">
                <a:solidFill>
                  <a:schemeClr val="bg1"/>
                </a:solidFill>
                <a:cs typeface="B Zar" panose="00000400000000000000" pitchFamily="2" charset="-78"/>
              </a:rPr>
              <a:t>مي‌توانيم</a:t>
            </a:r>
          </a:p>
        </p:txBody>
      </p:sp>
    </p:spTree>
    <p:extLst>
      <p:ext uri="{BB962C8B-B14F-4D97-AF65-F5344CB8AC3E}">
        <p14:creationId xmlns:p14="http://schemas.microsoft.com/office/powerpoint/2010/main" val="3862005866"/>
      </p:ext>
    </p:extLst>
  </p:cSld>
  <p:clrMapOvr>
    <a:masterClrMapping/>
  </p:clrMapOvr>
  <p:transition>
    <p:random/>
  </p:transition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3" name="TextBox 472">
            <a:extLst>
              <a:ext uri="{FF2B5EF4-FFF2-40B4-BE49-F238E27FC236}">
                <a16:creationId xmlns:a16="http://schemas.microsoft.com/office/drawing/2014/main" id="{DC9417B9-22FF-4104-A1C1-DD62BFD5FC38}"/>
              </a:ext>
            </a:extLst>
          </p:cNvPr>
          <p:cNvSpPr txBox="1"/>
          <p:nvPr/>
        </p:nvSpPr>
        <p:spPr>
          <a:xfrm>
            <a:off x="611560" y="1522190"/>
            <a:ext cx="8064896" cy="3754874"/>
          </a:xfrm>
          <a:prstGeom prst="rect">
            <a:avLst/>
          </a:prstGeom>
          <a:noFill/>
          <a:ln w="79375" cap="rnd" cmpd="tri">
            <a:solidFill>
              <a:srgbClr val="FF0000"/>
            </a:solidFill>
          </a:ln>
        </p:spPr>
        <p:txBody>
          <a:bodyPr wrap="square" rtlCol="1">
            <a:spAutoFit/>
          </a:bodyPr>
          <a:lstStyle/>
          <a:p>
            <a:pPr algn="just" rtl="1" fontAlgn="auto">
              <a:spcBef>
                <a:spcPts val="0"/>
              </a:spcBef>
              <a:spcAft>
                <a:spcPts val="0"/>
              </a:spcAft>
            </a:pPr>
            <a:r>
              <a:rPr lang="fa-IR" altLang="fa-IR" sz="1600" b="1" u="sng" dirty="0">
                <a:cs typeface="B Zar" panose="00000400000000000000" pitchFamily="2" charset="-78"/>
              </a:rPr>
              <a:t>مراجع و مآخذ</a:t>
            </a:r>
          </a:p>
          <a:p>
            <a:pPr algn="just" rtl="1" fontAlgn="auto">
              <a:spcBef>
                <a:spcPts val="0"/>
              </a:spcBef>
              <a:spcAft>
                <a:spcPts val="0"/>
              </a:spcAft>
            </a:pPr>
            <a:r>
              <a:rPr lang="fa-IR" altLang="fa-IR" sz="1600" b="1" dirty="0">
                <a:cs typeface="B Zar" panose="00000400000000000000" pitchFamily="2" charset="-78"/>
              </a:rPr>
              <a:t>1- </a:t>
            </a:r>
            <a:r>
              <a:rPr lang="fa-IR" sz="1600" b="1" dirty="0">
                <a:cs typeface="B Zar" panose="00000400000000000000" pitchFamily="2" charset="-78"/>
              </a:rPr>
              <a:t>مطالعات بازنگري و ارتقاي ترابري ريلي و قوانين </a:t>
            </a:r>
            <a:r>
              <a:rPr lang="fa-IR" sz="1600" b="1" dirty="0" smtClean="0">
                <a:cs typeface="B Zar" panose="00000400000000000000" pitchFamily="2" charset="-78"/>
              </a:rPr>
              <a:t>ذيربط- سیدمرتضی ناصریان و همکاران</a:t>
            </a:r>
            <a:r>
              <a:rPr lang="fa-IR" altLang="fa-IR" sz="1600" b="1" dirty="0" smtClean="0">
                <a:cs typeface="B Zar" panose="00000400000000000000" pitchFamily="2" charset="-78"/>
              </a:rPr>
              <a:t> </a:t>
            </a:r>
            <a:r>
              <a:rPr lang="fa-IR" altLang="fa-IR" sz="1600" b="1" dirty="0">
                <a:cs typeface="B Zar" panose="00000400000000000000" pitchFamily="2" charset="-78"/>
              </a:rPr>
              <a:t>-مركز پژوهشهاي مجلس -سال 1398</a:t>
            </a:r>
          </a:p>
          <a:p>
            <a:pPr algn="just" rtl="1" fontAlgn="auto">
              <a:spcBef>
                <a:spcPts val="0"/>
              </a:spcBef>
              <a:spcAft>
                <a:spcPts val="0"/>
              </a:spcAft>
            </a:pPr>
            <a:r>
              <a:rPr lang="fa-IR" altLang="fa-IR" sz="1600" b="1" dirty="0">
                <a:cs typeface="B Zar" panose="00000400000000000000" pitchFamily="2" charset="-78"/>
              </a:rPr>
              <a:t>2- ضرورت تحول در اقتصاد حمل‌ونقل براي سودآور شدن حمل‌ونقل ريلي -</a:t>
            </a:r>
            <a:r>
              <a:rPr lang="ar-SA" altLang="fa-IR" sz="1600" b="1" dirty="0">
                <a:cs typeface="B Zar" panose="00000400000000000000" pitchFamily="2" charset="-78"/>
              </a:rPr>
              <a:t> سيدمرتضي ناصريان</a:t>
            </a:r>
            <a:r>
              <a:rPr lang="fa-IR" altLang="fa-IR" sz="1600" b="1" dirty="0">
                <a:cs typeface="B Zar" panose="00000400000000000000" pitchFamily="2" charset="-78"/>
              </a:rPr>
              <a:t>-نشريه داخلي شركت ساخت و توسعه زيربناهاي حمل‌ونقل كشور- 1391</a:t>
            </a:r>
          </a:p>
          <a:p>
            <a:pPr algn="just" rtl="1" fontAlgn="auto">
              <a:spcBef>
                <a:spcPts val="0"/>
              </a:spcBef>
              <a:spcAft>
                <a:spcPts val="0"/>
              </a:spcAft>
            </a:pPr>
            <a:r>
              <a:rPr lang="fa-IR" altLang="fa-IR" sz="1600" b="1" dirty="0">
                <a:cs typeface="B Zar" panose="00000400000000000000" pitchFamily="2" charset="-78"/>
              </a:rPr>
              <a:t>3- اقتصاد مقاومتي در ساخت و توسعه زيربناهاي ‌حمل‌ونقل- </a:t>
            </a:r>
            <a:r>
              <a:rPr lang="ar-SA" altLang="fa-IR" sz="1600" b="1" dirty="0">
                <a:cs typeface="B Zar" panose="00000400000000000000" pitchFamily="2" charset="-78"/>
              </a:rPr>
              <a:t> سيدمرتضي ناصريان</a:t>
            </a:r>
            <a:r>
              <a:rPr lang="fa-IR" altLang="fa-IR" sz="1600" b="1" dirty="0">
                <a:cs typeface="B Zar" panose="00000400000000000000" pitchFamily="2" charset="-78"/>
              </a:rPr>
              <a:t>-نشريه شركت ساخت و توسعه زيربناهاي حمل‌ونقل كشور- 1393 </a:t>
            </a:r>
          </a:p>
          <a:p>
            <a:pPr algn="just" rtl="1" fontAlgn="auto">
              <a:spcBef>
                <a:spcPts val="0"/>
              </a:spcBef>
              <a:spcAft>
                <a:spcPts val="0"/>
              </a:spcAft>
            </a:pPr>
            <a:r>
              <a:rPr lang="fa-IR" altLang="fa-IR" sz="1600" b="1" dirty="0">
                <a:cs typeface="B Zar" panose="00000400000000000000" pitchFamily="2" charset="-78"/>
              </a:rPr>
              <a:t>4- </a:t>
            </a:r>
            <a:r>
              <a:rPr lang="fa-IR" sz="1600" b="1" dirty="0">
                <a:cs typeface="B Zar" panose="00000400000000000000" pitchFamily="2" charset="-78"/>
              </a:rPr>
              <a:t>افزايش بهره‌وري شبكه راه‌آهن كشور - </a:t>
            </a:r>
            <a:r>
              <a:rPr lang="ar-SA" altLang="fa-IR" sz="1600" b="1" dirty="0">
                <a:cs typeface="B Zar" panose="00000400000000000000" pitchFamily="2" charset="-78"/>
              </a:rPr>
              <a:t>سيدمرتضي ناصريان</a:t>
            </a:r>
            <a:r>
              <a:rPr lang="fa-IR" altLang="fa-IR" sz="1600" b="1" dirty="0">
                <a:cs typeface="B Zar" panose="00000400000000000000" pitchFamily="2" charset="-78"/>
              </a:rPr>
              <a:t>-آبان 1403</a:t>
            </a:r>
          </a:p>
          <a:p>
            <a:pPr algn="just" rtl="1" fontAlgn="auto">
              <a:spcBef>
                <a:spcPts val="0"/>
              </a:spcBef>
              <a:spcAft>
                <a:spcPts val="0"/>
              </a:spcAft>
            </a:pPr>
            <a:r>
              <a:rPr lang="fa-IR" altLang="fa-IR" sz="1600" b="1" dirty="0">
                <a:cs typeface="B Zar" panose="00000400000000000000" pitchFamily="2" charset="-78"/>
              </a:rPr>
              <a:t>5- گزارش </a:t>
            </a:r>
            <a:r>
              <a:rPr lang="fa-IR" sz="1600" b="1" dirty="0">
                <a:cs typeface="B Zar" panose="00000400000000000000" pitchFamily="2" charset="-78"/>
              </a:rPr>
              <a:t>آسيب‌شناسي پروژه راه آهن سریع تهران  قم  اصفهان  - مرکز پژوهشهای مجلس –اردیبهشت 1404</a:t>
            </a:r>
          </a:p>
          <a:p>
            <a:pPr algn="just" rtl="1" fontAlgn="auto">
              <a:spcBef>
                <a:spcPts val="0"/>
              </a:spcBef>
              <a:spcAft>
                <a:spcPts val="0"/>
              </a:spcAft>
            </a:pPr>
            <a:r>
              <a:rPr lang="fa-IR" sz="1600" b="1" dirty="0">
                <a:cs typeface="B Zar" panose="00000400000000000000" pitchFamily="2" charset="-78"/>
              </a:rPr>
              <a:t>6- توسعه و ارتقای راه آهن تهران مشهد </a:t>
            </a:r>
            <a:r>
              <a:rPr lang="fa-IR" sz="1600" b="1" dirty="0" smtClean="0">
                <a:cs typeface="B Zar" panose="00000400000000000000" pitchFamily="2" charset="-78"/>
              </a:rPr>
              <a:t>- </a:t>
            </a:r>
            <a:r>
              <a:rPr lang="ar-SA" altLang="fa-IR" sz="1600" b="1" dirty="0">
                <a:cs typeface="B Zar" panose="00000400000000000000" pitchFamily="2" charset="-78"/>
              </a:rPr>
              <a:t>سيدمرتضي ناصريان</a:t>
            </a:r>
            <a:r>
              <a:rPr lang="fa-IR" altLang="fa-IR" sz="1600" b="1" dirty="0">
                <a:cs typeface="B Zar" panose="00000400000000000000" pitchFamily="2" charset="-78"/>
              </a:rPr>
              <a:t> </a:t>
            </a:r>
            <a:r>
              <a:rPr lang="fa-IR" sz="1600" b="1" dirty="0">
                <a:cs typeface="B Zar" panose="00000400000000000000" pitchFamily="2" charset="-78"/>
              </a:rPr>
              <a:t>–خرداد 1403- نمایشگاه حمل و نقل ریلی</a:t>
            </a:r>
          </a:p>
          <a:p>
            <a:pPr algn="just" rtl="1" fontAlgn="auto">
              <a:spcBef>
                <a:spcPts val="0"/>
              </a:spcBef>
              <a:spcAft>
                <a:spcPts val="0"/>
              </a:spcAft>
            </a:pPr>
            <a:r>
              <a:rPr lang="fa-IR" sz="1600" b="1" dirty="0">
                <a:cs typeface="B Zar" panose="00000400000000000000" pitchFamily="2" charset="-78"/>
              </a:rPr>
              <a:t>7- پيشنهاد اصلاحاتي در لايحه برنامه هفتم در بخش حمل‌ونقل- </a:t>
            </a:r>
            <a:r>
              <a:rPr lang="ar-SA" altLang="fa-IR" sz="1600" b="1" dirty="0">
                <a:cs typeface="B Zar" panose="00000400000000000000" pitchFamily="2" charset="-78"/>
              </a:rPr>
              <a:t>سيدمرتضي ناصريان</a:t>
            </a:r>
            <a:r>
              <a:rPr lang="fa-IR" altLang="fa-IR" sz="1600" b="1" dirty="0">
                <a:cs typeface="B Zar" panose="00000400000000000000" pitchFamily="2" charset="-78"/>
              </a:rPr>
              <a:t> </a:t>
            </a:r>
            <a:r>
              <a:rPr lang="fa-IR" sz="1600" b="1" dirty="0">
                <a:cs typeface="B Zar" panose="00000400000000000000" pitchFamily="2" charset="-78"/>
              </a:rPr>
              <a:t>–مهر 1403</a:t>
            </a:r>
          </a:p>
          <a:p>
            <a:pPr algn="just" rtl="1" fontAlgn="auto">
              <a:spcBef>
                <a:spcPts val="0"/>
              </a:spcBef>
              <a:spcAft>
                <a:spcPts val="0"/>
              </a:spcAft>
            </a:pPr>
            <a:r>
              <a:rPr lang="fa-IR" sz="1600" b="1" dirty="0">
                <a:cs typeface="B Zar" panose="00000400000000000000" pitchFamily="2" charset="-78"/>
              </a:rPr>
              <a:t>8- مروري بر اهم چالش‌هاي بخش حمل و نقل</a:t>
            </a:r>
            <a:r>
              <a:rPr lang="en-US" sz="1600" b="1" dirty="0">
                <a:cs typeface="B Zar" panose="00000400000000000000" pitchFamily="2" charset="-78"/>
              </a:rPr>
              <a:t>-</a:t>
            </a:r>
            <a:r>
              <a:rPr lang="fa-IR" sz="1600" b="1" dirty="0">
                <a:cs typeface="B Zar" panose="00000400000000000000" pitchFamily="2" charset="-78"/>
              </a:rPr>
              <a:t> </a:t>
            </a:r>
            <a:r>
              <a:rPr lang="ar-SA" altLang="fa-IR" sz="1600" b="1" dirty="0">
                <a:cs typeface="B Zar" panose="00000400000000000000" pitchFamily="2" charset="-78"/>
              </a:rPr>
              <a:t>سيدمرتضي ناصريان</a:t>
            </a:r>
            <a:r>
              <a:rPr lang="en-US" altLang="fa-IR" sz="1600" b="1" dirty="0">
                <a:cs typeface="B Zar" panose="00000400000000000000" pitchFamily="2" charset="-78"/>
              </a:rPr>
              <a:t>-</a:t>
            </a:r>
            <a:r>
              <a:rPr lang="en-US" sz="1600" b="1" dirty="0">
                <a:cs typeface="B Zar" panose="00000400000000000000" pitchFamily="2" charset="-78"/>
              </a:rPr>
              <a:t> </a:t>
            </a:r>
            <a:r>
              <a:rPr lang="fa-IR" sz="1600" b="1" dirty="0">
                <a:cs typeface="B Zar" panose="00000400000000000000" pitchFamily="2" charset="-78"/>
              </a:rPr>
              <a:t> اسفند </a:t>
            </a:r>
            <a:r>
              <a:rPr lang="fa-IR" sz="1600" b="1" dirty="0" smtClean="0">
                <a:cs typeface="B Zar" panose="00000400000000000000" pitchFamily="2" charset="-78"/>
              </a:rPr>
              <a:t>1400</a:t>
            </a:r>
          </a:p>
          <a:p>
            <a:pPr algn="just" rtl="1" fontAlgn="auto">
              <a:spcBef>
                <a:spcPts val="0"/>
              </a:spcBef>
              <a:spcAft>
                <a:spcPts val="0"/>
              </a:spcAft>
            </a:pPr>
            <a:r>
              <a:rPr lang="fa-IR" altLang="fa-IR" sz="1600" b="1" dirty="0" smtClean="0">
                <a:cs typeface="B Zar" panose="00000400000000000000" pitchFamily="2" charset="-78"/>
              </a:rPr>
              <a:t>9- </a:t>
            </a:r>
            <a:r>
              <a:rPr lang="fa-IR" sz="1600" b="1" dirty="0">
                <a:cs typeface="B Zar" panose="00000400000000000000" pitchFamily="2" charset="-78"/>
              </a:rPr>
              <a:t>راهبردهايي براي همكاري آينده ايران و </a:t>
            </a:r>
            <a:r>
              <a:rPr lang="fa-IR" sz="1600" b="1" dirty="0" smtClean="0">
                <a:cs typeface="B Zar" panose="00000400000000000000" pitchFamily="2" charset="-78"/>
              </a:rPr>
              <a:t>چين </a:t>
            </a:r>
            <a:r>
              <a:rPr lang="fa-IR" sz="1600" b="1" dirty="0">
                <a:cs typeface="B Zar" panose="00000400000000000000" pitchFamily="2" charset="-78"/>
              </a:rPr>
              <a:t>در حمل‌ونقل، ترانزيت و </a:t>
            </a:r>
            <a:r>
              <a:rPr lang="fa-IR" sz="1600" b="1" dirty="0" smtClean="0">
                <a:cs typeface="B Zar" panose="00000400000000000000" pitchFamily="2" charset="-78"/>
              </a:rPr>
              <a:t>راه‌آهن - </a:t>
            </a:r>
            <a:r>
              <a:rPr lang="ar-SA" altLang="fa-IR" sz="1600" b="1" dirty="0">
                <a:cs typeface="B Zar" panose="00000400000000000000" pitchFamily="2" charset="-78"/>
              </a:rPr>
              <a:t>سيدمرتضي ناصريان</a:t>
            </a:r>
            <a:r>
              <a:rPr lang="fa-IR" altLang="fa-IR" sz="1600" b="1" dirty="0">
                <a:cs typeface="B Zar" panose="00000400000000000000" pitchFamily="2" charset="-78"/>
              </a:rPr>
              <a:t> </a:t>
            </a:r>
            <a:r>
              <a:rPr lang="fa-IR" sz="1600" b="1" dirty="0" smtClean="0">
                <a:cs typeface="B Zar" panose="00000400000000000000" pitchFamily="2" charset="-78"/>
              </a:rPr>
              <a:t>–اردیبهشت 1400</a:t>
            </a:r>
          </a:p>
          <a:p>
            <a:pPr algn="just" rtl="1" fontAlgn="auto">
              <a:spcBef>
                <a:spcPts val="0"/>
              </a:spcBef>
              <a:spcAft>
                <a:spcPts val="0"/>
              </a:spcAft>
            </a:pPr>
            <a:endParaRPr lang="fa-IR" altLang="fa-IR" sz="1400" b="1" dirty="0">
              <a:cs typeface="B Zar" panose="00000400000000000000" pitchFamily="2" charset="-78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C9417B9-22FF-4104-A1C1-DD62BFD5FC38}"/>
              </a:ext>
            </a:extLst>
          </p:cNvPr>
          <p:cNvSpPr txBox="1"/>
          <p:nvPr/>
        </p:nvSpPr>
        <p:spPr>
          <a:xfrm>
            <a:off x="611560" y="116632"/>
            <a:ext cx="8064896" cy="1260345"/>
          </a:xfrm>
          <a:prstGeom prst="rect">
            <a:avLst/>
          </a:prstGeom>
          <a:solidFill>
            <a:srgbClr val="0AA63E"/>
          </a:solidFill>
          <a:ln w="79375" cap="rnd" cmpd="tri">
            <a:solidFill>
              <a:srgbClr val="FF0000"/>
            </a:solidFill>
          </a:ln>
        </p:spPr>
        <p:txBody>
          <a:bodyPr wrap="square" rtlCol="1">
            <a:spAutoFit/>
          </a:bodyPr>
          <a:lstStyle/>
          <a:p>
            <a:pPr marL="171450" marR="0" lvl="0" indent="-171450" algn="r" defTabSz="689372" rtl="1" eaLnBrk="1" fontAlgn="auto" latinLnBrk="0" hangingPunct="1">
              <a:lnSpc>
                <a:spcPct val="9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1" lang="fa-IR" altLang="en-US" sz="1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B Zar" panose="00000400000000000000" pitchFamily="2" charset="-78"/>
            </a:endParaRPr>
          </a:p>
          <a:p>
            <a:pPr marL="171450" marR="0" lvl="0" indent="-171450" algn="r" defTabSz="689372" rtl="1" eaLnBrk="1" fontAlgn="auto" latinLnBrk="0" hangingPunct="1">
              <a:lnSpc>
                <a:spcPct val="9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fa-IR" altLang="en-US" sz="21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B Zar" panose="00000400000000000000" pitchFamily="2" charset="-78"/>
              </a:rPr>
              <a:t>مقام </a:t>
            </a:r>
            <a:r>
              <a:rPr kumimoji="1" lang="fa-IR" altLang="en-US" sz="21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B Zar" panose="00000400000000000000" pitchFamily="2" charset="-78"/>
              </a:rPr>
              <a:t>معظم رهبري (دام ظله): </a:t>
            </a:r>
          </a:p>
          <a:p>
            <a:pPr marR="0" lvl="0" indent="3175" algn="ctr" defTabSz="689372" rtl="1" eaLnBrk="1" fontAlgn="auto" latinLnBrk="0" hangingPunct="1">
              <a:lnSpc>
                <a:spcPct val="9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fa-IR" altLang="en-US" sz="21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B Zar" panose="00000400000000000000" pitchFamily="2" charset="-78"/>
              </a:rPr>
              <a:t>انتظار فرج يعني قانع نبودن به وضع موجود و تلاش براي رسيدن به وضعيّتي مطلوب.</a:t>
            </a:r>
          </a:p>
          <a:p>
            <a:pPr algn="just" rtl="1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endParaRPr lang="fa-IR" altLang="fa-IR" sz="900" dirty="0">
              <a:solidFill>
                <a:schemeClr val="bg1"/>
              </a:solidFill>
              <a:latin typeface="Calibri"/>
              <a:cs typeface="B Titr" panose="00000700000000000000" pitchFamily="2" charset="-78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C9417B9-22FF-4104-A1C1-DD62BFD5FC38}"/>
              </a:ext>
            </a:extLst>
          </p:cNvPr>
          <p:cNvSpPr txBox="1"/>
          <p:nvPr/>
        </p:nvSpPr>
        <p:spPr>
          <a:xfrm>
            <a:off x="611560" y="5346745"/>
            <a:ext cx="8064896" cy="944489"/>
          </a:xfrm>
          <a:prstGeom prst="rect">
            <a:avLst/>
          </a:prstGeom>
          <a:solidFill>
            <a:srgbClr val="FF0000"/>
          </a:solidFill>
          <a:ln w="79375" cap="rnd" cmpd="tri">
            <a:solidFill>
              <a:srgbClr val="FF0000"/>
            </a:solidFill>
          </a:ln>
        </p:spPr>
        <p:txBody>
          <a:bodyPr wrap="square" rtlCol="1">
            <a:spAutoFit/>
          </a:bodyPr>
          <a:lstStyle/>
          <a:p>
            <a:pPr algn="just" rtl="1" fontAlgn="auto">
              <a:spcBef>
                <a:spcPts val="0"/>
              </a:spcBef>
              <a:spcAft>
                <a:spcPts val="0"/>
              </a:spcAft>
            </a:pPr>
            <a:endParaRPr lang="fa-IR" altLang="fa-IR" sz="1100" dirty="0">
              <a:solidFill>
                <a:srgbClr val="155F46"/>
              </a:solidFill>
              <a:latin typeface="Calibri"/>
              <a:cs typeface="B Titr" panose="00000700000000000000" pitchFamily="2" charset="-78"/>
            </a:endParaRPr>
          </a:p>
          <a:p>
            <a:pPr algn="ctr" rtl="1"/>
            <a:r>
              <a:rPr lang="fa-IR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cs typeface="B Zar" panose="00000400000000000000" pitchFamily="2" charset="-78"/>
              </a:rPr>
              <a:t>وَ  آخِرُ دَعْ‍وانا اَنِ الْحَمْدُ للّهِ رَبِّ الْعَالَمِينَ</a:t>
            </a:r>
            <a:endParaRPr kumimoji="1" lang="fa-IR" altLang="en-US" sz="3200" b="1" dirty="0">
              <a:solidFill>
                <a:schemeClr val="bg1"/>
              </a:solidFill>
              <a:latin typeface="Times New Roman" panose="02020603050405020304" pitchFamily="18" charset="0"/>
              <a:cs typeface="B Zar" panose="00000400000000000000" pitchFamily="2" charset="-78"/>
            </a:endParaRPr>
          </a:p>
          <a:p>
            <a:pPr algn="just" rtl="1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endParaRPr lang="fa-IR" altLang="fa-IR" sz="900" dirty="0">
              <a:solidFill>
                <a:srgbClr val="155F46"/>
              </a:solidFill>
              <a:latin typeface="Calibri"/>
              <a:cs typeface="B Titr" panose="000007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314845344"/>
      </p:ext>
    </p:extLst>
  </p:cSld>
  <p:clrMapOvr>
    <a:masterClrMapping/>
  </p:clrMapOvr>
  <p:transition>
    <p:random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1" name="Rectangle 2">
            <a:extLst>
              <a:ext uri="{FF2B5EF4-FFF2-40B4-BE49-F238E27FC236}">
                <a16:creationId xmlns:a16="http://schemas.microsoft.com/office/drawing/2014/main" id="{BE56CA37-7557-4468-9C50-0D5CC7259122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251520" y="1468197"/>
            <a:ext cx="8501062" cy="5232400"/>
          </a:xfrm>
          <a:solidFill>
            <a:schemeClr val="accent3">
              <a:lumMod val="40000"/>
              <a:lumOff val="60000"/>
            </a:schemeClr>
          </a:solidFill>
        </p:spPr>
        <p:txBody>
          <a:bodyPr/>
          <a:lstStyle/>
          <a:p>
            <a:pPr algn="r"/>
            <a:r>
              <a:rPr lang="fa-IR" altLang="fa-IR" sz="2200" b="1" dirty="0">
                <a:solidFill>
                  <a:schemeClr val="tx1"/>
                </a:solidFill>
                <a:latin typeface="IranNastaliq" pitchFamily="18" charset="0"/>
                <a:cs typeface="B Nazanin" pitchFamily="2" charset="0"/>
              </a:rPr>
              <a:t>1- </a:t>
            </a:r>
            <a:r>
              <a:rPr lang="fa-IR" altLang="fa-IR" sz="2200" b="1" u="sng" dirty="0">
                <a:solidFill>
                  <a:schemeClr val="tx1"/>
                </a:solidFill>
                <a:latin typeface="IranNastaliq" pitchFamily="18" charset="0"/>
                <a:cs typeface="B Nazanin" pitchFamily="2" charset="0"/>
              </a:rPr>
              <a:t>ايجاد نظام جامع </a:t>
            </a:r>
            <a:r>
              <a:rPr lang="fa-IR" altLang="fa-IR" sz="2200" b="1" u="sng" dirty="0">
                <a:latin typeface="IranNastaliq" pitchFamily="18" charset="0"/>
                <a:cs typeface="B Nazanin" pitchFamily="2" charset="0"/>
              </a:rPr>
              <a:t>حمل‌ونقل وتنظيم سهم هر يك از زير‌بخش‌هاي آن با اولويت دادن به حمل و نقل ريلي </a:t>
            </a:r>
            <a:r>
              <a:rPr lang="fa-IR" altLang="fa-IR" sz="2200" b="1" dirty="0">
                <a:solidFill>
                  <a:schemeClr val="tx1"/>
                </a:solidFill>
                <a:latin typeface="IranNastaliq" pitchFamily="18" charset="0"/>
                <a:cs typeface="B Nazanin" pitchFamily="2" charset="0"/>
              </a:rPr>
              <a:t>و باتوجه به جهات زير:</a:t>
            </a:r>
            <a:br>
              <a:rPr lang="fa-IR" altLang="fa-IR" sz="2200" b="1" dirty="0">
                <a:solidFill>
                  <a:schemeClr val="tx1"/>
                </a:solidFill>
                <a:latin typeface="IranNastaliq" pitchFamily="18" charset="0"/>
                <a:cs typeface="B Nazanin" pitchFamily="2" charset="0"/>
              </a:rPr>
            </a:br>
            <a:r>
              <a:rPr lang="fa-IR" altLang="fa-IR" sz="2200" b="1" dirty="0">
                <a:solidFill>
                  <a:schemeClr val="tx1"/>
                </a:solidFill>
                <a:latin typeface="IranNastaliq" pitchFamily="18" charset="0"/>
                <a:cs typeface="B Nazanin" pitchFamily="2" charset="0"/>
              </a:rPr>
              <a:t>	- ملاحظات اقتصادي و دفاعي و امنيتي.	-  كاهش شدت مصرف انرژي. </a:t>
            </a:r>
            <a:br>
              <a:rPr lang="fa-IR" altLang="fa-IR" sz="2200" b="1" dirty="0">
                <a:solidFill>
                  <a:schemeClr val="tx1"/>
                </a:solidFill>
                <a:latin typeface="IranNastaliq" pitchFamily="18" charset="0"/>
                <a:cs typeface="B Nazanin" pitchFamily="2" charset="0"/>
              </a:rPr>
            </a:br>
            <a:r>
              <a:rPr lang="fa-IR" altLang="fa-IR" sz="2200" b="1" dirty="0">
                <a:solidFill>
                  <a:schemeClr val="tx1"/>
                </a:solidFill>
                <a:latin typeface="IranNastaliq" pitchFamily="18" charset="0"/>
                <a:cs typeface="B Nazanin" pitchFamily="2" charset="0"/>
              </a:rPr>
              <a:t>	- كاهش آلودگي زيست‌محيطي.		- افزايش ايمني.</a:t>
            </a:r>
            <a:br>
              <a:rPr lang="fa-IR" altLang="fa-IR" sz="2200" b="1" dirty="0">
                <a:solidFill>
                  <a:schemeClr val="tx1"/>
                </a:solidFill>
                <a:latin typeface="IranNastaliq" pitchFamily="18" charset="0"/>
                <a:cs typeface="B Nazanin" pitchFamily="2" charset="0"/>
              </a:rPr>
            </a:br>
            <a:r>
              <a:rPr lang="fa-IR" altLang="fa-IR" sz="2200" b="1" dirty="0">
                <a:solidFill>
                  <a:schemeClr val="tx1"/>
                </a:solidFill>
                <a:latin typeface="IranNastaliq" pitchFamily="18" charset="0"/>
                <a:cs typeface="B Nazanin" pitchFamily="2" charset="0"/>
              </a:rPr>
              <a:t>	- برقراري تعادل و تناسب بين زيرساخت‌ها و ناوگان و تجهيزات ناوبري و تقاضا.</a:t>
            </a:r>
            <a:br>
              <a:rPr lang="fa-IR" altLang="fa-IR" sz="2200" b="1" dirty="0">
                <a:solidFill>
                  <a:schemeClr val="tx1"/>
                </a:solidFill>
                <a:latin typeface="IranNastaliq" pitchFamily="18" charset="0"/>
                <a:cs typeface="B Nazanin" pitchFamily="2" charset="0"/>
              </a:rPr>
            </a:br>
            <a:r>
              <a:rPr lang="fa-IR" altLang="fa-IR" sz="600" b="1" dirty="0">
                <a:solidFill>
                  <a:schemeClr val="tx1"/>
                </a:solidFill>
                <a:latin typeface="IranNastaliq" pitchFamily="18" charset="0"/>
                <a:cs typeface="B Nazanin" pitchFamily="2" charset="0"/>
              </a:rPr>
              <a:t/>
            </a:r>
            <a:br>
              <a:rPr lang="fa-IR" altLang="fa-IR" sz="600" b="1" dirty="0">
                <a:solidFill>
                  <a:schemeClr val="tx1"/>
                </a:solidFill>
                <a:latin typeface="IranNastaliq" pitchFamily="18" charset="0"/>
                <a:cs typeface="B Nazanin" pitchFamily="2" charset="0"/>
              </a:rPr>
            </a:br>
            <a:r>
              <a:rPr lang="fa-IR" altLang="fa-IR" sz="2200" b="1" dirty="0">
                <a:solidFill>
                  <a:schemeClr val="tx1"/>
                </a:solidFill>
                <a:latin typeface="IranNastaliq" pitchFamily="18" charset="0"/>
                <a:cs typeface="B Nazanin" pitchFamily="2" charset="0"/>
              </a:rPr>
              <a:t>2- </a:t>
            </a:r>
            <a:r>
              <a:rPr lang="fa-IR" altLang="fa-IR" sz="2200" b="1" u="sng" dirty="0">
                <a:solidFill>
                  <a:schemeClr val="tx1"/>
                </a:solidFill>
                <a:latin typeface="IranNastaliq" pitchFamily="18" charset="0"/>
                <a:cs typeface="B Nazanin" pitchFamily="2" charset="0"/>
              </a:rPr>
              <a:t>افزايش بهره‌وري تا رسيدن به سطح عالي ازطريق پيشرفت و بهبود روش‌هاي حمل‌و نقل و مديريت و منابع انساني و اطلاعات</a:t>
            </a:r>
            <a:r>
              <a:rPr lang="fa-IR" altLang="fa-IR" sz="2200" b="1" dirty="0">
                <a:solidFill>
                  <a:schemeClr val="tx1"/>
                </a:solidFill>
                <a:latin typeface="IranNastaliq" pitchFamily="18" charset="0"/>
                <a:cs typeface="B Nazanin" pitchFamily="2" charset="0"/>
              </a:rPr>
              <a:t>.</a:t>
            </a:r>
            <a:br>
              <a:rPr lang="fa-IR" altLang="fa-IR" sz="2200" b="1" dirty="0">
                <a:solidFill>
                  <a:schemeClr val="tx1"/>
                </a:solidFill>
                <a:latin typeface="IranNastaliq" pitchFamily="18" charset="0"/>
                <a:cs typeface="B Nazanin" pitchFamily="2" charset="0"/>
              </a:rPr>
            </a:br>
            <a:r>
              <a:rPr lang="fa-IR" altLang="fa-IR" sz="600" b="1" dirty="0">
                <a:solidFill>
                  <a:schemeClr val="tx1"/>
                </a:solidFill>
                <a:latin typeface="IranNastaliq" pitchFamily="18" charset="0"/>
                <a:cs typeface="B Nazanin" pitchFamily="2" charset="0"/>
              </a:rPr>
              <a:t/>
            </a:r>
            <a:br>
              <a:rPr lang="fa-IR" altLang="fa-IR" sz="600" b="1" dirty="0">
                <a:solidFill>
                  <a:schemeClr val="tx1"/>
                </a:solidFill>
                <a:latin typeface="IranNastaliq" pitchFamily="18" charset="0"/>
                <a:cs typeface="B Nazanin" pitchFamily="2" charset="0"/>
              </a:rPr>
            </a:br>
            <a:r>
              <a:rPr lang="fa-IR" altLang="fa-IR" sz="2200" b="1" dirty="0">
                <a:solidFill>
                  <a:schemeClr val="tx1"/>
                </a:solidFill>
                <a:latin typeface="IranNastaliq" pitchFamily="18" charset="0"/>
                <a:cs typeface="B Nazanin" pitchFamily="2" charset="0"/>
              </a:rPr>
              <a:t>3-</a:t>
            </a:r>
            <a:r>
              <a:rPr lang="fa-IR" altLang="fa-IR" sz="2200" b="1" u="sng" dirty="0">
                <a:solidFill>
                  <a:schemeClr val="tx1"/>
                </a:solidFill>
                <a:latin typeface="IranNastaliq" pitchFamily="18" charset="0"/>
                <a:cs typeface="B Nazanin" pitchFamily="2" charset="0"/>
              </a:rPr>
              <a:t>توسعه و اصلاح شبكه حمل و نقل </a:t>
            </a:r>
            <a:r>
              <a:rPr lang="fa-IR" altLang="fa-IR" sz="2200" b="1" dirty="0">
                <a:solidFill>
                  <a:schemeClr val="tx1"/>
                </a:solidFill>
                <a:latin typeface="IranNastaliq" pitchFamily="18" charset="0"/>
                <a:cs typeface="B Nazanin" pitchFamily="2" charset="0"/>
              </a:rPr>
              <a:t>با توجه به نكات زير: </a:t>
            </a:r>
            <a:br>
              <a:rPr lang="fa-IR" altLang="fa-IR" sz="2200" b="1" dirty="0">
                <a:solidFill>
                  <a:schemeClr val="tx1"/>
                </a:solidFill>
                <a:latin typeface="IranNastaliq" pitchFamily="18" charset="0"/>
                <a:cs typeface="B Nazanin" pitchFamily="2" charset="0"/>
              </a:rPr>
            </a:br>
            <a:r>
              <a:rPr lang="fa-IR" altLang="fa-IR" sz="2200" b="1" dirty="0">
                <a:solidFill>
                  <a:schemeClr val="tx1"/>
                </a:solidFill>
                <a:latin typeface="IranNastaliq" pitchFamily="18" charset="0"/>
                <a:cs typeface="B Nazanin" pitchFamily="2" charset="0"/>
              </a:rPr>
              <a:t>	- نگرش شبكه‌اي به توسعه محورها.	-  آمايش سرزمين. </a:t>
            </a:r>
            <a:br>
              <a:rPr lang="fa-IR" altLang="fa-IR" sz="2200" b="1" dirty="0">
                <a:solidFill>
                  <a:schemeClr val="tx1"/>
                </a:solidFill>
                <a:latin typeface="IranNastaliq" pitchFamily="18" charset="0"/>
                <a:cs typeface="B Nazanin" pitchFamily="2" charset="0"/>
              </a:rPr>
            </a:br>
            <a:r>
              <a:rPr lang="fa-IR" altLang="fa-IR" sz="2200" b="1" dirty="0">
                <a:solidFill>
                  <a:schemeClr val="tx1"/>
                </a:solidFill>
                <a:latin typeface="IranNastaliq" pitchFamily="18" charset="0"/>
                <a:cs typeface="B Nazanin" pitchFamily="2" charset="0"/>
              </a:rPr>
              <a:t>	- ملاحظات دفاعي ـ امنيتي. 		- سودآوري ملي.</a:t>
            </a:r>
            <a:br>
              <a:rPr lang="fa-IR" altLang="fa-IR" sz="2200" b="1" dirty="0">
                <a:solidFill>
                  <a:schemeClr val="tx1"/>
                </a:solidFill>
                <a:latin typeface="IranNastaliq" pitchFamily="18" charset="0"/>
                <a:cs typeface="B Nazanin" pitchFamily="2" charset="0"/>
              </a:rPr>
            </a:br>
            <a:r>
              <a:rPr lang="fa-IR" altLang="fa-IR" sz="2200" b="1" dirty="0">
                <a:solidFill>
                  <a:schemeClr val="tx1"/>
                </a:solidFill>
                <a:latin typeface="IranNastaliq" pitchFamily="18" charset="0"/>
                <a:cs typeface="B Nazanin" pitchFamily="2" charset="0"/>
              </a:rPr>
              <a:t>	-  موقعيت ترانزيتي كشور. 		- تقاضا.</a:t>
            </a:r>
            <a:br>
              <a:rPr lang="fa-IR" altLang="fa-IR" sz="2200" b="1" dirty="0">
                <a:solidFill>
                  <a:schemeClr val="tx1"/>
                </a:solidFill>
                <a:latin typeface="IranNastaliq" pitchFamily="18" charset="0"/>
                <a:cs typeface="B Nazanin" pitchFamily="2" charset="0"/>
              </a:rPr>
            </a:br>
            <a:r>
              <a:rPr lang="fa-IR" altLang="fa-IR" sz="600" b="1" dirty="0">
                <a:solidFill>
                  <a:schemeClr val="tx1"/>
                </a:solidFill>
                <a:latin typeface="IranNastaliq" pitchFamily="18" charset="0"/>
                <a:cs typeface="B Nazanin" pitchFamily="2" charset="0"/>
              </a:rPr>
              <a:t/>
            </a:r>
            <a:br>
              <a:rPr lang="fa-IR" altLang="fa-IR" sz="600" b="1" dirty="0">
                <a:solidFill>
                  <a:schemeClr val="tx1"/>
                </a:solidFill>
                <a:latin typeface="IranNastaliq" pitchFamily="18" charset="0"/>
                <a:cs typeface="B Nazanin" pitchFamily="2" charset="0"/>
              </a:rPr>
            </a:br>
            <a:r>
              <a:rPr lang="fa-IR" altLang="fa-IR" sz="2200" b="1" dirty="0">
                <a:latin typeface="IranNastaliq" pitchFamily="18" charset="0"/>
                <a:cs typeface="B Nazanin" pitchFamily="2" charset="0"/>
              </a:rPr>
              <a:t>4- فراهم كردن زمينة جذب سرمايه‌هاي داخلي وخارجي و جلب مشاركت مردم و گسترش پوشش بيمه در همة فعاليت‌هاي </a:t>
            </a:r>
            <a:r>
              <a:rPr lang="fa-IR" altLang="fa-IR" sz="2200" b="1" dirty="0">
                <a:solidFill>
                  <a:schemeClr val="tx1"/>
                </a:solidFill>
                <a:latin typeface="IranNastaliq" pitchFamily="18" charset="0"/>
                <a:cs typeface="B Nazanin" pitchFamily="2" charset="0"/>
              </a:rPr>
              <a:t>اين بخش.</a:t>
            </a:r>
            <a:br>
              <a:rPr lang="fa-IR" altLang="fa-IR" sz="2200" b="1" dirty="0">
                <a:solidFill>
                  <a:schemeClr val="tx1"/>
                </a:solidFill>
                <a:latin typeface="IranNastaliq" pitchFamily="18" charset="0"/>
                <a:cs typeface="B Nazanin" pitchFamily="2" charset="0"/>
              </a:rPr>
            </a:br>
            <a:r>
              <a:rPr lang="fa-IR" altLang="fa-IR" sz="600" b="1" dirty="0">
                <a:solidFill>
                  <a:schemeClr val="tx1"/>
                </a:solidFill>
                <a:latin typeface="IranNastaliq" pitchFamily="18" charset="0"/>
                <a:cs typeface="B Nazanin" pitchFamily="2" charset="0"/>
              </a:rPr>
              <a:t/>
            </a:r>
            <a:br>
              <a:rPr lang="fa-IR" altLang="fa-IR" sz="600" b="1" dirty="0">
                <a:solidFill>
                  <a:schemeClr val="tx1"/>
                </a:solidFill>
                <a:latin typeface="IranNastaliq" pitchFamily="18" charset="0"/>
                <a:cs typeface="B Nazanin" pitchFamily="2" charset="0"/>
              </a:rPr>
            </a:br>
            <a:r>
              <a:rPr lang="fa-IR" altLang="fa-IR" sz="2200" b="1" dirty="0">
                <a:solidFill>
                  <a:schemeClr val="tx1"/>
                </a:solidFill>
                <a:latin typeface="IranNastaliq" pitchFamily="18" charset="0"/>
                <a:cs typeface="B Nazanin" pitchFamily="2" charset="0"/>
              </a:rPr>
              <a:t>5- دستيابي به سهم بيشتر از بازار حمل‌ونقل بين‎المللي.</a:t>
            </a:r>
            <a:endParaRPr lang="en-US" altLang="fa-IR" sz="2200" b="1" dirty="0">
              <a:solidFill>
                <a:schemeClr val="tx1"/>
              </a:solidFill>
              <a:cs typeface="Zar" pitchFamily="2" charset="0"/>
            </a:endParaRPr>
          </a:p>
        </p:txBody>
      </p:sp>
      <p:sp>
        <p:nvSpPr>
          <p:cNvPr id="43010" name="Slide Number Placeholder 5">
            <a:extLst>
              <a:ext uri="{FF2B5EF4-FFF2-40B4-BE49-F238E27FC236}">
                <a16:creationId xmlns:a16="http://schemas.microsoft.com/office/drawing/2014/main" id="{BDA1B316-A4A8-4FF4-960E-D2221ED38B5D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>
          <a:xfrm>
            <a:off x="0" y="6453188"/>
            <a:ext cx="1223963" cy="26035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r" rtl="1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r" rtl="1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r" rtl="1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r" rtl="1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r" rtl="1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>
              <a:spcBef>
                <a:spcPct val="0"/>
              </a:spcBef>
              <a:buFontTx/>
              <a:buNone/>
            </a:pPr>
            <a:fld id="{F3BB72EB-3ED4-45E2-9D1F-AFDD832D613E}" type="slidenum">
              <a:rPr lang="ar-SA" altLang="fa-IR" sz="1400">
                <a:solidFill>
                  <a:prstClr val="black"/>
                </a:solidFill>
                <a:cs typeface="Zar" pitchFamily="2" charset="0"/>
              </a:rPr>
              <a:pPr algn="l">
                <a:spcBef>
                  <a:spcPct val="0"/>
                </a:spcBef>
                <a:buFontTx/>
                <a:buNone/>
              </a:pPr>
              <a:t>4</a:t>
            </a:fld>
            <a:endParaRPr lang="en-US" altLang="fa-IR" sz="1400">
              <a:solidFill>
                <a:prstClr val="black"/>
              </a:solidFill>
              <a:cs typeface="Zar" pitchFamily="2" charset="0"/>
            </a:endParaRP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69AEB495-D02D-4366-B2A4-3165780BD94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850" y="188913"/>
            <a:ext cx="8501063" cy="1079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 rtl="1">
              <a:defRPr/>
            </a:pPr>
            <a:r>
              <a:rPr lang="fa-IR" sz="2000" b="1" u="sng" kern="0" dirty="0">
                <a:solidFill>
                  <a:prstClr val="black"/>
                </a:solidFill>
                <a:latin typeface="Calibri"/>
                <a:cs typeface="B Zar" panose="00000400000000000000" pitchFamily="2" charset="-78"/>
              </a:rPr>
              <a:t>بررسي اسناد بالادستي</a:t>
            </a:r>
            <a:r>
              <a:rPr lang="fa-IR" sz="2000" b="1" kern="0" dirty="0">
                <a:solidFill>
                  <a:prstClr val="black"/>
                </a:solidFill>
                <a:latin typeface="Calibri"/>
                <a:cs typeface="B Zar" panose="00000400000000000000" pitchFamily="2" charset="-78"/>
              </a:rPr>
              <a:t>	</a:t>
            </a:r>
            <a:r>
              <a:rPr lang="fa-IR" b="1" dirty="0">
                <a:solidFill>
                  <a:srgbClr val="FF0000"/>
                </a:solidFill>
                <a:latin typeface="IranNastaliq" pitchFamily="18" charset="0"/>
                <a:cs typeface="B Zar" panose="00000400000000000000" pitchFamily="2" charset="-78"/>
              </a:rPr>
              <a:t> </a:t>
            </a:r>
          </a:p>
          <a:p>
            <a:pPr algn="ctr" rtl="1">
              <a:defRPr/>
            </a:pPr>
            <a:endParaRPr lang="fa-IR" sz="1050" dirty="0">
              <a:solidFill>
                <a:srgbClr val="FF0000"/>
              </a:solidFill>
              <a:latin typeface="IranNastaliq" pitchFamily="18" charset="0"/>
              <a:cs typeface="IranNastaliq" pitchFamily="18" charset="0"/>
            </a:endParaRPr>
          </a:p>
          <a:p>
            <a:pPr algn="ctr" rtl="1">
              <a:defRPr/>
            </a:pPr>
            <a:r>
              <a:rPr lang="fa-IR" sz="3200" dirty="0">
                <a:solidFill>
                  <a:prstClr val="black"/>
                </a:solidFill>
                <a:latin typeface="IranNastaliq" pitchFamily="18" charset="0"/>
                <a:cs typeface="IranNastaliq" pitchFamily="18" charset="0"/>
              </a:rPr>
              <a:t>سياست‌هاي كلي نظام در   بخش حمل‌ونقل</a:t>
            </a:r>
            <a:r>
              <a:rPr lang="fa-IR" sz="3200" dirty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IranNastaliq" pitchFamily="18" charset="0"/>
                <a:cs typeface="IranNastaliq" pitchFamily="18" charset="0"/>
                <a:sym typeface="Wingdings" pitchFamily="2" charset="2"/>
              </a:rPr>
              <a:t>  </a:t>
            </a:r>
            <a:r>
              <a:rPr lang="fa-IR" sz="2800" u="sng" dirty="0">
                <a:solidFill>
                  <a:srgbClr val="34659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IranNastaliq" pitchFamily="18" charset="0"/>
                <a:cs typeface="IranNastaliq" pitchFamily="18" charset="0"/>
                <a:sym typeface="Wingdings" pitchFamily="2" charset="2"/>
              </a:rPr>
              <a:t>مصوب       1379</a:t>
            </a:r>
            <a:r>
              <a:rPr lang="fa-IR" sz="2800" u="sng" dirty="0">
                <a:solidFill>
                  <a:srgbClr val="FF0000"/>
                </a:solidFill>
                <a:latin typeface="IranNastaliq" pitchFamily="18" charset="0"/>
                <a:cs typeface="IranNastaliq" pitchFamily="18" charset="0"/>
              </a:rPr>
              <a:t> </a:t>
            </a:r>
            <a:endParaRPr lang="en-US" sz="2000" u="sng" kern="0" dirty="0">
              <a:solidFill>
                <a:srgbClr val="FF0000"/>
              </a:solidFill>
              <a:latin typeface="Calibri"/>
              <a:cs typeface="Zar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035034609"/>
      </p:ext>
    </p:extLst>
  </p:cSld>
  <p:clrMapOvr>
    <a:masterClrMapping/>
  </p:clrMapOvr>
  <p:transition>
    <p:random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1" name="Rectangle 2">
            <a:extLst>
              <a:ext uri="{FF2B5EF4-FFF2-40B4-BE49-F238E27FC236}">
                <a16:creationId xmlns:a16="http://schemas.microsoft.com/office/drawing/2014/main" id="{BE56CA37-7557-4468-9C50-0D5CC7259122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251520" y="1124744"/>
            <a:ext cx="8712968" cy="5575853"/>
          </a:xfrm>
          <a:solidFill>
            <a:schemeClr val="accent3">
              <a:lumMod val="40000"/>
              <a:lumOff val="60000"/>
            </a:schemeClr>
          </a:solidFill>
        </p:spPr>
        <p:txBody>
          <a:bodyPr/>
          <a:lstStyle/>
          <a:p>
            <a:pPr algn="r"/>
            <a:r>
              <a:rPr lang="ar-SA" sz="1800" b="1" dirty="0"/>
              <a:t>2ـ آموزش همگاني الگوي مصرف مطلوب. </a:t>
            </a:r>
            <a:r>
              <a:rPr lang="hi-IN" sz="1800" b="1" dirty="0"/>
              <a:t/>
            </a:r>
            <a:br>
              <a:rPr lang="hi-IN" sz="1800" b="1" dirty="0"/>
            </a:br>
            <a:r>
              <a:rPr lang="ar-SA" sz="1800" b="1" dirty="0"/>
              <a:t>3ـ توسعه و ترويج فرهنگ بهره‌وري با ارائه و تشويق الگوهاي موفق در اين زمينه و با تأكيد بر شاخص‌هاي كارآمدي، مسئوليت‌پذيري، انضباط و رضايت‌مندي. </a:t>
            </a:r>
            <a:r>
              <a:rPr lang="hi-IN" sz="1800" b="1" dirty="0"/>
              <a:t/>
            </a:r>
            <a:br>
              <a:rPr lang="hi-IN" sz="1800" b="1" dirty="0"/>
            </a:br>
            <a:r>
              <a:rPr lang="ar-SA" sz="1800" b="1" dirty="0"/>
              <a:t>5- پيشگامي دولت، شركت‌هاي دولتي و نهادهاي عمومي در رعايت الگوي مصرف. </a:t>
            </a:r>
            <a:r>
              <a:rPr lang="hi-IN" sz="1800" b="1" dirty="0"/>
              <a:t/>
            </a:r>
            <a:br>
              <a:rPr lang="hi-IN" sz="1800" b="1" dirty="0"/>
            </a:br>
            <a:r>
              <a:rPr lang="ar-SA" sz="1800" b="1" dirty="0"/>
              <a:t>7- صرفه‌جويي در مصرف انرژي با اعمال مجموعه‌اي متعادل از اقدامات قيمتي و غيرقيمتي به منظور كاهش مستمر "شاخص شدت انرژي " كشور به حداقل دو سوم ميزان كنوني تا پايان برنامه پنجم توسعه و به حداقل يك دوم ميزان كنوني تا پايان برنامه ششم توسعه با تأكيد بر سياست هاي زير: </a:t>
            </a:r>
            <a:r>
              <a:rPr lang="hi-IN" sz="1800" b="1" dirty="0"/>
              <a:t/>
            </a:r>
            <a:br>
              <a:rPr lang="hi-IN" sz="1800" b="1" dirty="0"/>
            </a:br>
            <a:r>
              <a:rPr lang="ar-SA" sz="1800" b="1" dirty="0"/>
              <a:t>- انجام مطالعات جامع و يكپارچه سامانه انرژي كشور به منظور بهينه‌سازي عرضه و مصرف انرژي. </a:t>
            </a:r>
            <a:r>
              <a:rPr lang="hi-IN" sz="1800" b="1" dirty="0"/>
              <a:t/>
            </a:r>
            <a:br>
              <a:rPr lang="hi-IN" sz="1800" b="1" dirty="0"/>
            </a:br>
            <a:r>
              <a:rPr lang="ar-SA" sz="1800" b="1" dirty="0"/>
              <a:t>- تدوين برنامه ملي بهره‌وري انرژي و اعمال سياست‌هاي تشويقي نظير حمايت مالي و فراهم كردن تسهيلات بانكي براي اجراي طرح‌هاي بهينه‌سازي مصرف و عرضه انرژي و شكل گيري نهادهاي مردمي و خصوصي براي ارتقاء كارايي انرژي. </a:t>
            </a:r>
            <a:r>
              <a:rPr lang="hi-IN" sz="1800" b="1" dirty="0"/>
              <a:t/>
            </a:r>
            <a:br>
              <a:rPr lang="hi-IN" sz="1800" b="1" dirty="0"/>
            </a:br>
            <a:r>
              <a:rPr lang="ar-SA" sz="1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اصلاح و تقويت ساختار حمل و نقل عمومي با تأكيد بر راه آهن درون شهري و برون شهري به منظور فراهم كردن امكان استفاده سهل و ارزان از وسايل حمل و نقل عمومي. </a:t>
            </a:r>
            <a:r>
              <a:rPr lang="fa-IR" sz="1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fa-IR" sz="1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fa-IR" sz="1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fa-IR" sz="1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fa-IR" altLang="fa-IR" sz="2800" dirty="0">
                <a:solidFill>
                  <a:prstClr val="black"/>
                </a:solidFill>
                <a:latin typeface="IranNastaliq" pitchFamily="18" charset="0"/>
                <a:cs typeface="IranNastaliq" pitchFamily="18" charset="0"/>
              </a:rPr>
              <a:t> سياست‌هاي كلي محيط زيست - </a:t>
            </a:r>
            <a:r>
              <a:rPr lang="fa-IR" altLang="fa-IR" sz="1800" b="1" dirty="0">
                <a:latin typeface="IranNastaliq" pitchFamily="18" charset="0"/>
                <a:cs typeface="B Nazanin" pitchFamily="2" charset="0"/>
              </a:rPr>
              <a:t> </a:t>
            </a:r>
            <a:r>
              <a:rPr lang="fa-IR" altLang="fa-IR" sz="1800" u="sng" dirty="0">
                <a:solidFill>
                  <a:srgbClr val="34659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IranNastaliq" pitchFamily="18" charset="0"/>
                <a:cs typeface="IranNastaliq" pitchFamily="18" charset="0"/>
              </a:rPr>
              <a:t>مصوب 1394 </a:t>
            </a:r>
            <a:br>
              <a:rPr lang="fa-IR" altLang="fa-IR" sz="1800" u="sng" dirty="0">
                <a:solidFill>
                  <a:srgbClr val="34659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IranNastaliq" pitchFamily="18" charset="0"/>
                <a:cs typeface="IranNastaliq" pitchFamily="18" charset="0"/>
              </a:rPr>
            </a:br>
            <a:r>
              <a:rPr lang="fa-IR" altLang="fa-IR" sz="1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بند ۸ ـ گسترش اقتصاد سبز با تأکيد بر:    ۳ـ۸ ـ توسعه حمل و نقل عمومي سبز و غيرفسيلي (از جمله برقي نمودن و افزايش حمل و نقل همگاني به‌ويژه در کلان‌شهرها).</a:t>
            </a:r>
            <a:endParaRPr lang="en-US" altLang="fa-IR" sz="18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3010" name="Slide Number Placeholder 5">
            <a:extLst>
              <a:ext uri="{FF2B5EF4-FFF2-40B4-BE49-F238E27FC236}">
                <a16:creationId xmlns:a16="http://schemas.microsoft.com/office/drawing/2014/main" id="{BDA1B316-A4A8-4FF4-960E-D2221ED38B5D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>
          <a:xfrm>
            <a:off x="0" y="6453188"/>
            <a:ext cx="1223963" cy="26035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r" rtl="1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r" rtl="1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r" rtl="1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r" rtl="1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r" rtl="1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>
              <a:spcBef>
                <a:spcPct val="0"/>
              </a:spcBef>
              <a:buFontTx/>
              <a:buNone/>
            </a:pPr>
            <a:fld id="{F3BB72EB-3ED4-45E2-9D1F-AFDD832D613E}" type="slidenum">
              <a:rPr lang="ar-SA" altLang="fa-IR" sz="1400">
                <a:solidFill>
                  <a:prstClr val="black"/>
                </a:solidFill>
                <a:cs typeface="Zar" pitchFamily="2" charset="0"/>
              </a:rPr>
              <a:pPr algn="l">
                <a:spcBef>
                  <a:spcPct val="0"/>
                </a:spcBef>
                <a:buFontTx/>
                <a:buNone/>
              </a:pPr>
              <a:t>5</a:t>
            </a:fld>
            <a:endParaRPr lang="en-US" altLang="fa-IR" sz="1400">
              <a:solidFill>
                <a:prstClr val="black"/>
              </a:solidFill>
              <a:cs typeface="Zar" pitchFamily="2" charset="0"/>
            </a:endParaRP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69AEB495-D02D-4366-B2A4-3165780BD94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850" y="188913"/>
            <a:ext cx="8501063" cy="1079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rtl="1">
              <a:defRPr/>
            </a:pPr>
            <a:r>
              <a:rPr lang="fa-IR" sz="2400" b="1" u="sng" kern="0" dirty="0">
                <a:solidFill>
                  <a:prstClr val="black"/>
                </a:solidFill>
                <a:latin typeface="Calibri"/>
                <a:cs typeface="Zar" panose="00000400000000000000" pitchFamily="2" charset="-78"/>
              </a:rPr>
              <a:t> </a:t>
            </a:r>
            <a:r>
              <a:rPr lang="fa-IR" sz="2000" b="1" u="sng" kern="0" dirty="0">
                <a:solidFill>
                  <a:prstClr val="black"/>
                </a:solidFill>
                <a:latin typeface="Calibri"/>
                <a:cs typeface="B Zar" panose="00000400000000000000" pitchFamily="2" charset="-78"/>
              </a:rPr>
              <a:t>بررسي اسناد بالادستي</a:t>
            </a:r>
            <a:r>
              <a:rPr lang="fa-IR" sz="2000" b="1" kern="0" dirty="0">
                <a:solidFill>
                  <a:prstClr val="black"/>
                </a:solidFill>
                <a:latin typeface="Calibri"/>
                <a:cs typeface="B Zar" panose="00000400000000000000" pitchFamily="2" charset="-78"/>
              </a:rPr>
              <a:t> </a:t>
            </a:r>
            <a:r>
              <a:rPr lang="fa-IR" sz="2400" b="1" kern="0" dirty="0">
                <a:solidFill>
                  <a:prstClr val="black"/>
                </a:solidFill>
                <a:latin typeface="Calibri"/>
                <a:cs typeface="B Zar" panose="00000400000000000000" pitchFamily="2" charset="-78"/>
              </a:rPr>
              <a:t>- </a:t>
            </a:r>
            <a:r>
              <a:rPr lang="fa-IR" sz="3200" dirty="0">
                <a:solidFill>
                  <a:prstClr val="black"/>
                </a:solidFill>
                <a:latin typeface="IranNastaliq" pitchFamily="18" charset="0"/>
                <a:cs typeface="IranNastaliq" pitchFamily="18" charset="0"/>
              </a:rPr>
              <a:t>سياست‌هاي كلي الگوي مصرف    مصوب 1382 -   محيط زيست مصوب 1394</a:t>
            </a:r>
            <a:endParaRPr lang="en-US" sz="1600" u="sng" kern="0" dirty="0">
              <a:solidFill>
                <a:srgbClr val="FF0000"/>
              </a:solidFill>
              <a:latin typeface="Calibri"/>
              <a:cs typeface="Zar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405054064"/>
      </p:ext>
    </p:extLst>
  </p:cSld>
  <p:clrMapOvr>
    <a:masterClrMapping/>
  </p:clrMapOvr>
  <p:transition>
    <p:random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Slide Number Placeholder 5">
            <a:extLst>
              <a:ext uri="{FF2B5EF4-FFF2-40B4-BE49-F238E27FC236}">
                <a16:creationId xmlns:a16="http://schemas.microsoft.com/office/drawing/2014/main" id="{508B5A2F-1D94-4D22-BFE0-8D4158D68630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>
          <a:xfrm>
            <a:off x="827088" y="6453188"/>
            <a:ext cx="1223962" cy="26035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r" rtl="1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r" rtl="1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r" rtl="1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r" rtl="1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r" rtl="1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>
              <a:spcBef>
                <a:spcPct val="0"/>
              </a:spcBef>
              <a:buFontTx/>
              <a:buNone/>
            </a:pPr>
            <a:fld id="{FC4B264E-8BAD-4C41-8480-2314761056A6}" type="slidenum">
              <a:rPr lang="ar-SA" altLang="fa-IR" sz="1400">
                <a:cs typeface="Zar" pitchFamily="2" charset="0"/>
              </a:rPr>
              <a:pPr algn="l">
                <a:spcBef>
                  <a:spcPct val="0"/>
                </a:spcBef>
                <a:buFontTx/>
                <a:buNone/>
              </a:pPr>
              <a:t>6</a:t>
            </a:fld>
            <a:endParaRPr lang="en-US" altLang="fa-IR" sz="1400">
              <a:cs typeface="Zar" pitchFamily="2" charset="0"/>
            </a:endParaRPr>
          </a:p>
        </p:txBody>
      </p:sp>
      <p:sp>
        <p:nvSpPr>
          <p:cNvPr id="14339" name="Rectangle 2">
            <a:extLst>
              <a:ext uri="{FF2B5EF4-FFF2-40B4-BE49-F238E27FC236}">
                <a16:creationId xmlns:a16="http://schemas.microsoft.com/office/drawing/2014/main" id="{D73C7949-F46F-4205-A194-7276599124FE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467543" y="1268413"/>
            <a:ext cx="8208913" cy="5232400"/>
          </a:xfrm>
          <a:solidFill>
            <a:schemeClr val="accent3">
              <a:lumMod val="40000"/>
              <a:lumOff val="60000"/>
            </a:schemeClr>
          </a:solidFill>
        </p:spPr>
        <p:txBody>
          <a:bodyPr/>
          <a:lstStyle/>
          <a:p>
            <a:pPr algn="r">
              <a:lnSpc>
                <a:spcPts val="2100"/>
              </a:lnSpc>
              <a:defRPr/>
            </a:pPr>
            <a:r>
              <a:rPr lang="fa-IR" sz="1900" b="1" dirty="0">
                <a:solidFill>
                  <a:schemeClr val="tx1"/>
                </a:solidFill>
                <a:latin typeface="IranNastaliq" pitchFamily="18" charset="0"/>
                <a:cs typeface="B Nazanin" pitchFamily="2" charset="-78"/>
              </a:rPr>
              <a:t>۱ - تأمين شرايط و فعال‌سازي امكانات و منابع مالي و سرمايه‌هاي انساني و علمي كشور به منظور توسعه كارآفريني </a:t>
            </a:r>
            <a:r>
              <a:rPr lang="fa-IR" sz="1900" b="1" u="sng" dirty="0">
                <a:solidFill>
                  <a:schemeClr val="tx1"/>
                </a:solidFill>
                <a:latin typeface="IranNastaliq" pitchFamily="18" charset="0"/>
                <a:cs typeface="B Nazanin" pitchFamily="2" charset="-78"/>
              </a:rPr>
              <a:t>و </a:t>
            </a:r>
            <a:r>
              <a:rPr lang="fa-IR" sz="1900" b="1" u="sng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ranNastaliq" pitchFamily="18" charset="0"/>
                <a:cs typeface="B Nazanin" pitchFamily="2" charset="-78"/>
              </a:rPr>
              <a:t>به حداكثر رساندن مشاركت آحاد جامعه در فعاليت‌هاي اقتصادي با تسهيل و تشويق همكاري‌هاي جمعي</a:t>
            </a:r>
            <a:r>
              <a:rPr lang="fa-IR" sz="19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ranNastaliq" pitchFamily="18" charset="0"/>
                <a:cs typeface="B Nazanin" pitchFamily="2" charset="-78"/>
              </a:rPr>
              <a:t>.</a:t>
            </a:r>
            <a:br>
              <a:rPr lang="fa-IR" sz="19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ranNastaliq" pitchFamily="18" charset="0"/>
                <a:cs typeface="B Nazanin" pitchFamily="2" charset="-78"/>
              </a:rPr>
            </a:br>
            <a:r>
              <a:rPr lang="fa-IR" sz="1900" b="1" dirty="0">
                <a:solidFill>
                  <a:schemeClr val="tx1"/>
                </a:solidFill>
                <a:latin typeface="IranNastaliq" pitchFamily="18" charset="0"/>
                <a:cs typeface="B Nazanin" pitchFamily="2" charset="-78"/>
              </a:rPr>
              <a:t/>
            </a:r>
            <a:br>
              <a:rPr lang="fa-IR" sz="1900" b="1" dirty="0">
                <a:solidFill>
                  <a:schemeClr val="tx1"/>
                </a:solidFill>
                <a:latin typeface="IranNastaliq" pitchFamily="18" charset="0"/>
                <a:cs typeface="B Nazanin" pitchFamily="2" charset="-78"/>
              </a:rPr>
            </a:br>
            <a:r>
              <a:rPr lang="fa-IR" sz="1900" b="1" dirty="0">
                <a:solidFill>
                  <a:schemeClr val="tx1"/>
                </a:solidFill>
                <a:latin typeface="IranNastaliq" pitchFamily="18" charset="0"/>
                <a:cs typeface="B Nazanin" pitchFamily="2" charset="-78"/>
              </a:rPr>
              <a:t>۱۲- </a:t>
            </a:r>
            <a:r>
              <a:rPr lang="fa-IR" sz="19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ranNastaliq" pitchFamily="18" charset="0"/>
                <a:cs typeface="B Nazanin" pitchFamily="2" charset="-78"/>
              </a:rPr>
              <a:t>افزايش قدرت مقاومت و كاهش آسيب پذيري اقتصاد كشور از طريق: </a:t>
            </a:r>
            <a:br>
              <a:rPr lang="fa-IR" sz="19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ranNastaliq" pitchFamily="18" charset="0"/>
                <a:cs typeface="B Nazanin" pitchFamily="2" charset="-78"/>
              </a:rPr>
            </a:br>
            <a:r>
              <a:rPr lang="fa-IR" sz="19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ranNastaliq" pitchFamily="18" charset="0"/>
                <a:cs typeface="B Nazanin" pitchFamily="2" charset="-78"/>
              </a:rPr>
              <a:t> - </a:t>
            </a:r>
            <a:r>
              <a:rPr lang="fa-IR" sz="24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ranNastaliq" pitchFamily="18" charset="0"/>
              </a:rPr>
              <a:t>توسعه پيوندهاي راهبردي و گسترش همكاري و مشاركت با كشورهاي منطقه و جهان بويژه همسايگان.</a:t>
            </a:r>
            <a:br>
              <a:rPr lang="fa-IR" sz="24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ranNastaliq" pitchFamily="18" charset="0"/>
              </a:rPr>
            </a:br>
            <a:r>
              <a:rPr lang="fa-IR" sz="1900" b="1" dirty="0">
                <a:solidFill>
                  <a:schemeClr val="tx1"/>
                </a:solidFill>
                <a:latin typeface="IranNastaliq" pitchFamily="18" charset="0"/>
                <a:cs typeface="B Nazanin" pitchFamily="2" charset="-78"/>
              </a:rPr>
              <a:t/>
            </a:r>
            <a:br>
              <a:rPr lang="fa-IR" sz="1900" b="1" dirty="0">
                <a:solidFill>
                  <a:schemeClr val="tx1"/>
                </a:solidFill>
                <a:latin typeface="IranNastaliq" pitchFamily="18" charset="0"/>
                <a:cs typeface="B Nazanin" pitchFamily="2" charset="-78"/>
              </a:rPr>
            </a:br>
            <a:r>
              <a:rPr lang="fa-IR" sz="1900" b="1" dirty="0">
                <a:solidFill>
                  <a:schemeClr val="tx1"/>
                </a:solidFill>
                <a:latin typeface="IranNastaliq" pitchFamily="18" charset="0"/>
                <a:cs typeface="B Nazanin" pitchFamily="2" charset="-78"/>
              </a:rPr>
              <a:t/>
            </a:r>
            <a:br>
              <a:rPr lang="fa-IR" sz="1900" b="1" dirty="0">
                <a:solidFill>
                  <a:schemeClr val="tx1"/>
                </a:solidFill>
                <a:latin typeface="IranNastaliq" pitchFamily="18" charset="0"/>
                <a:cs typeface="B Nazanin" pitchFamily="2" charset="-78"/>
              </a:rPr>
            </a:br>
            <a:r>
              <a:rPr lang="fa-IR" sz="1900" b="1" dirty="0">
                <a:solidFill>
                  <a:schemeClr val="tx1"/>
                </a:solidFill>
                <a:latin typeface="IranNastaliq" pitchFamily="18" charset="0"/>
                <a:cs typeface="B Nazanin" pitchFamily="2" charset="-78"/>
              </a:rPr>
              <a:t>۱۹- </a:t>
            </a:r>
            <a:r>
              <a:rPr lang="fa-IR" sz="19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ranNastaliq" pitchFamily="18" charset="0"/>
                <a:cs typeface="B Nazanin" pitchFamily="2" charset="-78"/>
              </a:rPr>
              <a:t>شفاف‌سازي اقتصاد و سالم‌سازي آن </a:t>
            </a:r>
            <a:r>
              <a:rPr lang="fa-IR" sz="1900" b="1" dirty="0">
                <a:solidFill>
                  <a:schemeClr val="tx1"/>
                </a:solidFill>
                <a:latin typeface="IranNastaliq" pitchFamily="18" charset="0"/>
                <a:cs typeface="B Nazanin" pitchFamily="2" charset="-78"/>
              </a:rPr>
              <a:t>.</a:t>
            </a:r>
            <a:br>
              <a:rPr lang="fa-IR" sz="1900" b="1" dirty="0">
                <a:solidFill>
                  <a:schemeClr val="tx1"/>
                </a:solidFill>
                <a:latin typeface="IranNastaliq" pitchFamily="18" charset="0"/>
                <a:cs typeface="B Nazanin" pitchFamily="2" charset="-78"/>
              </a:rPr>
            </a:br>
            <a:r>
              <a:rPr lang="fa-IR" sz="1900" b="1" dirty="0">
                <a:solidFill>
                  <a:schemeClr val="tx1"/>
                </a:solidFill>
                <a:latin typeface="IranNastaliq" pitchFamily="18" charset="0"/>
                <a:cs typeface="B Nazanin" pitchFamily="2" charset="-78"/>
              </a:rPr>
              <a:t/>
            </a:r>
            <a:br>
              <a:rPr lang="fa-IR" sz="1900" b="1" dirty="0">
                <a:solidFill>
                  <a:schemeClr val="tx1"/>
                </a:solidFill>
                <a:latin typeface="IranNastaliq" pitchFamily="18" charset="0"/>
                <a:cs typeface="B Nazanin" pitchFamily="2" charset="-78"/>
              </a:rPr>
            </a:br>
            <a:r>
              <a:rPr lang="fa-IR" sz="1900" b="1" dirty="0">
                <a:solidFill>
                  <a:schemeClr val="tx1"/>
                </a:solidFill>
                <a:latin typeface="IranNastaliq" pitchFamily="18" charset="0"/>
                <a:cs typeface="B Nazanin" pitchFamily="2" charset="-78"/>
              </a:rPr>
              <a:t>۲۰- </a:t>
            </a:r>
            <a:r>
              <a:rPr lang="fa-IR" sz="19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ranNastaliq" pitchFamily="18" charset="0"/>
                <a:cs typeface="B Nazanin" pitchFamily="2" charset="-78"/>
              </a:rPr>
              <a:t>تقويت فرهنگ جهادي در ايجاد ارزش افزوده، توليد ثروت، بهره‌وري، كارآفريني، سرمايه گذاري </a:t>
            </a:r>
            <a:r>
              <a:rPr lang="fa-IR" sz="1900" b="1" dirty="0">
                <a:solidFill>
                  <a:schemeClr val="tx1"/>
                </a:solidFill>
                <a:latin typeface="IranNastaliq" pitchFamily="18" charset="0"/>
                <a:cs typeface="B Nazanin" pitchFamily="2" charset="-78"/>
              </a:rPr>
              <a:t>و اشتغال مولد.</a:t>
            </a:r>
            <a:endParaRPr lang="en-US" sz="1900" b="1" dirty="0">
              <a:solidFill>
                <a:schemeClr val="tx1"/>
              </a:solidFill>
              <a:latin typeface="IranNastaliq" pitchFamily="18" charset="0"/>
              <a:cs typeface="B Nazanin" pitchFamily="2" charset="-78"/>
            </a:endParaRP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BC271DD9-9F72-480D-9EFF-D31B0A52167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850" y="188913"/>
            <a:ext cx="8501063" cy="1079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rtl="1" eaLnBrk="1" hangingPunct="1">
              <a:defRPr/>
            </a:pPr>
            <a:endParaRPr lang="fa-IR" sz="1050" dirty="0">
              <a:solidFill>
                <a:srgbClr val="FF0000"/>
              </a:solidFill>
              <a:latin typeface="IranNastaliq" pitchFamily="18" charset="0"/>
              <a:cs typeface="IranNastaliq" pitchFamily="18" charset="0"/>
            </a:endParaRPr>
          </a:p>
          <a:p>
            <a:pPr algn="ctr" rtl="1" eaLnBrk="1" hangingPunct="1">
              <a:defRPr/>
            </a:pPr>
            <a:r>
              <a:rPr lang="fa-IR" sz="2000" b="1" u="sng" kern="0" dirty="0">
                <a:solidFill>
                  <a:prstClr val="black"/>
                </a:solidFill>
                <a:latin typeface="Calibri"/>
                <a:cs typeface="B Zar" panose="00000400000000000000" pitchFamily="2" charset="-78"/>
              </a:rPr>
              <a:t>بررسي اسناد بالادستي </a:t>
            </a:r>
            <a:r>
              <a:rPr lang="fa-IR" sz="2400" b="1" kern="0" dirty="0">
                <a:solidFill>
                  <a:prstClr val="black"/>
                </a:solidFill>
                <a:latin typeface="Calibri"/>
                <a:cs typeface="Times New Roman" panose="02020603050405020304" pitchFamily="18" charset="0"/>
              </a:rPr>
              <a:t>- </a:t>
            </a:r>
            <a:r>
              <a:rPr lang="fa-IR" sz="4000" dirty="0">
                <a:solidFill>
                  <a:schemeClr val="tx1"/>
                </a:solidFill>
                <a:latin typeface="IranNastaliq" pitchFamily="18" charset="0"/>
                <a:cs typeface="IranNastaliq" pitchFamily="18" charset="0"/>
              </a:rPr>
              <a:t>سياست‌هاي كلي نظام در   اقتصاد مقاومتي </a:t>
            </a:r>
            <a:r>
              <a:rPr lang="fa-IR" sz="2800" dirty="0">
                <a:solidFill>
                  <a:srgbClr val="34659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IranNastaliq" pitchFamily="18" charset="0"/>
                <a:cs typeface="IranNastaliq" pitchFamily="18" charset="0"/>
                <a:sym typeface="Wingdings" pitchFamily="2" charset="2"/>
              </a:rPr>
              <a:t>مصوب       1392</a:t>
            </a:r>
            <a:r>
              <a:rPr lang="fa-IR" sz="2800" dirty="0">
                <a:solidFill>
                  <a:srgbClr val="FF0000"/>
                </a:solidFill>
                <a:latin typeface="IranNastaliq" pitchFamily="18" charset="0"/>
                <a:cs typeface="IranNastaliq" pitchFamily="18" charset="0"/>
              </a:rPr>
              <a:t> </a:t>
            </a:r>
            <a:endParaRPr lang="en-US" sz="2000" kern="0" dirty="0">
              <a:solidFill>
                <a:srgbClr val="FF0000"/>
              </a:solidFill>
              <a:latin typeface="+mj-lt"/>
              <a:ea typeface="+mj-ea"/>
              <a:cs typeface="Zar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518438012"/>
      </p:ext>
    </p:extLst>
  </p:cSld>
  <p:clrMapOvr>
    <a:masterClrMapping/>
  </p:clrMapOvr>
  <p:transition>
    <p:random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7" name="Rectangle 2">
            <a:extLst>
              <a:ext uri="{FF2B5EF4-FFF2-40B4-BE49-F238E27FC236}">
                <a16:creationId xmlns:a16="http://schemas.microsoft.com/office/drawing/2014/main" id="{89E32C27-25FA-4F5F-BBEC-4FCA526170F4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251519" y="1484785"/>
            <a:ext cx="8501063" cy="3888903"/>
          </a:xfrm>
          <a:solidFill>
            <a:schemeClr val="accent3">
              <a:lumMod val="40000"/>
              <a:lumOff val="60000"/>
            </a:schemeClr>
          </a:solidFill>
        </p:spPr>
        <p:txBody>
          <a:bodyPr/>
          <a:lstStyle/>
          <a:p>
            <a:pPr algn="r"/>
            <a:r>
              <a:rPr lang="fa-IR" sz="2100" b="1" dirty="0">
                <a:latin typeface="IranNastaliq" pitchFamily="18" charset="0"/>
                <a:cs typeface="B Nazanin" pitchFamily="2" charset="0"/>
              </a:rPr>
              <a:t>۱ـ هدف و اولويت اصلي برنامه هفتم، </a:t>
            </a:r>
            <a:r>
              <a:rPr lang="fa-IR" sz="2100" b="1" u="sng" dirty="0">
                <a:latin typeface="IranNastaliq" pitchFamily="18" charset="0"/>
                <a:cs typeface="B Nazanin" pitchFamily="2" charset="0"/>
              </a:rPr>
              <a:t>پيشرفت اقتصادي توأم با عدالت با نرخ رشد اقتصادي متوسط ۸ درصد با تأکيد بر افزايش بهره‌وري کل عوامل توليد </a:t>
            </a:r>
            <a:r>
              <a:rPr lang="fa-IR" sz="2100" b="1" dirty="0">
                <a:latin typeface="IranNastaliq" pitchFamily="18" charset="0"/>
                <a:cs typeface="B Nazanin" pitchFamily="2" charset="0"/>
              </a:rPr>
              <a:t>(منابع انساني، سرمايه، فناوري و مديريت).</a:t>
            </a:r>
            <a:br>
              <a:rPr lang="fa-IR" sz="2100" b="1" dirty="0">
                <a:latin typeface="IranNastaliq" pitchFamily="18" charset="0"/>
                <a:cs typeface="B Nazanin" pitchFamily="2" charset="0"/>
              </a:rPr>
            </a:br>
            <a:r>
              <a:rPr lang="fa-IR" sz="2100" b="1" dirty="0">
                <a:latin typeface="IranNastaliq" pitchFamily="18" charset="0"/>
                <a:cs typeface="B Nazanin" pitchFamily="2" charset="0"/>
              </a:rPr>
              <a:t>۳ـ اصلاح ساختار بودجه دولت از طريق </a:t>
            </a:r>
            <a:r>
              <a:rPr lang="fa-IR" sz="2100" b="1" u="sng" dirty="0">
                <a:latin typeface="IranNastaliq" pitchFamily="18" charset="0"/>
                <a:cs typeface="B Nazanin" pitchFamily="2" charset="0"/>
              </a:rPr>
              <a:t>تعيين تکليف طرح‌هاي عمراني نيمه تمام با واگذاري از طريق مشارکت دادن بخش‌هاي خصوصي و عمومي غيردولتي </a:t>
            </a:r>
            <a:r>
              <a:rPr lang="fa-IR" sz="2100" b="1" dirty="0">
                <a:latin typeface="IranNastaliq" pitchFamily="18" charset="0"/>
                <a:cs typeface="B Nazanin" pitchFamily="2" charset="0"/>
              </a:rPr>
              <a:t>در طرح‌هاي عمراني انتفاعي.</a:t>
            </a:r>
            <a:br>
              <a:rPr lang="fa-IR" sz="2100" b="1" dirty="0">
                <a:latin typeface="IranNastaliq" pitchFamily="18" charset="0"/>
                <a:cs typeface="B Nazanin" pitchFamily="2" charset="0"/>
              </a:rPr>
            </a:br>
            <a:r>
              <a:rPr lang="fa-IR" sz="2100" b="1" dirty="0">
                <a:latin typeface="IranNastaliq" pitchFamily="18" charset="0"/>
                <a:cs typeface="B Nazanin" pitchFamily="2" charset="0"/>
              </a:rPr>
              <a:t>۹ـ اجراي چند طرح عظيم اقتصادي ملي، پيشران، زيرساختي، روزآمد و مبتني بر آينده‌نگري.</a:t>
            </a:r>
            <a:br>
              <a:rPr lang="fa-IR" sz="2100" b="1" dirty="0">
                <a:latin typeface="IranNastaliq" pitchFamily="18" charset="0"/>
                <a:cs typeface="B Nazanin" pitchFamily="2" charset="0"/>
              </a:rPr>
            </a:br>
            <a:r>
              <a:rPr lang="fa-IR" sz="2100" b="1" dirty="0">
                <a:latin typeface="IranNastaliq" pitchFamily="18" charset="0"/>
                <a:cs typeface="B Nazanin" pitchFamily="2" charset="0"/>
              </a:rPr>
              <a:t>۱۰ـ </a:t>
            </a:r>
            <a:r>
              <a:rPr lang="fa-IR" sz="2100" b="1" u="sng" dirty="0">
                <a:latin typeface="IranNastaliq" pitchFamily="18" charset="0"/>
                <a:cs typeface="B Nazanin" pitchFamily="2" charset="0"/>
              </a:rPr>
              <a:t>فعال‌سازي مزيت‌هاي جغرافيايي ـ سياسي و تبديل جمهوري اسلامي ايران به مرکز مبادلات و خدمات تجاري، انرژي، ارتباطات و حمل و نقل</a:t>
            </a:r>
            <a:r>
              <a:rPr lang="fa-IR" sz="2100" b="1" dirty="0">
                <a:latin typeface="IranNastaliq" pitchFamily="18" charset="0"/>
                <a:cs typeface="B Nazanin" pitchFamily="2" charset="0"/>
              </a:rPr>
              <a:t> با روان‌سازي مقررات و ايجاد و توسعه زيرساخت‌هاي لازم.</a:t>
            </a:r>
            <a:br>
              <a:rPr lang="fa-IR" sz="2100" b="1" dirty="0">
                <a:latin typeface="IranNastaliq" pitchFamily="18" charset="0"/>
                <a:cs typeface="B Nazanin" pitchFamily="2" charset="0"/>
              </a:rPr>
            </a:br>
            <a:r>
              <a:rPr lang="fa-IR" sz="2100" b="1" u="sng" dirty="0">
                <a:latin typeface="IranNastaliq" pitchFamily="18" charset="0"/>
                <a:cs typeface="B Nazanin" pitchFamily="2" charset="0"/>
              </a:rPr>
              <a:t>۱۱ـ تحقق سياست‌هاي کلي آمايش سرزمين با توجه به مزيت‌هاي بالفعل و بالقوه </a:t>
            </a:r>
            <a:r>
              <a:rPr lang="fa-IR" sz="2100" b="1" dirty="0">
                <a:latin typeface="IranNastaliq" pitchFamily="18" charset="0"/>
                <a:cs typeface="B Nazanin" pitchFamily="2" charset="0"/>
              </a:rPr>
              <a:t>و اجرايي ساختن موارد برجسته آن با توجه ويژه بر دريا، سواحل، بنادر و آب‌هاي مرزي.</a:t>
            </a:r>
          </a:p>
        </p:txBody>
      </p:sp>
      <p:sp>
        <p:nvSpPr>
          <p:cNvPr id="47106" name="Slide Number Placeholder 5">
            <a:extLst>
              <a:ext uri="{FF2B5EF4-FFF2-40B4-BE49-F238E27FC236}">
                <a16:creationId xmlns:a16="http://schemas.microsoft.com/office/drawing/2014/main" id="{177D2F1E-7A83-4E24-BFDD-27E66FC86F55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>
          <a:xfrm>
            <a:off x="0" y="6453188"/>
            <a:ext cx="1223963" cy="26035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r" rtl="1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r" rtl="1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r" rtl="1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r" rtl="1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r" rtl="1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>
              <a:spcBef>
                <a:spcPct val="0"/>
              </a:spcBef>
              <a:buFontTx/>
              <a:buNone/>
            </a:pPr>
            <a:fld id="{B467F873-8966-46B0-962F-A8EF1399780C}" type="slidenum">
              <a:rPr lang="ar-SA" altLang="fa-IR" sz="1400">
                <a:solidFill>
                  <a:prstClr val="black"/>
                </a:solidFill>
                <a:cs typeface="Zar" pitchFamily="2" charset="0"/>
              </a:rPr>
              <a:pPr algn="l">
                <a:spcBef>
                  <a:spcPct val="0"/>
                </a:spcBef>
                <a:buFontTx/>
                <a:buNone/>
              </a:pPr>
              <a:t>7</a:t>
            </a:fld>
            <a:endParaRPr lang="en-US" altLang="fa-IR" sz="1400">
              <a:solidFill>
                <a:prstClr val="black"/>
              </a:solidFill>
              <a:cs typeface="Zar" pitchFamily="2" charset="0"/>
            </a:endParaRP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0B554E3E-428C-4FAD-9175-37E2A39F16A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559" y="6143174"/>
            <a:ext cx="8904982" cy="634083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 rtl="1">
              <a:defRPr/>
            </a:pPr>
            <a:endParaRPr lang="fa-IR" sz="2000" b="1" dirty="0">
              <a:solidFill>
                <a:srgbClr val="FF0000"/>
              </a:solidFill>
              <a:latin typeface="IranNastaliq" pitchFamily="18" charset="0"/>
              <a:cs typeface="IranNastaliq" pitchFamily="18" charset="0"/>
            </a:endParaRPr>
          </a:p>
          <a:p>
            <a:pPr algn="r" rtl="1"/>
            <a:r>
              <a:rPr lang="en-US" b="1" dirty="0"/>
              <a:t>- </a:t>
            </a:r>
            <a:r>
              <a:rPr lang="fa-IR" sz="2100" b="1" dirty="0">
                <a:latin typeface="IranNastaliq" pitchFamily="18" charset="0"/>
                <a:ea typeface="+mj-ea"/>
                <a:cs typeface="B Nazanin" pitchFamily="2" charset="0"/>
              </a:rPr>
              <a:t>افزایش سهم کشور در حمل و نقل دریایی و ترانزیت با ایجاد و تقویت شبکه حمل ونقل ترکیبی</a:t>
            </a:r>
            <a:r>
              <a:rPr lang="en-US" b="1" dirty="0"/>
              <a:t>.</a:t>
            </a:r>
            <a:endParaRPr lang="en-US" dirty="0"/>
          </a:p>
          <a:p>
            <a:pPr algn="ctr" rtl="1">
              <a:defRPr/>
            </a:pPr>
            <a:endParaRPr lang="en-US" sz="2000" kern="0" dirty="0">
              <a:solidFill>
                <a:srgbClr val="FF0000"/>
              </a:solidFill>
              <a:latin typeface="Calibri"/>
              <a:cs typeface="Zar" panose="00000400000000000000" pitchFamily="2" charset="-78"/>
            </a:endParaRPr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0B554E3E-428C-4FAD-9175-37E2A39F16A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1607" y="85630"/>
            <a:ext cx="8501063" cy="1079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 rtl="1">
              <a:defRPr/>
            </a:pPr>
            <a:r>
              <a:rPr lang="fa-IR" sz="2000" b="1" u="sng" kern="0" dirty="0">
                <a:solidFill>
                  <a:prstClr val="black"/>
                </a:solidFill>
                <a:latin typeface="Calibri"/>
                <a:cs typeface="B Zar" panose="00000400000000000000" pitchFamily="2" charset="-78"/>
              </a:rPr>
              <a:t>بررسي اسناد بالادستي</a:t>
            </a:r>
            <a:r>
              <a:rPr lang="fa-IR" sz="2400" b="1" kern="0" dirty="0">
                <a:solidFill>
                  <a:prstClr val="black"/>
                </a:solidFill>
                <a:latin typeface="Calibri"/>
                <a:cs typeface="Times New Roman" panose="02020603050405020304" pitchFamily="18" charset="0"/>
              </a:rPr>
              <a:t>	</a:t>
            </a:r>
            <a:r>
              <a:rPr lang="fa-IR" sz="2000" b="1" dirty="0">
                <a:solidFill>
                  <a:srgbClr val="FF0000"/>
                </a:solidFill>
                <a:latin typeface="IranNastaliq" pitchFamily="18" charset="0"/>
                <a:cs typeface="IranNastaliq" pitchFamily="18" charset="0"/>
              </a:rPr>
              <a:t>  </a:t>
            </a:r>
          </a:p>
          <a:p>
            <a:pPr algn="ctr" rtl="1">
              <a:defRPr/>
            </a:pPr>
            <a:endParaRPr lang="fa-IR" sz="1050" dirty="0">
              <a:solidFill>
                <a:srgbClr val="FF0000"/>
              </a:solidFill>
              <a:latin typeface="IranNastaliq" pitchFamily="18" charset="0"/>
              <a:cs typeface="IranNastaliq" pitchFamily="18" charset="0"/>
            </a:endParaRPr>
          </a:p>
          <a:p>
            <a:pPr algn="ctr" rtl="1">
              <a:defRPr/>
            </a:pPr>
            <a:r>
              <a:rPr lang="fa-IR" sz="3600" dirty="0">
                <a:solidFill>
                  <a:prstClr val="black"/>
                </a:solidFill>
                <a:latin typeface="IranNastaliq" pitchFamily="18" charset="0"/>
                <a:cs typeface="IranNastaliq" pitchFamily="18" charset="0"/>
              </a:rPr>
              <a:t>بخشهايي از سياست‌هاي كلي برنامه هفتم</a:t>
            </a:r>
            <a:r>
              <a:rPr lang="fa-IR" sz="2400" dirty="0">
                <a:solidFill>
                  <a:srgbClr val="34659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IranNastaliq" pitchFamily="18" charset="0"/>
                <a:cs typeface="IranNastaliq" pitchFamily="18" charset="0"/>
                <a:sym typeface="Wingdings" pitchFamily="2" charset="2"/>
              </a:rPr>
              <a:t>مصوب       </a:t>
            </a:r>
            <a:r>
              <a:rPr lang="fa-IR" sz="2800" dirty="0">
                <a:solidFill>
                  <a:srgbClr val="34659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IranNastaliq" pitchFamily="18" charset="0"/>
                <a:cs typeface="IranNastaliq" pitchFamily="18" charset="0"/>
                <a:sym typeface="Wingdings" pitchFamily="2" charset="2"/>
              </a:rPr>
              <a:t>1401</a:t>
            </a:r>
            <a:endParaRPr lang="en-US" sz="2000" kern="0" dirty="0">
              <a:solidFill>
                <a:srgbClr val="FF0000"/>
              </a:solidFill>
              <a:latin typeface="Calibri"/>
              <a:cs typeface="Zar" panose="00000400000000000000" pitchFamily="2" charset="-78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893006" y="5503863"/>
            <a:ext cx="521809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rtl="1">
              <a:defRPr/>
            </a:pPr>
            <a:r>
              <a:rPr lang="fa-IR" sz="3600" dirty="0">
                <a:solidFill>
                  <a:prstClr val="black"/>
                </a:solidFill>
                <a:latin typeface="IranNastaliq" pitchFamily="18" charset="0"/>
                <a:cs typeface="IranNastaliq" pitchFamily="18" charset="0"/>
              </a:rPr>
              <a:t>بخشي از سياست‌هاي كلي توسعه دریامحور</a:t>
            </a:r>
            <a:r>
              <a:rPr lang="fa-IR" sz="2400" dirty="0">
                <a:solidFill>
                  <a:srgbClr val="34659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IranNastaliq" pitchFamily="18" charset="0"/>
                <a:cs typeface="IranNastaliq" pitchFamily="18" charset="0"/>
                <a:sym typeface="Wingdings" pitchFamily="2" charset="2"/>
              </a:rPr>
              <a:t>مصوب       </a:t>
            </a:r>
            <a:r>
              <a:rPr lang="fa-IR" sz="2800" dirty="0">
                <a:solidFill>
                  <a:srgbClr val="34659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IranNastaliq" pitchFamily="18" charset="0"/>
                <a:cs typeface="IranNastaliq" pitchFamily="18" charset="0"/>
                <a:sym typeface="Wingdings" pitchFamily="2" charset="2"/>
              </a:rPr>
              <a:t>1401</a:t>
            </a:r>
          </a:p>
        </p:txBody>
      </p:sp>
    </p:spTree>
    <p:extLst>
      <p:ext uri="{BB962C8B-B14F-4D97-AF65-F5344CB8AC3E}">
        <p14:creationId xmlns:p14="http://schemas.microsoft.com/office/powerpoint/2010/main" val="1854320221"/>
      </p:ext>
    </p:extLst>
  </p:cSld>
  <p:clrMapOvr>
    <a:masterClrMapping/>
  </p:clrMapOvr>
  <p:transition>
    <p:random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Slide Number Placeholder 5">
            <a:extLst>
              <a:ext uri="{FF2B5EF4-FFF2-40B4-BE49-F238E27FC236}">
                <a16:creationId xmlns:a16="http://schemas.microsoft.com/office/drawing/2014/main" id="{B5905CD1-8A21-49C9-B32A-16D688105AB9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>
          <a:xfrm>
            <a:off x="827088" y="6453188"/>
            <a:ext cx="1223962" cy="26035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r" rtl="1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r" rtl="1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r" rtl="1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r" rtl="1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r" rtl="1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>
              <a:spcBef>
                <a:spcPct val="0"/>
              </a:spcBef>
              <a:buFontTx/>
              <a:buNone/>
            </a:pPr>
            <a:fld id="{F8B2FA42-0CDE-40CC-813A-B02EC050E32C}" type="slidenum">
              <a:rPr lang="ar-SA" altLang="fa-IR" sz="1600">
                <a:cs typeface="Zar" pitchFamily="2" charset="0"/>
              </a:rPr>
              <a:pPr algn="l">
                <a:spcBef>
                  <a:spcPct val="0"/>
                </a:spcBef>
                <a:buFontTx/>
                <a:buNone/>
              </a:pPr>
              <a:t>8</a:t>
            </a:fld>
            <a:endParaRPr lang="en-US" altLang="fa-IR" sz="1400">
              <a:cs typeface="Zar" pitchFamily="2" charset="0"/>
            </a:endParaRPr>
          </a:p>
        </p:txBody>
      </p:sp>
      <p:sp>
        <p:nvSpPr>
          <p:cNvPr id="39939" name="Rectangle 2">
            <a:extLst>
              <a:ext uri="{FF2B5EF4-FFF2-40B4-BE49-F238E27FC236}">
                <a16:creationId xmlns:a16="http://schemas.microsoft.com/office/drawing/2014/main" id="{1CF6B909-B738-43AD-9796-662AE3965AD9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4788024" y="1268760"/>
            <a:ext cx="4032448" cy="5112990"/>
          </a:xfrm>
        </p:spPr>
        <p:txBody>
          <a:bodyPr/>
          <a:lstStyle/>
          <a:p>
            <a:pPr algn="justLow" eaLnBrk="1" hangingPunct="1">
              <a:spcBef>
                <a:spcPts val="600"/>
              </a:spcBef>
              <a:spcAft>
                <a:spcPts val="1200"/>
              </a:spcAft>
              <a:buClr>
                <a:schemeClr val="accent1"/>
              </a:buClr>
              <a:buSzPct val="80000"/>
            </a:pPr>
            <a:r>
              <a:rPr lang="fa-IR" altLang="fa-IR" sz="1800" b="1" dirty="0">
                <a:solidFill>
                  <a:schemeClr val="tx1"/>
                </a:solidFill>
                <a:cs typeface="B Zar" pitchFamily="2" charset="0"/>
              </a:rPr>
              <a:t>-</a:t>
            </a:r>
            <a:r>
              <a:rPr lang="fa-IR" altLang="fa-IR" sz="24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Titr" pitchFamily="2" charset="-78"/>
              </a:rPr>
              <a:t>حمل و نقل از </a:t>
            </a:r>
            <a:r>
              <a:rPr lang="fa-IR" sz="24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Titr" pitchFamily="2" charset="-78"/>
              </a:rPr>
              <a:t>محورهاي كليدي در برنامه‌های توسعه ملي</a:t>
            </a:r>
            <a:r>
              <a:rPr lang="fa-IR" sz="2400" b="1" dirty="0">
                <a:cs typeface="B Titr" pitchFamily="2" charset="-78"/>
              </a:rPr>
              <a:t> است که:</a:t>
            </a:r>
            <a:br>
              <a:rPr lang="fa-IR" sz="2400" b="1" dirty="0">
                <a:cs typeface="B Titr" pitchFamily="2" charset="-78"/>
              </a:rPr>
            </a:br>
            <a:r>
              <a:rPr lang="fa-IR" sz="2400" b="1" dirty="0">
                <a:cs typeface="B Titr" pitchFamily="2" charset="-78"/>
              </a:rPr>
              <a:t/>
            </a:r>
            <a:br>
              <a:rPr lang="fa-IR" sz="2400" b="1" dirty="0">
                <a:cs typeface="B Titr" pitchFamily="2" charset="-78"/>
              </a:rPr>
            </a:br>
            <a:r>
              <a:rPr lang="fa-IR" sz="2400" b="1" dirty="0">
                <a:cs typeface="B Titr" pitchFamily="2" charset="-78"/>
              </a:rPr>
              <a:t/>
            </a:r>
            <a:br>
              <a:rPr lang="fa-IR" sz="2400" b="1" dirty="0">
                <a:cs typeface="B Titr" pitchFamily="2" charset="-78"/>
              </a:rPr>
            </a:br>
            <a:r>
              <a:rPr lang="fa-IR" sz="2400" b="1" dirty="0">
                <a:cs typeface="B Titr" pitchFamily="2" charset="-78"/>
              </a:rPr>
              <a:t> </a:t>
            </a:r>
            <a:r>
              <a:rPr lang="fa-IR" sz="2400" b="1" dirty="0">
                <a:cs typeface="B Zar" pitchFamily="2" charset="0"/>
              </a:rPr>
              <a:t>بر دیگر محورها نظیر </a:t>
            </a:r>
            <a:r>
              <a:rPr lang="fa-IR" sz="2400" b="1" dirty="0">
                <a:cs typeface="B Titr" pitchFamily="2" charset="-78"/>
              </a:rPr>
              <a:t>صنعت، تجارت، اقتصاد، امنیت، بهداشت، آموزش، فرهنگ، انرژی، محیط زیست، امور اجتماعی، </a:t>
            </a:r>
            <a:br>
              <a:rPr lang="fa-IR" sz="2400" b="1" dirty="0">
                <a:cs typeface="B Titr" pitchFamily="2" charset="-78"/>
              </a:rPr>
            </a:br>
            <a:r>
              <a:rPr lang="fa-IR" altLang="fa-IR" sz="2400" b="1" dirty="0">
                <a:solidFill>
                  <a:schemeClr val="tx1"/>
                </a:solidFill>
                <a:cs typeface="B Zar" pitchFamily="2" charset="0"/>
              </a:rPr>
              <a:t>کاملاً </a:t>
            </a:r>
            <a:r>
              <a:rPr lang="fa-IR" altLang="fa-IR" sz="2400" b="1" dirty="0" smtClean="0">
                <a:solidFill>
                  <a:schemeClr val="tx1"/>
                </a:solidFill>
                <a:cs typeface="B Zar" pitchFamily="2" charset="0"/>
              </a:rPr>
              <a:t>موثر است</a:t>
            </a:r>
            <a:r>
              <a:rPr lang="fa-IR" altLang="fa-IR" sz="2400" b="1" dirty="0">
                <a:solidFill>
                  <a:schemeClr val="tx1"/>
                </a:solidFill>
                <a:cs typeface="B Zar" pitchFamily="2" charset="0"/>
              </a:rPr>
              <a:t>.</a:t>
            </a:r>
            <a:endParaRPr lang="fa-IR" altLang="fa-IR" sz="1800" b="1" dirty="0">
              <a:solidFill>
                <a:schemeClr val="tx1"/>
              </a:solidFill>
              <a:cs typeface="B Zar" pitchFamily="2" charset="0"/>
            </a:endParaRPr>
          </a:p>
        </p:txBody>
      </p:sp>
      <p:sp>
        <p:nvSpPr>
          <p:cNvPr id="6" name="Subtitle 2"/>
          <p:cNvSpPr txBox="1">
            <a:spLocks/>
          </p:cNvSpPr>
          <p:nvPr/>
        </p:nvSpPr>
        <p:spPr bwMode="auto">
          <a:xfrm>
            <a:off x="4932040" y="468414"/>
            <a:ext cx="3815904" cy="6480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 rtl="1">
              <a:spcBef>
                <a:spcPct val="20000"/>
              </a:spcBef>
            </a:pPr>
            <a:r>
              <a:rPr lang="fa-IR" sz="2800" dirty="0">
                <a:solidFill>
                  <a:srgbClr val="C00000"/>
                </a:solidFill>
                <a:latin typeface="Calibri" pitchFamily="34" charset="0"/>
                <a:cs typeface="B Titr" pitchFamily="2" charset="-78"/>
              </a:rPr>
              <a:t>اهميت بخش حمل‌ونقل</a:t>
            </a:r>
          </a:p>
          <a:p>
            <a:pPr algn="r" rtl="1">
              <a:spcBef>
                <a:spcPct val="20000"/>
              </a:spcBef>
              <a:buFont typeface="Arial" pitchFamily="34" charset="0"/>
              <a:buNone/>
            </a:pPr>
            <a:endParaRPr lang="fa-IR" sz="2800" dirty="0">
              <a:solidFill>
                <a:srgbClr val="C00000"/>
              </a:solidFill>
              <a:latin typeface="Calibri" pitchFamily="34" charset="0"/>
              <a:cs typeface="B Titr" pitchFamily="2" charset="-78"/>
            </a:endParaRPr>
          </a:p>
          <a:p>
            <a:pPr algn="ctr" rtl="1" eaLnBrk="0" hangingPunct="0"/>
            <a:endParaRPr lang="en-US" sz="2400" b="1" dirty="0">
              <a:solidFill>
                <a:srgbClr val="000000"/>
              </a:solidFill>
              <a:latin typeface="Calibri" pitchFamily="34" charset="0"/>
              <a:cs typeface="B Titr" pitchFamily="2" charset="-78"/>
            </a:endParaRPr>
          </a:p>
        </p:txBody>
      </p:sp>
      <p:graphicFrame>
        <p:nvGraphicFramePr>
          <p:cNvPr id="2" name="Diagram 1"/>
          <p:cNvGraphicFramePr/>
          <p:nvPr>
            <p:extLst>
              <p:ext uri="{D42A27DB-BD31-4B8C-83A1-F6EECF244321}">
                <p14:modId xmlns:p14="http://schemas.microsoft.com/office/powerpoint/2010/main" val="864154706"/>
              </p:ext>
            </p:extLst>
          </p:nvPr>
        </p:nvGraphicFramePr>
        <p:xfrm>
          <a:off x="251520" y="2132856"/>
          <a:ext cx="4248472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Rectangle 2"/>
          <p:cNvSpPr/>
          <p:nvPr/>
        </p:nvSpPr>
        <p:spPr>
          <a:xfrm>
            <a:off x="937446" y="1305087"/>
            <a:ext cx="330090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a-IR" altLang="fa-IR" sz="2800" b="1" u="sng" dirty="0">
                <a:cs typeface="B Zar" pitchFamily="2" charset="0"/>
              </a:rPr>
              <a:t>قطب های اقتصاد ایران :</a:t>
            </a:r>
            <a:endParaRPr lang="fa-IR" sz="2800" u="sng" dirty="0"/>
          </a:p>
        </p:txBody>
      </p:sp>
    </p:spTree>
    <p:extLst>
      <p:ext uri="{BB962C8B-B14F-4D97-AF65-F5344CB8AC3E}">
        <p14:creationId xmlns:p14="http://schemas.microsoft.com/office/powerpoint/2010/main" val="3639760395"/>
      </p:ext>
    </p:extLst>
  </p:cSld>
  <p:clrMapOvr>
    <a:masterClrMapping/>
  </p:clrMapOvr>
  <p:transition>
    <p:random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Slide Number Placeholder 5">
            <a:extLst>
              <a:ext uri="{FF2B5EF4-FFF2-40B4-BE49-F238E27FC236}">
                <a16:creationId xmlns:a16="http://schemas.microsoft.com/office/drawing/2014/main" id="{1295BC33-AB83-4DB9-8B9C-6191C2B00A32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>
          <a:xfrm>
            <a:off x="827088" y="6453188"/>
            <a:ext cx="1223962" cy="26035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r" rtl="1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r" rtl="1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r" rtl="1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r" rtl="1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r" rtl="1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>
              <a:spcBef>
                <a:spcPct val="0"/>
              </a:spcBef>
              <a:buFontTx/>
              <a:buNone/>
            </a:pPr>
            <a:fld id="{FC1F5A0C-8426-4FFF-B801-6C2D70E152D9}" type="slidenum">
              <a:rPr lang="ar-SA" altLang="fa-IR" sz="1400">
                <a:solidFill>
                  <a:srgbClr val="000000"/>
                </a:solidFill>
                <a:cs typeface="Zar" pitchFamily="2" charset="0"/>
              </a:rPr>
              <a:pPr algn="l">
                <a:spcBef>
                  <a:spcPct val="0"/>
                </a:spcBef>
                <a:buFontTx/>
                <a:buNone/>
              </a:pPr>
              <a:t>9</a:t>
            </a:fld>
            <a:endParaRPr lang="en-US" altLang="fa-IR" sz="1400">
              <a:solidFill>
                <a:srgbClr val="000000"/>
              </a:solidFill>
              <a:cs typeface="Zar" pitchFamily="2" charset="0"/>
            </a:endParaRPr>
          </a:p>
        </p:txBody>
      </p:sp>
      <p:sp>
        <p:nvSpPr>
          <p:cNvPr id="49157" name="Rectangle 4">
            <a:extLst>
              <a:ext uri="{FF2B5EF4-FFF2-40B4-BE49-F238E27FC236}">
                <a16:creationId xmlns:a16="http://schemas.microsoft.com/office/drawing/2014/main" id="{31C3F788-B4C1-4277-BE28-E84D52AB2E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3359" y="4066743"/>
            <a:ext cx="7361009" cy="2246769"/>
          </a:xfrm>
          <a:prstGeom prst="rect">
            <a:avLst/>
          </a:prstGeom>
          <a:noFill/>
          <a:ln w="28575">
            <a:solidFill>
              <a:srgbClr val="681CCE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 algn="r" rtl="1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r" rtl="1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r" rtl="1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r" rtl="1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r" rtl="1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a-IR" altLang="fa-IR" sz="20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Zar" pitchFamily="2" charset="0"/>
              </a:rPr>
              <a:t>بهبود شاخص‌هاي منافع ملی مانند:</a:t>
            </a:r>
          </a:p>
          <a:p>
            <a:pPr marL="285750" indent="-285750">
              <a:spcBef>
                <a:spcPct val="0"/>
              </a:spcBef>
            </a:pPr>
            <a:r>
              <a:rPr lang="fa-IR" altLang="fa-IR" sz="20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Zar" pitchFamily="2" charset="0"/>
              </a:rPr>
              <a:t> توسعه حمل‌ونقل عمومي، </a:t>
            </a:r>
          </a:p>
          <a:p>
            <a:pPr marL="285750" indent="-285750">
              <a:spcBef>
                <a:spcPct val="0"/>
              </a:spcBef>
            </a:pPr>
            <a:r>
              <a:rPr lang="fa-IR" altLang="fa-IR" sz="20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Zar" pitchFamily="2" charset="0"/>
              </a:rPr>
              <a:t>كاهش مصرف سوخت، </a:t>
            </a:r>
          </a:p>
          <a:p>
            <a:pPr marL="285750" indent="-285750">
              <a:spcBef>
                <a:spcPct val="0"/>
              </a:spcBef>
            </a:pPr>
            <a:r>
              <a:rPr lang="fa-IR" altLang="fa-IR" sz="20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Zar" pitchFamily="2" charset="0"/>
              </a:rPr>
              <a:t>افزايش ايمني حمل‌ونقل، </a:t>
            </a:r>
          </a:p>
          <a:p>
            <a:pPr marL="285750" indent="-285750">
              <a:spcBef>
                <a:spcPct val="0"/>
              </a:spcBef>
            </a:pPr>
            <a:r>
              <a:rPr lang="fa-IR" altLang="fa-IR" sz="20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Zar" pitchFamily="2" charset="0"/>
              </a:rPr>
              <a:t>همسويي با فعاليت‌هاي مولد (صنعت و معدن، ترانزيت، گردشگري، و..)</a:t>
            </a:r>
          </a:p>
          <a:p>
            <a:pPr marL="285750" indent="-285750">
              <a:spcBef>
                <a:spcPct val="0"/>
              </a:spcBef>
            </a:pPr>
            <a:r>
              <a:rPr lang="fa-IR" altLang="fa-IR" sz="20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Zar" pitchFamily="2" charset="0"/>
              </a:rPr>
              <a:t> آمايش سرزمين،</a:t>
            </a:r>
          </a:p>
          <a:p>
            <a:pPr marL="285750" indent="-285750">
              <a:spcBef>
                <a:spcPct val="0"/>
              </a:spcBef>
            </a:pPr>
            <a:r>
              <a:rPr lang="fa-IR" altLang="fa-IR" sz="20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Zar" pitchFamily="2" charset="0"/>
              </a:rPr>
              <a:t> ملاحظات دفاعي و امنيتي و .... </a:t>
            </a:r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B99CD80D-BE2E-41F1-902E-A6ABA5BFCB5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435" y="145257"/>
            <a:ext cx="8785225" cy="9794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1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B Nazanin" pitchFamily="2" charset="-78"/>
              </a:defRPr>
            </a:lvl1pPr>
            <a:lvl2pPr algn="ctr" rtl="1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Times New Roman" pitchFamily="18" charset="0"/>
              </a:defRPr>
            </a:lvl2pPr>
            <a:lvl3pPr algn="ctr" rtl="1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Times New Roman" pitchFamily="18" charset="0"/>
              </a:defRPr>
            </a:lvl3pPr>
            <a:lvl4pPr algn="ctr" rtl="1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Times New Roman" pitchFamily="18" charset="0"/>
              </a:defRPr>
            </a:lvl4pPr>
            <a:lvl5pPr algn="ctr" rtl="1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Times New Roman" pitchFamily="18" charset="0"/>
              </a:defRPr>
            </a:lvl5pPr>
            <a:lvl6pPr marL="457200" algn="ctr" rtl="1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Times New Roman" pitchFamily="18" charset="0"/>
              </a:defRPr>
            </a:lvl6pPr>
            <a:lvl7pPr marL="914400" algn="ctr" rtl="1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Times New Roman" pitchFamily="18" charset="0"/>
              </a:defRPr>
            </a:lvl7pPr>
            <a:lvl8pPr marL="1371600" algn="ctr" rtl="1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Times New Roman" pitchFamily="18" charset="0"/>
              </a:defRPr>
            </a:lvl8pPr>
            <a:lvl9pPr marL="1828800" algn="ctr" rtl="1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Times New Roman" pitchFamily="18" charset="0"/>
              </a:defRPr>
            </a:lvl9pPr>
          </a:lstStyle>
          <a:p>
            <a:pPr marL="92075" indent="-92075" algn="r">
              <a:lnSpc>
                <a:spcPct val="150000"/>
              </a:lnSpc>
            </a:pPr>
            <a:r>
              <a:rPr lang="fa-IR" altLang="fa-IR" sz="2200" b="1" u="sng" dirty="0">
                <a:cs typeface="Zar" pitchFamily="2" charset="0"/>
              </a:rPr>
              <a:t>منافع تحول در بخش حمل‌ونقل:</a:t>
            </a:r>
            <a:endParaRPr lang="en-US" altLang="fa-IR" sz="2200" b="1" dirty="0">
              <a:cs typeface="Zar" pitchFamily="2" charset="0"/>
            </a:endParaRPr>
          </a:p>
        </p:txBody>
      </p:sp>
      <p:sp>
        <p:nvSpPr>
          <p:cNvPr id="11" name="TextBox 6"/>
          <p:cNvSpPr txBox="1">
            <a:spLocks noChangeArrowheads="1"/>
          </p:cNvSpPr>
          <p:nvPr/>
        </p:nvSpPr>
        <p:spPr bwMode="auto">
          <a:xfrm>
            <a:off x="6013453" y="1916832"/>
            <a:ext cx="2625369" cy="1877437"/>
          </a:xfrm>
          <a:prstGeom prst="rect">
            <a:avLst/>
          </a:prstGeom>
          <a:solidFill>
            <a:srgbClr val="00B05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rtl="1" eaLnBrk="1" hangingPunct="1"/>
            <a:endParaRPr lang="fa-IR" altLang="fa-IR" sz="2800" dirty="0">
              <a:solidFill>
                <a:srgbClr val="FFFFFF"/>
              </a:solidFill>
              <a:latin typeface="Calibri" panose="020F0502020204030204" pitchFamily="34" charset="0"/>
              <a:cs typeface="B Titr" panose="00000700000000000000" pitchFamily="2" charset="-78"/>
            </a:endParaRPr>
          </a:p>
          <a:p>
            <a:pPr algn="ctr" rtl="1" eaLnBrk="1" hangingPunct="1"/>
            <a:r>
              <a:rPr lang="fa-IR" altLang="fa-IR" sz="2800" dirty="0">
                <a:solidFill>
                  <a:srgbClr val="FFFFFF"/>
                </a:solidFill>
                <a:latin typeface="Calibri" panose="020F0502020204030204" pitchFamily="34" charset="0"/>
                <a:cs typeface="B Titr" panose="00000700000000000000" pitchFamily="2" charset="-78"/>
              </a:rPr>
              <a:t>تحول در بخش حمل و نقل</a:t>
            </a:r>
          </a:p>
          <a:p>
            <a:pPr algn="ctr" rtl="1" eaLnBrk="1" hangingPunct="1"/>
            <a:endParaRPr lang="en-US" altLang="fa-IR" sz="3200" dirty="0">
              <a:solidFill>
                <a:srgbClr val="FFFFFF"/>
              </a:solidFill>
              <a:latin typeface="Calibri" panose="020F0502020204030204" pitchFamily="34" charset="0"/>
              <a:cs typeface="B Titr" panose="00000700000000000000" pitchFamily="2" charset="-78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55340" y="2206007"/>
            <a:ext cx="4741168" cy="1323439"/>
          </a:xfrm>
          <a:prstGeom prst="rect">
            <a:avLst/>
          </a:prstGeom>
          <a:solidFill>
            <a:srgbClr val="FFC000"/>
          </a:solidFill>
          <a:ln>
            <a:solidFill>
              <a:srgbClr val="D9EC28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a-IR" sz="2000" dirty="0">
                <a:solidFill>
                  <a:prstClr val="black"/>
                </a:solidFill>
                <a:cs typeface="B Titr" pitchFamily="2" charset="-78"/>
              </a:rPr>
              <a:t>کاربرد فناوری+ اصلاح نظام بخش حمل و نقل</a:t>
            </a:r>
          </a:p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a-IR" sz="2000" dirty="0">
                <a:solidFill>
                  <a:prstClr val="black"/>
                </a:solidFill>
                <a:cs typeface="B Titr" pitchFamily="2" charset="-78"/>
              </a:rPr>
              <a:t> =</a:t>
            </a:r>
          </a:p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a-IR" sz="2000" dirty="0">
                <a:solidFill>
                  <a:prstClr val="black"/>
                </a:solidFill>
                <a:cs typeface="B Titr" pitchFamily="2" charset="-78"/>
              </a:rPr>
              <a:t> افزایش بهره وری و رشد اقتصادی +</a:t>
            </a:r>
          </a:p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a-IR" sz="2000" dirty="0">
                <a:solidFill>
                  <a:prstClr val="black"/>
                </a:solidFill>
                <a:cs typeface="B Titr" pitchFamily="2" charset="-78"/>
              </a:rPr>
              <a:t>توسعه اجتماعی</a:t>
            </a:r>
            <a:endParaRPr lang="en-US" sz="2000" dirty="0">
              <a:solidFill>
                <a:prstClr val="black"/>
              </a:solidFill>
              <a:cs typeface="B Titr" pitchFamily="2" charset="-78"/>
            </a:endParaRPr>
          </a:p>
        </p:txBody>
      </p:sp>
      <p:sp>
        <p:nvSpPr>
          <p:cNvPr id="13" name="Left Arrow 12"/>
          <p:cNvSpPr/>
          <p:nvPr/>
        </p:nvSpPr>
        <p:spPr>
          <a:xfrm>
            <a:off x="5096508" y="2348880"/>
            <a:ext cx="802196" cy="915988"/>
          </a:xfrm>
          <a:prstGeom prst="leftArrow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1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b="1" dirty="0">
              <a:solidFill>
                <a:prstClr val="black"/>
              </a:solidFill>
              <a:cs typeface="B Titr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700342446"/>
      </p:ext>
    </p:extLst>
  </p:cSld>
  <p:clrMapOvr>
    <a:masterClrMapping/>
  </p:clrMapOvr>
  <p:transition>
    <p:random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7951</TotalTime>
  <Words>6633</Words>
  <Application>Microsoft Office PowerPoint</Application>
  <PresentationFormat>On-screen Show (4:3)</PresentationFormat>
  <Paragraphs>401</Paragraphs>
  <Slides>39</Slides>
  <Notes>22</Notes>
  <HiddenSlides>0</HiddenSlides>
  <MMClips>0</MMClips>
  <ScaleCrop>false</ScaleCrop>
  <HeadingPairs>
    <vt:vector size="6" baseType="variant">
      <vt:variant>
        <vt:lpstr>Fonts Used</vt:lpstr>
      </vt:variant>
      <vt:variant>
        <vt:i4>11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39</vt:i4>
      </vt:variant>
    </vt:vector>
  </HeadingPairs>
  <TitlesOfParts>
    <vt:vector size="51" baseType="lpstr">
      <vt:lpstr>Arial</vt:lpstr>
      <vt:lpstr>B Nazanin</vt:lpstr>
      <vt:lpstr>B Titr</vt:lpstr>
      <vt:lpstr>B Zar</vt:lpstr>
      <vt:lpstr>Calibri</vt:lpstr>
      <vt:lpstr>IranNastaliq</vt:lpstr>
      <vt:lpstr>Tahoma</vt:lpstr>
      <vt:lpstr>Times New Roman</vt:lpstr>
      <vt:lpstr>Wingdings</vt:lpstr>
      <vt:lpstr>Wingdings 2</vt:lpstr>
      <vt:lpstr>Zar</vt:lpstr>
      <vt:lpstr>Office Theme</vt:lpstr>
      <vt:lpstr>PowerPoint Presentation</vt:lpstr>
      <vt:lpstr>PowerPoint Presentation</vt:lpstr>
      <vt:lpstr>PowerPoint Presentation</vt:lpstr>
      <vt:lpstr>1- ايجاد نظام جامع حمل‌ونقل وتنظيم سهم هر يك از زير‌بخش‌هاي آن با اولويت دادن به حمل و نقل ريلي و باتوجه به جهات زير:  - ملاحظات اقتصادي و دفاعي و امنيتي. -  كاهش شدت مصرف انرژي.   - كاهش آلودگي زيست‌محيطي.  - افزايش ايمني.  - برقراري تعادل و تناسب بين زيرساخت‌ها و ناوگان و تجهيزات ناوبري و تقاضا.  2- افزايش بهره‌وري تا رسيدن به سطح عالي ازطريق پيشرفت و بهبود روش‌هاي حمل‌و نقل و مديريت و منابع انساني و اطلاعات.  3-توسعه و اصلاح شبكه حمل و نقل با توجه به نكات زير:   - نگرش شبكه‌اي به توسعه محورها. -  آمايش سرزمين.   - ملاحظات دفاعي ـ امنيتي.   - سودآوري ملي.  -  موقعيت ترانزيتي كشور.   - تقاضا.  4- فراهم كردن زمينة جذب سرمايه‌هاي داخلي وخارجي و جلب مشاركت مردم و گسترش پوشش بيمه در همة فعاليت‌هاي اين بخش.  5- دستيابي به سهم بيشتر از بازار حمل‌ونقل بين‎المللي.</vt:lpstr>
      <vt:lpstr>2ـ آموزش همگاني الگوي مصرف مطلوب.  3ـ توسعه و ترويج فرهنگ بهره‌وري با ارائه و تشويق الگوهاي موفق در اين زمينه و با تأكيد بر شاخص‌هاي كارآمدي، مسئوليت‌پذيري، انضباط و رضايت‌مندي.  5- پيشگامي دولت، شركت‌هاي دولتي و نهادهاي عمومي در رعايت الگوي مصرف.  7- صرفه‌جويي در مصرف انرژي با اعمال مجموعه‌اي متعادل از اقدامات قيمتي و غيرقيمتي به منظور كاهش مستمر "شاخص شدت انرژي " كشور به حداقل دو سوم ميزان كنوني تا پايان برنامه پنجم توسعه و به حداقل يك دوم ميزان كنوني تا پايان برنامه ششم توسعه با تأكيد بر سياست هاي زير:  - انجام مطالعات جامع و يكپارچه سامانه انرژي كشور به منظور بهينه‌سازي عرضه و مصرف انرژي.  - تدوين برنامه ملي بهره‌وري انرژي و اعمال سياست‌هاي تشويقي نظير حمايت مالي و فراهم كردن تسهيلات بانكي براي اجراي طرح‌هاي بهينه‌سازي مصرف و عرضه انرژي و شكل گيري نهادهاي مردمي و خصوصي براي ارتقاء كارايي انرژي.  - اصلاح و تقويت ساختار حمل و نقل عمومي با تأكيد بر راه آهن درون شهري و برون شهري به منظور فراهم كردن امكان استفاده سهل و ارزان از وسايل حمل و نقل عمومي.    سياست‌هاي كلي محيط زيست -  مصوب 1394  بند ۸ ـ گسترش اقتصاد سبز با تأکيد بر:    ۳ـ۸ ـ توسعه حمل و نقل عمومي سبز و غيرفسيلي (از جمله برقي نمودن و افزايش حمل و نقل همگاني به‌ويژه در کلان‌شهرها).</vt:lpstr>
      <vt:lpstr>۱ - تأمين شرايط و فعال‌سازي امكانات و منابع مالي و سرمايه‌هاي انساني و علمي كشور به منظور توسعه كارآفريني و به حداكثر رساندن مشاركت آحاد جامعه در فعاليت‌هاي اقتصادي با تسهيل و تشويق همكاري‌هاي جمعي.  ۱۲- افزايش قدرت مقاومت و كاهش آسيب پذيري اقتصاد كشور از طريق:   - توسعه پيوندهاي راهبردي و گسترش همكاري و مشاركت با كشورهاي منطقه و جهان بويژه همسايگان.   ۱۹- شفاف‌سازي اقتصاد و سالم‌سازي آن .  ۲۰- تقويت فرهنگ جهادي در ايجاد ارزش افزوده، توليد ثروت، بهره‌وري، كارآفريني، سرمايه گذاري و اشتغال مولد.</vt:lpstr>
      <vt:lpstr>۱ـ هدف و اولويت اصلي برنامه هفتم، پيشرفت اقتصادي توأم با عدالت با نرخ رشد اقتصادي متوسط ۸ درصد با تأکيد بر افزايش بهره‌وري کل عوامل توليد (منابع انساني، سرمايه، فناوري و مديريت). ۳ـ اصلاح ساختار بودجه دولت از طريق تعيين تکليف طرح‌هاي عمراني نيمه تمام با واگذاري از طريق مشارکت دادن بخش‌هاي خصوصي و عمومي غيردولتي در طرح‌هاي عمراني انتفاعي. ۹ـ اجراي چند طرح عظيم اقتصادي ملي، پيشران، زيرساختي، روزآمد و مبتني بر آينده‌نگري. ۱۰ـ فعال‌سازي مزيت‌هاي جغرافيايي ـ سياسي و تبديل جمهوري اسلامي ايران به مرکز مبادلات و خدمات تجاري، انرژي، ارتباطات و حمل و نقل با روان‌سازي مقررات و ايجاد و توسعه زيرساخت‌هاي لازم. ۱۱ـ تحقق سياست‌هاي کلي آمايش سرزمين با توجه به مزيت‌هاي بالفعل و بالقوه و اجرايي ساختن موارد برجسته آن با توجه ويژه بر دريا، سواحل، بنادر و آب‌هاي مرزي.</vt:lpstr>
      <vt:lpstr>-حمل و نقل از محورهاي كليدي در برنامه‌های توسعه ملي است که:    بر دیگر محورها نظیر صنعت، تجارت، اقتصاد، امنیت، بهداشت، آموزش، فرهنگ، انرژی، محیط زیست، امور اجتماعی،  کاملاً موثر است.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بهره‌وري راه‌آهن ايران (شبكه و ناوگان) كمتر از ميانگين‌هاي جهاني است در حاليكه دستيابي به بهره‌وري در تراز كشورهاي پيشرو حمل و نقل (نظیر چین، هند، روسیه و آمریکا) ضروری است.  منافع ارتقاي بهره‌وري راه‌آهن : الف-انتفاع عمومي از سرمايه‌هاي ملي موجود، ب-كاهش هزينه تمام شده و افزايش درآمدهاي حمل‌ونقل ريلي، ج-بهبود چشم انداز سرمايه‌گذاري در حمل‌ونقل ريلي، د -كاهش ناترازي مالي شركت راه‌آهن و- بهبود كيفيت و كميت خدمات ريلي ز- افزايش رضايت مردم و صاحبان كالا  هـ-پايداري سيستم اقتصادي حمل‌ونقل ريلي  و -كاهش هزينه‌هاي بخش حمل‌ونقل به ويژه سوخت، ايمني و استهلاك جاده‌اي.</vt:lpstr>
      <vt:lpstr>PowerPoint Presentation</vt:lpstr>
      <vt:lpstr>PowerPoint Presentation</vt:lpstr>
      <vt:lpstr>PowerPoint Presentation</vt:lpstr>
      <vt:lpstr>1-تجربه همکاری چین در متروی تهران از سواق ارزنده و مفید تلقی می شود. 2- در سابقه همکاري بخش حمل‌ونقل (برون شهری) با کشور چين، برنامه يا سياست جامعي از سوي طرف ايراني وجود نداشته و فقط اجرای برخي از پروژه‌ها به شرط تأمين مالي دنبال شده است؛ ‎3 –اغلب مذاکرات همکاري‌ها در حوزه حمل‌ونقل بين شرکت‌هاي دولتي دو کشور و براي طرح‌هاي بزرگ بوده است. معمولاً در دستگاه‌هاي دولتي بروکراسي اداري بيشتر و اثر پذیری از تحريم‌ها نيز بيشتر و باعث محدود شدن همکاريها بوده است.  4-درخواست گسترده برای فاینانس طرحهای توسعه راه آهن و عدم توفیق در این زمینه. 5- کمبود متخصصين در امور مذاكرات و تنظيم قراردادهاي بين‌المللي  6- وضعیت بغرنج ابرپروژه طرح راه آهن تهران قم اصفهان که با همکاری چین در دست اجراست؛ 7- بلاتکلیفی داخلی و افراط و تفریط در موازنه تولید داخلی و واردات لکوموتیو و قطار مترو و ناوگان جاده ای و فقدان نقشه راه برای حصول اهداف اقتصاد مقاومتی.</vt:lpstr>
      <vt:lpstr>1- ‎ ‎فعال نبودن خط اعتباري بين دولتی در اغلب سالها. 2- تأمين مالي طرحها به شدت متأثر از شرايط تحريم‌هاي ظالمانه و يك جانبه امريكا بوده.  3- پيچيدگي و گستردگي تحريم­هاي بانكي، ارزي، مالي و تجاري و هزينه‌هاي بالاي انتقال ارز؛ 4- کمبود بانکهاي عامل کارآمد داخلي و خارجي (خارج از پوشش تحريمها)؛ 5- نرخ بالاي سود و بيمه فاينانس خارجي (در شرايط فعلي تجاري)؛ 6- الزام طرف خارجي به انعقاد قرارداد با پیمانکار چینی و سهم بالاي واردات (حداقل 50%)؛ اين شرايط براي پروژه‌هاي با نياز ارزی اندک، برخلاف مصالح کشور و اقتصاد مقاومتي است.  7- ناپايداري اجراي تعهدات دولتي و نبود حمايت از ريسک­هاي محيطي؛ 8- فراهم نمودن مقدمات واگذاري پروژه به شركت خارجي و مذاكرات تنظيم قرارداد تجاري، فعاليتي پيچيده، زمان‌بر، غيرتکراري با ابعاد مختلف فني، مالي، حقوقي، قراردادي و ... است.</vt:lpstr>
      <vt:lpstr>PowerPoint Presentation</vt:lpstr>
      <vt:lpstr>PowerPoint Presentation</vt:lpstr>
      <vt:lpstr>PowerPoint Presentation</vt:lpstr>
      <vt:lpstr>1- تهیه و تصویب برنامه راهبردی بخش حمل و نقل (نظام جامع حمل و نقل) و برنامه جامع توسعه شبکه زیربنایی (طرح جامع حمل و نقل) منطبق با اسناد بالادستی. 2-‎ ‎ارتقای لجستیکی، تحول فناوری، دیجیتال  نمودن و هوشمندسازی بخش حمل و نقل. 3- تقویت نگرش سیستمی و ارتقای زنجیره های ارزش اقتصادی در مقیاس بین المللی. 4- تحول در مقررات اقتصادی بخش برای حمایت از حمل و نقل همگانی. 5- افزایش انضباط در مقررات مالی و بهره وری طرحهای عمرانی.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همکاری‌های علمی و فناورانه می‌تواند بخش حمل و نقل را از ابعاد مختلف ارتقاء دهد و همچنین ایران را به یک «هاب ترانزیتی منطقه‌ای» تبدیل کند و همسو با منافع و ارزشهای چینی نیز تلقی می شود. فناوریهای مختلف از جمله راه‌آهن‌های برقی جدید و بزرگراه‌های یکپارچه تا فناوری‌های هوشمند در بنادر و ناوگان، همه موجب توسعه اقتصادی و انسجام منطقه‌ای خواهد بود.  بهره‌برداری از این فرصت تاریخی مستلزم سرمایه‌گذاری، مدیریت دقیق و همکاری‌های علمی است.  تلفیق امکانات ایران و دانش فنی چین نه تنها رونق اقتصادی را به ارمغان خواهد آورد بلکه می تواند پلی مطمئن، مسیرهای برد-برد را برای گسترش صلح‌آمیز روابط منطقه‌ای و جهانی بر سر راه ملت ایران و چین بگشاید. - توسعه زيرساخت‌هاي حمل‌ونقل همسو با توسعه پايدار و اقتصاد مقاومتي نيازي ملي است و پيشبرد آن نيازمند تحولي جدي در خصوص تامين مالي و سرمايه‌گذاري غيردولتي مي‌باشد و گرنه به گلوگاهي براي توسعه كشور مبدل مي‌شود.  - تحول در بخش حمل‌ونقل با عنايت به نظر مساعد مسئولين كشور به حوزه حمل‌ونقل با اتكاء به امداد الهي  و تلاش مستمر و داشتن برنامه ضروري و قابل اجرا است.</vt:lpstr>
      <vt:lpstr>PowerPoint Presentation</vt:lpstr>
    </vt:vector>
  </TitlesOfParts>
  <Company>VE Conference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VE Conference</dc:creator>
  <cp:lastModifiedBy>naserian morteza</cp:lastModifiedBy>
  <cp:revision>644</cp:revision>
  <dcterms:created xsi:type="dcterms:W3CDTF">2011-04-18T12:54:00Z</dcterms:created>
  <dcterms:modified xsi:type="dcterms:W3CDTF">2025-11-12T15:41:26Z</dcterms:modified>
</cp:coreProperties>
</file>